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119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3487F-D400-4B1C-A08C-FF97AF52C9D8}">
  <a:tblStyle styleId="{1453487F-D400-4B1C-A08C-FF97AF52C9D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851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8536" y="0"/>
            <a:ext cx="2951851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851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c8ceab74a_0_210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3c8ceab74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1195" y="1242813"/>
            <a:ext cx="5449500" cy="335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210eb8409_0_0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1e210eb84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210eb8409_0_174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e210eb840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c8ceab74a_0_24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3c8ceab74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c8ceab74a_0_186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3c8ceab74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c8ceab74a_0_202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3c8ceab74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3c8ceab74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rot="10800000" flipH="1">
            <a:off x="0" y="142"/>
            <a:ext cx="12192000" cy="15399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2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rot="10800000" flipH="1">
            <a:off x="0" y="142"/>
            <a:ext cx="12192000" cy="15399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200" cy="4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12192000" cy="15399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our-programs/youth-progra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learning-reference/learn-topic/start-clu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0" y="3339029"/>
            <a:ext cx="12192000" cy="2176200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01B4E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03" y="359524"/>
            <a:ext cx="2609628" cy="261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01823" y="6960359"/>
            <a:ext cx="53301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600" b="1" i="0" u="none" strike="noStrike" cap="none">
                <a:solidFill>
                  <a:srgbClr val="DA1A5A"/>
                </a:solidFill>
                <a:latin typeface="Arial"/>
                <a:ea typeface="Arial"/>
                <a:cs typeface="Arial"/>
                <a:sym typeface="Arial"/>
              </a:rPr>
              <a:t>Title Page Option</a:t>
            </a:r>
            <a:endParaRPr sz="3600" b="1" i="0" u="none" strike="noStrike" cap="none">
              <a:solidFill>
                <a:srgbClr val="DA1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0" y="3807029"/>
            <a:ext cx="121920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no-NO" sz="4800" b="1">
                <a:solidFill>
                  <a:schemeClr val="lt1"/>
                </a:solidFill>
              </a:rPr>
              <a:t>Verktøy og idebank 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0" y="4588900"/>
            <a:ext cx="12192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no-NO" sz="3200" b="1">
                <a:solidFill>
                  <a:schemeClr val="lt1"/>
                </a:solidFill>
              </a:rPr>
              <a:t>Medlemsutvikling i klubb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049" y="4943025"/>
            <a:ext cx="4406025" cy="2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b-NO" sz="4000" dirty="0"/>
              <a:t>Lag et m</a:t>
            </a:r>
            <a:r>
              <a:rPr lang="no-NO" sz="4000" dirty="0"/>
              <a:t>ålbilde for medlemskapskomiteen i klubben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616030" y="2023188"/>
            <a:ext cx="3375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o-NO" sz="33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380835" y="2023188"/>
            <a:ext cx="3242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o-NO" sz="33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8012042" y="2023188"/>
            <a:ext cx="3375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o-NO" sz="33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59781" y="5212228"/>
            <a:ext cx="3375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Caption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314101" y="5212229"/>
            <a:ext cx="3375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Caption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8012042" y="5212228"/>
            <a:ext cx="3375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Caption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1076459" y="2762155"/>
            <a:ext cx="2454600" cy="2454600"/>
            <a:chOff x="2345919" y="-5196840"/>
            <a:chExt cx="2454600" cy="2454600"/>
          </a:xfrm>
        </p:grpSpPr>
        <p:sp>
          <p:nvSpPr>
            <p:cNvPr id="124" name="Google Shape;124;p18"/>
            <p:cNvSpPr/>
            <p:nvPr/>
          </p:nvSpPr>
          <p:spPr>
            <a:xfrm>
              <a:off x="2345919" y="-5196840"/>
              <a:ext cx="2454600" cy="2454600"/>
            </a:xfrm>
            <a:prstGeom prst="blockArc">
              <a:avLst>
                <a:gd name="adj1" fmla="val 18168680"/>
                <a:gd name="adj2" fmla="val 8725862"/>
                <a:gd name="adj3" fmla="val 21550"/>
              </a:avLst>
            </a:prstGeom>
            <a:solidFill>
              <a:srgbClr val="1745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2345919" y="-5196840"/>
              <a:ext cx="2454600" cy="2454600"/>
            </a:xfrm>
            <a:prstGeom prst="blockArc">
              <a:avLst>
                <a:gd name="adj1" fmla="val 8708587"/>
                <a:gd name="adj2" fmla="val 13474308"/>
                <a:gd name="adj3" fmla="val 21580"/>
              </a:avLst>
            </a:prstGeom>
            <a:solidFill>
              <a:srgbClr val="872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2345919" y="-5196840"/>
              <a:ext cx="2454600" cy="2454600"/>
            </a:xfrm>
            <a:prstGeom prst="blockArc">
              <a:avLst>
                <a:gd name="adj1" fmla="val 13463912"/>
                <a:gd name="adj2" fmla="val 18191156"/>
                <a:gd name="adj3" fmla="val 21625"/>
              </a:avLst>
            </a:prstGeom>
            <a:solidFill>
              <a:srgbClr val="F7A8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8"/>
          <p:cNvGrpSpPr/>
          <p:nvPr/>
        </p:nvGrpSpPr>
        <p:grpSpPr>
          <a:xfrm>
            <a:off x="4525948" y="2486235"/>
            <a:ext cx="3006300" cy="3006300"/>
            <a:chOff x="4959180" y="-5472760"/>
            <a:chExt cx="3006300" cy="3006300"/>
          </a:xfrm>
        </p:grpSpPr>
        <p:sp>
          <p:nvSpPr>
            <p:cNvPr id="128" name="Google Shape;128;p18"/>
            <p:cNvSpPr/>
            <p:nvPr/>
          </p:nvSpPr>
          <p:spPr>
            <a:xfrm rot="6300161">
              <a:off x="5235046" y="-5196894"/>
              <a:ext cx="2454567" cy="2454567"/>
            </a:xfrm>
            <a:prstGeom prst="blockArc">
              <a:avLst>
                <a:gd name="adj1" fmla="val 18168680"/>
                <a:gd name="adj2" fmla="val 8725862"/>
                <a:gd name="adj3" fmla="val 21550"/>
              </a:avLst>
            </a:prstGeom>
            <a:solidFill>
              <a:srgbClr val="872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 rot="6300161">
              <a:off x="5235046" y="-5196894"/>
              <a:ext cx="2454567" cy="2454567"/>
            </a:xfrm>
            <a:prstGeom prst="blockArc">
              <a:avLst>
                <a:gd name="adj1" fmla="val 8708587"/>
                <a:gd name="adj2" fmla="val 13474308"/>
                <a:gd name="adj3" fmla="val 21580"/>
              </a:avLst>
            </a:prstGeom>
            <a:solidFill>
              <a:srgbClr val="FF7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 rot="6300161">
              <a:off x="5235046" y="-5196894"/>
              <a:ext cx="2454567" cy="2454567"/>
            </a:xfrm>
            <a:prstGeom prst="blockArc">
              <a:avLst>
                <a:gd name="adj1" fmla="val 13463912"/>
                <a:gd name="adj2" fmla="val 18191156"/>
                <a:gd name="adj3" fmla="val 2162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8"/>
          <p:cNvGrpSpPr/>
          <p:nvPr/>
        </p:nvGrpSpPr>
        <p:grpSpPr>
          <a:xfrm>
            <a:off x="8251299" y="2486375"/>
            <a:ext cx="3006300" cy="3006300"/>
            <a:chOff x="8124142" y="-5472620"/>
            <a:chExt cx="3006300" cy="3006300"/>
          </a:xfrm>
        </p:grpSpPr>
        <p:sp>
          <p:nvSpPr>
            <p:cNvPr id="132" name="Google Shape;132;p18"/>
            <p:cNvSpPr/>
            <p:nvPr/>
          </p:nvSpPr>
          <p:spPr>
            <a:xfrm rot="-9899839">
              <a:off x="8400008" y="-5196754"/>
              <a:ext cx="2454567" cy="2454567"/>
            </a:xfrm>
            <a:prstGeom prst="blockArc">
              <a:avLst>
                <a:gd name="adj1" fmla="val 18168680"/>
                <a:gd name="adj2" fmla="val 8725862"/>
                <a:gd name="adj3" fmla="val 2155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 rot="-9899839">
              <a:off x="8400008" y="-5196754"/>
              <a:ext cx="2454567" cy="2454567"/>
            </a:xfrm>
            <a:prstGeom prst="blockArc">
              <a:avLst>
                <a:gd name="adj1" fmla="val 8708587"/>
                <a:gd name="adj2" fmla="val 13474308"/>
                <a:gd name="adj3" fmla="val 21580"/>
              </a:avLst>
            </a:prstGeom>
            <a:solidFill>
              <a:srgbClr val="1745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 rot="-9899839">
              <a:off x="8400008" y="-5196754"/>
              <a:ext cx="2454567" cy="2454567"/>
            </a:xfrm>
            <a:prstGeom prst="blockArc">
              <a:avLst>
                <a:gd name="adj1" fmla="val 13463912"/>
                <a:gd name="adj2" fmla="val 18191156"/>
                <a:gd name="adj3" fmla="val 21625"/>
              </a:avLst>
            </a:prstGeom>
            <a:solidFill>
              <a:srgbClr val="F7A8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5" name="Google Shape;135;p18"/>
          <p:cNvGraphicFramePr/>
          <p:nvPr>
            <p:extLst>
              <p:ext uri="{D42A27DB-BD31-4B8C-83A1-F6EECF244321}">
                <p14:modId xmlns:p14="http://schemas.microsoft.com/office/powerpoint/2010/main" val="2494968565"/>
              </p:ext>
            </p:extLst>
          </p:nvPr>
        </p:nvGraphicFramePr>
        <p:xfrm>
          <a:off x="-5" y="1102215"/>
          <a:ext cx="12192007" cy="5625303"/>
        </p:xfrm>
        <a:graphic>
          <a:graphicData uri="http://schemas.openxmlformats.org/drawingml/2006/table">
            <a:tbl>
              <a:tblPr firstRow="1" bandRow="1">
                <a:noFill/>
                <a:tableStyleId>{1453487F-D400-4B1C-A08C-FF97AF52C9D8}</a:tableStyleId>
              </a:tblPr>
              <a:tblGrid>
                <a:gridCol w="115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MÅL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7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Tiltak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7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Verktøy og idébank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7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1800" u="none" strike="noStrike" cap="none"/>
                        <a:t>Status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7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25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Økning med X antall netto med-</a:t>
                      </a:r>
                      <a:br>
                        <a:rPr lang="no-NO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no-NO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lemmer i klubben</a:t>
                      </a:r>
                      <a:r>
                        <a:rPr lang="no-NO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no-NO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Skape interesse for Rotary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Klubbene må være aktuelle og attraktive og ha et godt omdømme og synlighet i lokalsamfunnet. Dette kan gjøres gjennom interessante programmer og prosjekter. Medlemmene  må skape engasjementet og fremsnakke Rotary blant famili</a:t>
                      </a:r>
                      <a:r>
                        <a:rPr lang="nb-NO" sz="1200" u="none" strike="noStrike" cap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no-NO" sz="1200" u="none" strike="noStrike" cap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venner og andre nettverk de er en del av (kollegaer for eksempel). </a:t>
                      </a:r>
                      <a:endParaRPr sz="1200" u="none" strike="noStrike" cap="none" dirty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nb-NO" sz="1200" u="none" strike="noStrike" cap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Være g</a:t>
                      </a:r>
                      <a:r>
                        <a:rPr lang="no-NO" sz="1200" u="none" strike="noStrike" cap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odt oppdaterte på nettsiden og evt sosiale medier. Bruke lokalpressen til å styrke omdømme og bygge Rotarys merkevare lokalt.</a:t>
                      </a:r>
                      <a:endParaRPr sz="12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7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Kartlegge medlemsbasen i klubben og deretter identifisere nye medlemmer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i lokalmiljøet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Gjøre en analyse av eksisterende medlemmer og se i hvilke yrker en ikke er representert i. Hvilke aldersgrupper og kjønn, etnisitet har vi i klubben. Deretter se på hva ønsker vi oss til klubben av nye medlemmer mtp mangfold, spesielle yrker, -kunnskaper eller arbeidserfaringer,  eller andre forhold som kan være nyttige. 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Deretter bruke medlemmenes engasjement til å identifisere potensielle nye medlemmer basert på analysen for eks:  Eget nettverk, venner, naboer, kollegaer, familie, tidligere eller nåværende medlemmer fra f.eks Round table, Lady circle, Inner wheel, Lions,  Ryla deltagere, innflyttere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b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 kan også gjøre det enkelt med å si at hvert </a:t>
                      </a:r>
                      <a:r>
                        <a:rPr lang="no-NO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medlem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må melde inn 1 potensiell og relevant forslag på nytt medlem. For eks en klubb med 30 </a:t>
                      </a:r>
                      <a:r>
                        <a:rPr lang="no-NO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medlemmer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30 nye navn, 20 blir endelig liste. Og dersom 15% av de sier ja så er det 3 nye </a:t>
                      </a:r>
                      <a:r>
                        <a:rPr lang="no-NO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medlemmer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Starte satelittklubb </a:t>
                      </a:r>
                      <a:endParaRPr sz="12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1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Invitere inn i klubben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Inviter inn som observatører. Ha fadder til alle potensielle nye medlemmer. Lage et møte der en går gjennom “Rotary i et nøttskall”. 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2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Bygge kultur i klubben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Kultur bygge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på grunnmuren i Rotary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4- spørsmålsprøven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 satning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områder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 veier til service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 og evalueringer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Fokus på oppstart av Rotayåret gjennom disse tiltakene. Engasjere medlemmene, bruk gjerne  presentasjonen fra medlems</a:t>
                      </a:r>
                      <a:r>
                        <a:rPr lang="nb-NO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kap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sko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it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 på medlemsmøter. Gjøre evalueringer underveis og ved Rotaryårets slutt som overleveres neste års leder av medlems</a:t>
                      </a:r>
                      <a:r>
                        <a:rPr lang="nb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kaps</a:t>
                      </a:r>
                      <a:r>
                        <a:rPr lang="no-NO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komiteen. 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/>
              <a:t>4- 5 - 7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616030" y="2023188"/>
            <a:ext cx="3375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o-NO" sz="33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380835" y="2023188"/>
            <a:ext cx="3242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o-NO" sz="33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8012042" y="2023188"/>
            <a:ext cx="3375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o-NO" sz="33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59781" y="5212228"/>
            <a:ext cx="3375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Caption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8012042" y="5212228"/>
            <a:ext cx="3375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no-NO" sz="2200" b="0" i="0" u="none" strike="noStrike" cap="none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Caption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1076459" y="2762155"/>
            <a:ext cx="2454600" cy="2454600"/>
            <a:chOff x="2345919" y="-5196840"/>
            <a:chExt cx="2454600" cy="2454600"/>
          </a:xfrm>
        </p:grpSpPr>
        <p:sp>
          <p:nvSpPr>
            <p:cNvPr id="149" name="Google Shape;149;p19"/>
            <p:cNvSpPr/>
            <p:nvPr/>
          </p:nvSpPr>
          <p:spPr>
            <a:xfrm>
              <a:off x="2345919" y="-5196840"/>
              <a:ext cx="2454600" cy="2454600"/>
            </a:xfrm>
            <a:prstGeom prst="blockArc">
              <a:avLst>
                <a:gd name="adj1" fmla="val 18168680"/>
                <a:gd name="adj2" fmla="val 8725862"/>
                <a:gd name="adj3" fmla="val 21550"/>
              </a:avLst>
            </a:prstGeom>
            <a:solidFill>
              <a:srgbClr val="1745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345919" y="-5196840"/>
              <a:ext cx="2454600" cy="2454600"/>
            </a:xfrm>
            <a:prstGeom prst="blockArc">
              <a:avLst>
                <a:gd name="adj1" fmla="val 8708587"/>
                <a:gd name="adj2" fmla="val 13474308"/>
                <a:gd name="adj3" fmla="val 21580"/>
              </a:avLst>
            </a:prstGeom>
            <a:solidFill>
              <a:srgbClr val="872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345919" y="-5196840"/>
              <a:ext cx="2454600" cy="2454600"/>
            </a:xfrm>
            <a:prstGeom prst="blockArc">
              <a:avLst>
                <a:gd name="adj1" fmla="val 13463912"/>
                <a:gd name="adj2" fmla="val 18191156"/>
                <a:gd name="adj3" fmla="val 21625"/>
              </a:avLst>
            </a:prstGeom>
            <a:solidFill>
              <a:srgbClr val="F7A8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19"/>
          <p:cNvGrpSpPr/>
          <p:nvPr/>
        </p:nvGrpSpPr>
        <p:grpSpPr>
          <a:xfrm>
            <a:off x="4525948" y="2486235"/>
            <a:ext cx="3006300" cy="3006300"/>
            <a:chOff x="4959180" y="-5472760"/>
            <a:chExt cx="3006300" cy="3006300"/>
          </a:xfrm>
        </p:grpSpPr>
        <p:sp>
          <p:nvSpPr>
            <p:cNvPr id="153" name="Google Shape;153;p19"/>
            <p:cNvSpPr/>
            <p:nvPr/>
          </p:nvSpPr>
          <p:spPr>
            <a:xfrm rot="6300161">
              <a:off x="5235046" y="-5196894"/>
              <a:ext cx="2454567" cy="2454567"/>
            </a:xfrm>
            <a:prstGeom prst="blockArc">
              <a:avLst>
                <a:gd name="adj1" fmla="val 18168680"/>
                <a:gd name="adj2" fmla="val 8725862"/>
                <a:gd name="adj3" fmla="val 21550"/>
              </a:avLst>
            </a:prstGeom>
            <a:solidFill>
              <a:srgbClr val="872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 rot="6300161">
              <a:off x="5235046" y="-5196894"/>
              <a:ext cx="2454567" cy="2454567"/>
            </a:xfrm>
            <a:prstGeom prst="blockArc">
              <a:avLst>
                <a:gd name="adj1" fmla="val 8708587"/>
                <a:gd name="adj2" fmla="val 13474308"/>
                <a:gd name="adj3" fmla="val 21580"/>
              </a:avLst>
            </a:prstGeom>
            <a:solidFill>
              <a:srgbClr val="FF7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 rot="6300161">
              <a:off x="5235046" y="-5196894"/>
              <a:ext cx="2454567" cy="2454567"/>
            </a:xfrm>
            <a:prstGeom prst="blockArc">
              <a:avLst>
                <a:gd name="adj1" fmla="val 13463912"/>
                <a:gd name="adj2" fmla="val 18191156"/>
                <a:gd name="adj3" fmla="val 2162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19"/>
          <p:cNvGrpSpPr/>
          <p:nvPr/>
        </p:nvGrpSpPr>
        <p:grpSpPr>
          <a:xfrm>
            <a:off x="8251299" y="2486375"/>
            <a:ext cx="3006300" cy="3006300"/>
            <a:chOff x="8124142" y="-5472620"/>
            <a:chExt cx="3006300" cy="3006300"/>
          </a:xfrm>
        </p:grpSpPr>
        <p:sp>
          <p:nvSpPr>
            <p:cNvPr id="157" name="Google Shape;157;p19"/>
            <p:cNvSpPr/>
            <p:nvPr/>
          </p:nvSpPr>
          <p:spPr>
            <a:xfrm rot="-9899839">
              <a:off x="8400008" y="-5196754"/>
              <a:ext cx="2454567" cy="2454567"/>
            </a:xfrm>
            <a:prstGeom prst="blockArc">
              <a:avLst>
                <a:gd name="adj1" fmla="val 18168680"/>
                <a:gd name="adj2" fmla="val 8725862"/>
                <a:gd name="adj3" fmla="val 2155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 rot="-9899839">
              <a:off x="8400008" y="-5196754"/>
              <a:ext cx="2454567" cy="2454567"/>
            </a:xfrm>
            <a:prstGeom prst="blockArc">
              <a:avLst>
                <a:gd name="adj1" fmla="val 8708587"/>
                <a:gd name="adj2" fmla="val 13474308"/>
                <a:gd name="adj3" fmla="val 21580"/>
              </a:avLst>
            </a:prstGeom>
            <a:solidFill>
              <a:srgbClr val="1745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 rot="-9899839">
              <a:off x="8400008" y="-5196754"/>
              <a:ext cx="2454567" cy="2454567"/>
            </a:xfrm>
            <a:prstGeom prst="blockArc">
              <a:avLst>
                <a:gd name="adj1" fmla="val 13463912"/>
                <a:gd name="adj2" fmla="val 18191156"/>
                <a:gd name="adj3" fmla="val 21625"/>
              </a:avLst>
            </a:prstGeom>
            <a:solidFill>
              <a:srgbClr val="F7A8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25969"/>
            <a:ext cx="12192001" cy="492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/>
              <a:t>Idebank #1 av 2</a:t>
            </a:r>
            <a:endParaRPr b="0"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Gode, relevante og gode program!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Viktig at klubbens internettsider, brosjyrer og sosiale medier viser hva klubben står for og gjør. 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Klubbene gjør mye mer enn det som i dag synes gjennom Internett.  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Lokale stoff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Stoff fra distrikte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og Rotary internasjonalt sine sider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Rotary Norden (bladet)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Brosjyre med kort tekst om Rotary  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malen fra Brandcenter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4-5-7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QR-kode til R til klubbens hjemmeside 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Hvorfor er klubben aktuell og attraktiv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Stå på stand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Høyskoler og universitet, for Ryla, ungdomsutveksling,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Relevante lokale markeder, messer, utstillinger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Arrangere konkurranser og quiz. Evt servering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Evt 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sammen 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 naboklubbene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no-NO"/>
              <a:t>Her kommer ideer og andre forslag for å få nye medlemmer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5978394" y="2667663"/>
            <a:ext cx="558921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direkte kontakt med tidligere RYLAdeltakere og andre arrangementer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forespørre om medlemskap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Fadderordningen bør innebære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personen blir tatt vare på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klubbens medlemmer presenterer seg direkte for vedkommende 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personen blir orientert om Rotary gjennom informasjon på nettet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 hva klubben har gjort og gjør lokalt og internasjonalt 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nye personer skal føle seg inkludert </a:t>
            </a:r>
            <a:b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Henvende seg til flyktninger i kommunen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Mange flyktninger har utdannelse/yrker og har vært viktige støttespiller i det samfunnet de kommer fra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Spørsmål om betaling av kontingent for flyktningene må vurderes av hver enkelt klubb.</a:t>
            </a:r>
            <a:b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. 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/>
              <a:t>Idebank #2 av 2</a:t>
            </a:r>
            <a:endParaRPr b="0"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Holde åpne møter </a:t>
            </a:r>
            <a:endParaRPr sz="1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Annonsere dem </a:t>
            </a:r>
            <a:endParaRPr sz="1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Bruke bibiloteket eller andre offentlige areaner i lokalmiljøet  for møtene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 gode prosjekt og involvere nye/aktuelle medlem</a:t>
            </a:r>
            <a:r>
              <a:rPr lang="nb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</a:t>
            </a: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praktisk arbeid/dugnad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Aktivisere medlemmer som sjelden møter, eller som har sluttet i klubben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 å holde foredrag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engasjere seg i prosjekter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kanskje de finner det verdt å komme igjen!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Samarbeide med andre organisasjoner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Bistå som arrangementshjelp for andre organisasjonar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no-NO"/>
              <a:t>Her kommer ideer og andre forslag for å få nye medlemmer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6413400" y="2383275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Ungdommer og unge voksne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Bruke de aktivitetene og tilbudene som Rotary har til ungdom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no-NO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Youth Programs | Rotary International</a:t>
            </a:r>
            <a:endParaRPr sz="1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Medlemskaps   - 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vurdere 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egen kont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gent for ungdom?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Prøve å finne sponsorer for RYLA-deltakere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17500">
              <a:buClr>
                <a:schemeClr val="dk1"/>
              </a:buClr>
              <a:buSzPts val="1400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lokale bedrifter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ponse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deltakere f</a:t>
            </a:r>
            <a:r>
              <a:rPr lang="nb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 lokalmiljøet</a:t>
            </a: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Samarbeide om etablering av satelittklubb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grunnlag i RYLA-deltagere?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Barn/barnebarn av medlemmer?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Må ha en formål for etableringen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/>
              <a:t>Satelittklubb </a:t>
            </a:r>
            <a:endParaRPr b="0"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381000" y="2411425"/>
            <a:ext cx="74631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Koble på distriktsledelsen ved distriktsguvernør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Gjøre seg kjent med informasjonen om dette på Rotary International sine nettsider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Hvilke typer finnes og hva må klubben gjøre selv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no-NO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Start a club | My Rotary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kontak</a:t>
            </a:r>
            <a:r>
              <a:rPr lang="nb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 Ålesund Rotaryklubb ( evt andre i andre distrikt, hør med distriktet for navn) som har startet en Rotary Youth klubb som en satellitt av egen klubb.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Erfaringer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Suksesskriterier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Tett dialog med distriktsledelsen og følg prosedyrer i søknadsskjema som dere finner på lenken over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no-NO"/>
              <a:t>Hva gjør vi dersom vi vil starte en satelittklubb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4100" y="2235082"/>
            <a:ext cx="4043100" cy="36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 dirty="0"/>
              <a:t>Medlem</a:t>
            </a:r>
            <a:r>
              <a:rPr lang="nb-NO" dirty="0"/>
              <a:t>skaps</a:t>
            </a:r>
            <a:r>
              <a:rPr lang="no-NO" dirty="0"/>
              <a:t>komiteen i Distrikt 2305 </a:t>
            </a:r>
            <a:br>
              <a:rPr lang="no-NO" dirty="0"/>
            </a:br>
            <a:r>
              <a:rPr lang="no-NO" dirty="0"/>
              <a:t>- kontakt oss gjerne!</a:t>
            </a:r>
            <a:endParaRPr dirty="0"/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  <p:pic>
        <p:nvPicPr>
          <p:cNvPr id="194" name="Google Shape;194;p23" descr="Et bilde som inneholder person, utendørs, mann, dress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195" y="2142067"/>
            <a:ext cx="1811636" cy="181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 descr="Et bilde som inneholder mann, person, gammel, eldre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205" y="1872751"/>
            <a:ext cx="1404582" cy="210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 descr="Et bilde som inneholder person, kvinne, klær, smilende&#10;&#10;Automatisk generer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153" y="4095508"/>
            <a:ext cx="1811636" cy="226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195" y="4734455"/>
            <a:ext cx="1811635" cy="181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3189668" y="2543425"/>
            <a:ext cx="174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Olav Nysæter- Vinger RK</a:t>
            </a:r>
            <a:b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Hedmark Øst, Vest og Syd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3292762" y="5178608"/>
            <a:ext cx="19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Hege Karete Hamre- Volda RK</a:t>
            </a:r>
            <a:b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Søre Sunnmøre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8758327" y="4884199"/>
            <a:ext cx="187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Laila Hurlen – Spjelkavik RK</a:t>
            </a:r>
            <a:b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Nordre Sunnmøre, Romsdal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8798139" y="2447720"/>
            <a:ext cx="183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Ivar Fjærtoft - Hadeland RK</a:t>
            </a:r>
            <a:b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Oppland Øst og Vest</a:t>
            </a:r>
            <a:endParaRPr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42BDC39-0675-6E1D-6985-551246F76BA9}"/>
              </a:ext>
            </a:extLst>
          </p:cNvPr>
          <p:cNvSpPr txBox="1"/>
          <p:nvPr/>
        </p:nvSpPr>
        <p:spPr>
          <a:xfrm>
            <a:off x="1405625" y="6581000"/>
            <a:ext cx="9070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laila.hurlen@hotmail.com; hkhamre69@gmail.com; olavnysaeter@gmail.com; ivar.fjaertoft@hadeland-energi.net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953</Words>
  <Application>Microsoft Office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PowerPoint-presentasjon</vt:lpstr>
      <vt:lpstr>Lag et målbilde for medlemskapskomiteen i klubben </vt:lpstr>
      <vt:lpstr>4- 5 - 7</vt:lpstr>
      <vt:lpstr>Idebank #1 av 2</vt:lpstr>
      <vt:lpstr>Idebank #2 av 2</vt:lpstr>
      <vt:lpstr>Satelittklubb </vt:lpstr>
      <vt:lpstr>Medlemskapskomiteen i Distrikt 2305  - kontakt oss gjerne!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Olav Nysæter</dc:creator>
  <cp:lastModifiedBy>Gunhild Aalstad</cp:lastModifiedBy>
  <cp:revision>6</cp:revision>
  <dcterms:created xsi:type="dcterms:W3CDTF">2019-09-18T17:22:09Z</dcterms:created>
  <dcterms:modified xsi:type="dcterms:W3CDTF">2023-05-31T18:56:00Z</dcterms:modified>
</cp:coreProperties>
</file>