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2" r:id="rId3"/>
    <p:sldId id="259" r:id="rId4"/>
    <p:sldId id="258" r:id="rId5"/>
    <p:sldId id="278" r:id="rId6"/>
    <p:sldId id="282" r:id="rId7"/>
    <p:sldId id="280" r:id="rId8"/>
    <p:sldId id="275" r:id="rId9"/>
    <p:sldId id="283" r:id="rId10"/>
    <p:sldId id="273" r:id="rId11"/>
    <p:sldId id="284" r:id="rId12"/>
    <p:sldId id="274" r:id="rId13"/>
    <p:sldId id="287" r:id="rId14"/>
    <p:sldId id="286" r:id="rId15"/>
  </p:sldIdLst>
  <p:sldSz cx="13004800" cy="7315200"/>
  <p:notesSz cx="6858000" cy="9144000"/>
  <p:embeddedFontLst>
    <p:embeddedFont>
      <p:font typeface="Aptos Black" panose="020B0004020202020204" pitchFamily="34" charset="0"/>
      <p:bold r:id="rId17"/>
      <p:boldItalic r:id="rId18"/>
    </p:embeddedFont>
    <p:embeddedFont>
      <p:font typeface="Arial Bold" panose="020B0604020202020204" charset="0"/>
      <p:regular r:id="rId19"/>
      <p:bold r:id="rId20"/>
    </p:embeddedFont>
    <p:embeddedFont>
      <p:font typeface="Arial Bold Italics" panose="020B0604020202020204" charset="0"/>
      <p:regular r:id="rId21"/>
    </p:embeddedFont>
    <p:embeddedFont>
      <p:font typeface="Open Sans Extrabold" panose="020B0906030804020204" pitchFamily="34" charset="0"/>
      <p:bold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41A"/>
    <a:srgbClr val="1C4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4" autoAdjust="0"/>
    <p:restoredTop sz="60622" autoAdjust="0"/>
  </p:normalViewPr>
  <p:slideViewPr>
    <p:cSldViewPr>
      <p:cViewPr>
        <p:scale>
          <a:sx n="66" d="100"/>
          <a:sy n="66" d="100"/>
        </p:scale>
        <p:origin x="22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55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87A14-47B1-414D-BC1D-7B3BD7E42602}" type="datetimeFigureOut">
              <a:rPr lang="nb-NO" smtClean="0"/>
              <a:t>16.04.2026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1B497-F477-4E27-8CA4-7613B1A33B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748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ary.no/no/fadderveiledn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ary.no/no/fadderveilednin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ts val="4521"/>
              </a:lnSpc>
            </a:pPr>
            <a:r>
              <a:rPr lang="en-US" sz="1600" b="1" spc="67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VELKOMMEN TIL DIGITALT KURS I DISTRIKT 2305</a:t>
            </a:r>
          </a:p>
          <a:p>
            <a:pPr algn="ctr">
              <a:lnSpc>
                <a:spcPts val="2792"/>
              </a:lnSpc>
            </a:pPr>
            <a:endParaRPr lang="en-US" sz="1600" b="1" spc="67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3723"/>
              </a:lnSpc>
            </a:pPr>
            <a:r>
              <a:rPr lang="en-US" sz="1200" b="1" spc="55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Dette </a:t>
            </a:r>
            <a:r>
              <a:rPr lang="en-US" sz="1200" b="1" spc="55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kurset</a:t>
            </a:r>
            <a:r>
              <a:rPr lang="en-US" sz="1200" b="1" spc="55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er </a:t>
            </a:r>
            <a:r>
              <a:rPr lang="en-US" sz="1200" b="1" spc="55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1200" b="1" spc="55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00" b="1" spc="55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erstatning</a:t>
            </a:r>
            <a:r>
              <a:rPr lang="en-US" sz="1200" b="1" spc="55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for </a:t>
            </a:r>
            <a:r>
              <a:rPr lang="en-US" sz="1200" b="1" spc="55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styreseminar</a:t>
            </a:r>
            <a:r>
              <a:rPr lang="en-US" sz="1200" b="1" spc="55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00" b="1" spc="55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1200" b="1" spc="55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00" b="1" spc="55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har</a:t>
            </a:r>
            <a:r>
              <a:rPr lang="en-US" sz="1200" b="1" spc="55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00" b="1" spc="55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vært</a:t>
            </a:r>
            <a:r>
              <a:rPr lang="en-US" sz="1200" b="1" spc="55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  <a:p>
            <a:pPr algn="ctr">
              <a:lnSpc>
                <a:spcPts val="3723"/>
              </a:lnSpc>
            </a:pPr>
            <a:r>
              <a:rPr lang="en-US" sz="1200" b="1" spc="55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den </a:t>
            </a:r>
            <a:r>
              <a:rPr lang="en-US" sz="1200" b="1" spc="55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vanlige</a:t>
            </a:r>
            <a:r>
              <a:rPr lang="en-US" sz="1200" b="1" spc="55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00" b="1" spc="55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måten</a:t>
            </a:r>
            <a:r>
              <a:rPr lang="en-US" sz="1200" b="1" spc="55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å </a:t>
            </a:r>
          </a:p>
          <a:p>
            <a:pPr algn="ctr">
              <a:lnSpc>
                <a:spcPts val="3723"/>
              </a:lnSpc>
            </a:pPr>
            <a:r>
              <a:rPr lang="en-US" sz="1200" b="1" spc="55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gjøre</a:t>
            </a:r>
            <a:r>
              <a:rPr lang="en-US" sz="1200" b="1" spc="55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00" b="1" spc="55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opplæring</a:t>
            </a:r>
            <a:r>
              <a:rPr lang="en-US" sz="1200" b="1" spc="55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00" b="1" spc="55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på</a:t>
            </a:r>
            <a:r>
              <a:rPr lang="en-US" sz="1200" b="1" spc="55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00" b="1" spc="55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1200" b="1" spc="55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D2305</a:t>
            </a:r>
          </a:p>
          <a:p>
            <a:pPr algn="ctr">
              <a:lnSpc>
                <a:spcPts val="3723"/>
              </a:lnSpc>
            </a:pPr>
            <a:r>
              <a:rPr lang="en-US" sz="1200" b="1" spc="55" dirty="0">
                <a:solidFill>
                  <a:srgbClr val="0A2269"/>
                </a:solidFill>
                <a:latin typeface="Arial Bold"/>
                <a:sym typeface="Arial Bold"/>
              </a:rPr>
              <a:t>Det </a:t>
            </a:r>
            <a:r>
              <a:rPr lang="en-US" sz="1200" b="1" spc="55" dirty="0" err="1">
                <a:solidFill>
                  <a:srgbClr val="0A2269"/>
                </a:solidFill>
                <a:latin typeface="Arial Bold"/>
                <a:sym typeface="Arial Bold"/>
              </a:rPr>
              <a:t>inneholder</a:t>
            </a:r>
            <a:r>
              <a:rPr lang="en-US" sz="1200" b="1" spc="55" dirty="0">
                <a:solidFill>
                  <a:srgbClr val="0A2269"/>
                </a:solidFill>
                <a:latin typeface="Arial Bold"/>
                <a:sym typeface="Arial Bold"/>
              </a:rPr>
              <a:t> hint </a:t>
            </a:r>
            <a:r>
              <a:rPr lang="en-US" sz="1200" b="1" spc="55" dirty="0" err="1">
                <a:solidFill>
                  <a:srgbClr val="0A2269"/>
                </a:solidFill>
                <a:latin typeface="Arial Bold"/>
                <a:sym typeface="Arial Bold"/>
              </a:rPr>
              <a:t>og</a:t>
            </a:r>
            <a:r>
              <a:rPr lang="en-US" sz="1200" b="1" spc="55" dirty="0">
                <a:solidFill>
                  <a:srgbClr val="0A2269"/>
                </a:solidFill>
                <a:latin typeface="Arial Bold"/>
                <a:sym typeface="Arial Bold"/>
              </a:rPr>
              <a:t> tips om </a:t>
            </a:r>
            <a:r>
              <a:rPr lang="en-US" sz="1200" b="1" spc="55" dirty="0" err="1">
                <a:solidFill>
                  <a:srgbClr val="0A2269"/>
                </a:solidFill>
                <a:latin typeface="Arial Bold"/>
                <a:sym typeface="Arial Bold"/>
              </a:rPr>
              <a:t>hvordan</a:t>
            </a:r>
            <a:r>
              <a:rPr lang="en-US" sz="1200" b="1" spc="55" dirty="0">
                <a:solidFill>
                  <a:srgbClr val="0A2269"/>
                </a:solidFill>
                <a:latin typeface="Arial Bold"/>
                <a:sym typeface="Arial Bold"/>
              </a:rPr>
              <a:t> man </a:t>
            </a:r>
            <a:r>
              <a:rPr lang="en-US" sz="1200" b="1" spc="55" dirty="0" err="1">
                <a:solidFill>
                  <a:srgbClr val="0A2269"/>
                </a:solidFill>
                <a:latin typeface="Arial Bold"/>
                <a:sym typeface="Arial Bold"/>
              </a:rPr>
              <a:t>kan</a:t>
            </a:r>
            <a:r>
              <a:rPr lang="en-US" sz="1200" b="1" spc="55" dirty="0">
                <a:solidFill>
                  <a:srgbClr val="0A2269"/>
                </a:solidFill>
                <a:latin typeface="Arial Bold"/>
                <a:sym typeface="Arial Bold"/>
              </a:rPr>
              <a:t> </a:t>
            </a:r>
            <a:r>
              <a:rPr lang="en-US" sz="1200" b="1" spc="55" dirty="0" err="1">
                <a:solidFill>
                  <a:srgbClr val="0A2269"/>
                </a:solidFill>
                <a:latin typeface="Arial Bold"/>
                <a:sym typeface="Arial Bold"/>
              </a:rPr>
              <a:t>jobbe</a:t>
            </a:r>
            <a:r>
              <a:rPr lang="en-US" sz="1200" b="1" spc="55" dirty="0">
                <a:solidFill>
                  <a:srgbClr val="0A2269"/>
                </a:solidFill>
                <a:latin typeface="Arial Bold"/>
                <a:sym typeface="Arial Bold"/>
              </a:rPr>
              <a:t> </a:t>
            </a:r>
            <a:r>
              <a:rPr lang="en-US" sz="1200" b="1" spc="55" dirty="0" err="1">
                <a:solidFill>
                  <a:srgbClr val="0A2269"/>
                </a:solidFill>
                <a:latin typeface="Arial Bold"/>
                <a:sym typeface="Arial Bold"/>
              </a:rPr>
              <a:t>videre</a:t>
            </a:r>
            <a:r>
              <a:rPr lang="en-US" sz="1200" b="1" spc="55" dirty="0">
                <a:solidFill>
                  <a:srgbClr val="0A2269"/>
                </a:solidFill>
                <a:latin typeface="Arial Bold"/>
                <a:sym typeface="Arial Bold"/>
              </a:rPr>
              <a:t> med </a:t>
            </a:r>
            <a:r>
              <a:rPr lang="en-US" sz="1200" b="1" spc="55" dirty="0" err="1">
                <a:solidFill>
                  <a:srgbClr val="0A2269"/>
                </a:solidFill>
                <a:latin typeface="Arial Bold"/>
                <a:sym typeface="Arial Bold"/>
              </a:rPr>
              <a:t>medlemsutvikling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1B497-F477-4E27-8CA4-7613B1A33B2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5002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2CD37-6851-9CED-E910-25A524F51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5C28FE8-84FE-250D-0A7B-3577980005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57A1743-18CF-DD84-E099-B0C329806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2895"/>
              </a:lnSpc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DAA328-C7D5-080A-8FA0-F3A8A62BBC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1B497-F477-4E27-8CA4-7613B1A33B2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5289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Finn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ut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hvilken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type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personer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dere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ønsker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å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rekruttere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(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yrkesbakgrunn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, alder,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interesser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engasjement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for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lokalsamfunnet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).</a:t>
            </a:r>
          </a:p>
          <a:p>
            <a:pPr algn="l">
              <a:lnSpc>
                <a:spcPts val="2895"/>
              </a:lnSpc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Tenk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på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folk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næringslivet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frivillige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organisasjoner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akademia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andre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kan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bidra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til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klubbens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arbeid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  <a:r>
              <a:rPr lang="en-US" sz="2400" b="1" spc="2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</a:t>
            </a:r>
            <a:r>
              <a:rPr lang="en-US" sz="2400" b="1" spc="2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Yrkesaktive</a:t>
            </a:r>
            <a:r>
              <a:rPr lang="en-US" sz="2400" b="1" spc="2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spc="2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personer</a:t>
            </a:r>
            <a:r>
              <a:rPr lang="en-US" sz="2400" b="1" spc="2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spc="2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2400" b="1" spc="2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spc="2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alderen</a:t>
            </a:r>
            <a:r>
              <a:rPr lang="en-US" sz="2400" b="1" spc="2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40 </a:t>
            </a:r>
            <a:r>
              <a:rPr lang="en-US" sz="2400" b="1" spc="2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år</a:t>
            </a:r>
            <a:r>
              <a:rPr lang="en-US" sz="2400" b="1" spc="2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spc="2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400" b="1" spc="2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popover, </a:t>
            </a:r>
            <a:r>
              <a:rPr lang="en-US" sz="2400" b="1" spc="2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Personer</a:t>
            </a:r>
            <a:r>
              <a:rPr lang="en-US" sz="2400" b="1" spc="2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med interesse for </a:t>
            </a:r>
            <a:r>
              <a:rPr lang="en-US" sz="2400" b="1" spc="2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samfunnstjeneste</a:t>
            </a:r>
            <a:r>
              <a:rPr lang="en-US" sz="2400" b="1" spc="2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400" b="1" spc="2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nettverks-bygging</a:t>
            </a:r>
            <a:r>
              <a:rPr lang="en-US" sz="2400" b="1" spc="2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spc="2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400" b="1" spc="2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spc="2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personlig</a:t>
            </a:r>
            <a:r>
              <a:rPr lang="en-US" sz="2400" b="1" spc="2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spc="2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utvikling</a:t>
            </a: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Be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klubbens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medlemmer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invitere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venner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kolleger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eller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bekjente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til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klubbmøter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eller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arrangementer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algn="l">
              <a:lnSpc>
                <a:spcPts val="2895"/>
              </a:lnSpc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Oppmuntre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medlemmer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til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å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snakke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om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Rotarys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formål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aktiviteter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sine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nettverk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1960"/>
              </a:lnSpc>
            </a:pPr>
            <a:r>
              <a:rPr lang="en-US" sz="1400" b="1" spc="2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Ha </a:t>
            </a:r>
            <a:r>
              <a:rPr lang="en-US" sz="1400" b="1" spc="2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1400" b="1" spc="2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400" b="1" spc="2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målsetting</a:t>
            </a:r>
            <a:r>
              <a:rPr lang="en-US" sz="1400" b="1" spc="2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</a:t>
            </a:r>
            <a:r>
              <a:rPr lang="en-US" sz="1400" b="1" spc="2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Rekruttere</a:t>
            </a:r>
            <a:r>
              <a:rPr lang="en-US" sz="1400" b="1" spc="2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x </a:t>
            </a:r>
            <a:r>
              <a:rPr lang="en-US" sz="1400" b="1" spc="2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antall</a:t>
            </a:r>
            <a:r>
              <a:rPr lang="en-US" sz="1400" b="1" spc="2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nye </a:t>
            </a:r>
            <a:r>
              <a:rPr lang="en-US" sz="1400" b="1" spc="2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medlemmer</a:t>
            </a:r>
            <a:r>
              <a:rPr lang="en-US" sz="1400" b="1" spc="2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400" b="1" spc="2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innen</a:t>
            </a:r>
            <a:r>
              <a:rPr lang="en-US" sz="1400" b="1" spc="2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det </a:t>
            </a:r>
            <a:r>
              <a:rPr lang="en-US" sz="1400" b="1" spc="2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neste</a:t>
            </a:r>
            <a:r>
              <a:rPr lang="en-US" sz="1400" b="1" spc="2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400" b="1" spc="2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året</a:t>
            </a:r>
            <a:r>
              <a:rPr lang="en-US" sz="1400" b="1" spc="2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1B497-F477-4E27-8CA4-7613B1A33B2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2259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7C7D0-7552-2B96-3B29-C93401486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78299-EBCB-2124-3ADC-3830A79A12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B886AD-D598-7BAE-83CD-2D7CBB60F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1A06-EF0F-910C-17DC-C8CD9BEA28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BAB5-EAF5-2147-B2A0-E19117F2D6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401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257EB-59BC-F457-B735-1B7D673C0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3F8496-9BD1-2948-5949-2DFEC1AFB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4F5104-B43D-74E1-A08C-AD6396754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832C5-5BD4-EDA5-9E01-8FCECF322D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BAB5-EAF5-2147-B2A0-E19117F2D6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01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"Sammen ser vi en klubb som ønsker utvikling og trivsel for våre medlemmer."</a:t>
            </a:r>
          </a:p>
          <a:p>
            <a:r>
              <a:rPr lang="nb-NO" b="1" dirty="0"/>
              <a:t>Utvikling:</a:t>
            </a:r>
            <a:r>
              <a:rPr lang="nb-NO" dirty="0"/>
              <a:t> Yrkesmessig nettverk, foredrag og nye utfordringer.</a:t>
            </a:r>
          </a:p>
          <a:p>
            <a:r>
              <a:rPr lang="nb-NO" b="1" dirty="0"/>
              <a:t>Trivsel:</a:t>
            </a:r>
            <a:r>
              <a:rPr lang="nb-NO" dirty="0"/>
              <a:t> Vennskap, støtte og et trygt fellesskap.</a:t>
            </a:r>
          </a:p>
          <a:p>
            <a:r>
              <a:rPr lang="nb-NO" b="1" dirty="0"/>
              <a:t>Sammen:</a:t>
            </a:r>
            <a:r>
              <a:rPr lang="nb-NO" dirty="0"/>
              <a:t> Ingenting skjer alene – vi bygger klubben som et lag.</a:t>
            </a:r>
          </a:p>
          <a:p>
            <a:endParaRPr lang="en-US" dirty="0"/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Medlemskap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Rotary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gir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muligheter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for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personlig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utvikling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nettverksbygging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engasjement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lokalsamfunnet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internasjonal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innsats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algn="l">
              <a:lnSpc>
                <a:spcPts val="2895"/>
              </a:lnSpc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Trekk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frem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det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dere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får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til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er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stolte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av</a:t>
            </a: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Framsnakk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klubbmøtene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foredragene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festene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hverandre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!</a:t>
            </a: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Fortell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om mentor-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ordningen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dere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har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for nye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medlemmer</a:t>
            </a: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Er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dere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engasjert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ungdomsarbeid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BAB5-EAF5-2147-B2A0-E19117F2D6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77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1. SPEILET – Hvem er vi i dag?</a:t>
            </a:r>
          </a:p>
          <a:p>
            <a:r>
              <a:rPr lang="nb-NO" b="1" dirty="0"/>
              <a:t>Fokus:</a:t>
            </a:r>
            <a:r>
              <a:rPr lang="nb-NO" dirty="0"/>
              <a:t> Ærlighet. Hvordan ser klubben ut for en utenforstående? Er vi en homogen gruppe, eller speiler vi lokalsamfunnet?</a:t>
            </a:r>
          </a:p>
          <a:p>
            <a:r>
              <a:rPr lang="nb-NO" b="1" dirty="0"/>
              <a:t>Poeng:</a:t>
            </a:r>
            <a:r>
              <a:rPr lang="nb-NO" dirty="0"/>
              <a:t> Vi må kjenne vår nåværende situasjon for å vite hvor vi skal.</a:t>
            </a:r>
          </a:p>
          <a:p>
            <a:pPr marL="200310" lvl="1" indent="0" algn="l">
              <a:lnSpc>
                <a:spcPts val="2467"/>
              </a:lnSpc>
              <a:buFont typeface="Arial"/>
              <a:buNone/>
            </a:pPr>
            <a:endParaRPr lang="en-US" sz="1400" b="1" spc="37" dirty="0">
              <a:solidFill>
                <a:schemeClr val="accent6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r>
              <a:rPr lang="nb-NO" b="1" dirty="0"/>
              <a:t>2. ROTARIANEREN 2.0 – Hvem leter vi etter?</a:t>
            </a:r>
          </a:p>
          <a:p>
            <a:r>
              <a:rPr lang="nb-NO" b="1" dirty="0"/>
              <a:t>Fokus:</a:t>
            </a:r>
            <a:r>
              <a:rPr lang="nb-NO" dirty="0"/>
              <a:t> Målgruppene vi snakker om (Young Professionals, gründere, etc.).</a:t>
            </a:r>
          </a:p>
          <a:p>
            <a:r>
              <a:rPr lang="nb-NO" b="1" dirty="0"/>
              <a:t>Poeng:</a:t>
            </a:r>
            <a:r>
              <a:rPr lang="nb-NO" dirty="0"/>
              <a:t> Det handler ikke om å fylle en stol, men om å finne folk med riktig </a:t>
            </a:r>
            <a:r>
              <a:rPr lang="nb-NO" i="1" dirty="0" err="1"/>
              <a:t>mindset</a:t>
            </a:r>
            <a:r>
              <a:rPr lang="nb-NO" dirty="0"/>
              <a:t> og energi.</a:t>
            </a:r>
          </a:p>
          <a:p>
            <a:pPr marL="200310" lvl="1" indent="0" algn="l">
              <a:lnSpc>
                <a:spcPts val="2467"/>
              </a:lnSpc>
              <a:buFont typeface="Arial"/>
              <a:buNone/>
            </a:pPr>
            <a:endParaRPr lang="en-US" sz="1400" b="1" spc="37" dirty="0">
              <a:solidFill>
                <a:schemeClr val="accent6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r>
              <a:rPr lang="nb-NO" b="1" dirty="0"/>
              <a:t>3. VÅRE VERDIER – Hvorfor Rotary?</a:t>
            </a:r>
          </a:p>
          <a:p>
            <a:r>
              <a:rPr lang="nb-NO" b="1" dirty="0"/>
              <a:t>Fokus:</a:t>
            </a:r>
            <a:r>
              <a:rPr lang="nb-NO" dirty="0"/>
              <a:t> Service </a:t>
            </a:r>
            <a:r>
              <a:rPr lang="nb-NO" dirty="0" err="1"/>
              <a:t>Above</a:t>
            </a:r>
            <a:r>
              <a:rPr lang="nb-NO" dirty="0"/>
              <a:t> </a:t>
            </a:r>
            <a:r>
              <a:rPr lang="nb-NO" dirty="0" err="1"/>
              <a:t>Self</a:t>
            </a:r>
            <a:r>
              <a:rPr lang="nb-NO" dirty="0"/>
              <a:t> og Fire-spørsmåls-prøven.</a:t>
            </a:r>
          </a:p>
          <a:p>
            <a:r>
              <a:rPr lang="nb-NO" b="1" dirty="0"/>
              <a:t>Poeng:</a:t>
            </a:r>
            <a:r>
              <a:rPr lang="nb-NO" dirty="0"/>
              <a:t> I en verden preget av "</a:t>
            </a:r>
            <a:r>
              <a:rPr lang="nb-NO" dirty="0" err="1"/>
              <a:t>fake</a:t>
            </a:r>
            <a:r>
              <a:rPr lang="nb-NO" dirty="0"/>
              <a:t> </a:t>
            </a:r>
            <a:r>
              <a:rPr lang="nb-NO" dirty="0" err="1"/>
              <a:t>news</a:t>
            </a:r>
            <a:r>
              <a:rPr lang="nb-NO" dirty="0"/>
              <a:t>" og raske penger, er </a:t>
            </a:r>
            <a:r>
              <a:rPr lang="nb-NO" dirty="0" err="1"/>
              <a:t>Rotarys</a:t>
            </a:r>
            <a:r>
              <a:rPr lang="nb-NO" dirty="0"/>
              <a:t> etiske kompass vårt største konkurransefortrinn.</a:t>
            </a:r>
          </a:p>
          <a:p>
            <a:pPr marL="200310" lvl="1" indent="0" algn="l">
              <a:lnSpc>
                <a:spcPts val="2467"/>
              </a:lnSpc>
              <a:buFont typeface="Arial"/>
              <a:buNone/>
            </a:pPr>
            <a:endParaRPr lang="en-US" sz="1400" b="1" spc="37" dirty="0">
              <a:solidFill>
                <a:schemeClr val="accent6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r>
              <a:rPr lang="nb-NO" b="1" dirty="0"/>
              <a:t>4. MØTENE – Form og innhold</a:t>
            </a:r>
          </a:p>
          <a:p>
            <a:r>
              <a:rPr lang="nb-NO" b="1" dirty="0"/>
              <a:t>Fokus:</a:t>
            </a:r>
            <a:r>
              <a:rPr lang="nb-NO" dirty="0"/>
              <a:t> Modernisering. Er møtene våre effektive? Gir de energi eller tar de energi?</a:t>
            </a:r>
          </a:p>
          <a:p>
            <a:r>
              <a:rPr lang="nb-NO" b="1" dirty="0"/>
              <a:t>Poeng:</a:t>
            </a:r>
            <a:r>
              <a:rPr lang="nb-NO" dirty="0"/>
              <a:t> Fleksibilitet er nøkkelen for å tiltrekke travle mennesker i 40- og 50-årene.</a:t>
            </a:r>
          </a:p>
          <a:p>
            <a:endParaRPr lang="nb-NO" b="1" dirty="0"/>
          </a:p>
          <a:p>
            <a:r>
              <a:rPr lang="nb-NO" b="1" dirty="0"/>
              <a:t>5. HANDLING – Fra prat til prosjekt</a:t>
            </a:r>
          </a:p>
          <a:p>
            <a:r>
              <a:rPr lang="nb-NO" b="1" dirty="0"/>
              <a:t>Fokus:</a:t>
            </a:r>
            <a:r>
              <a:rPr lang="nb-NO" dirty="0"/>
              <a:t> Hva gjør vi i praksis? Lokale og globale prosjekter.</a:t>
            </a:r>
          </a:p>
          <a:p>
            <a:r>
              <a:rPr lang="nb-NO" b="1" dirty="0"/>
              <a:t>Poeng:</a:t>
            </a:r>
            <a:r>
              <a:rPr lang="nb-NO" dirty="0"/>
              <a:t> Folk blir medlemmer for nettverket, men de </a:t>
            </a:r>
            <a:r>
              <a:rPr lang="nb-NO" i="1" dirty="0"/>
              <a:t>blir værende</a:t>
            </a:r>
            <a:r>
              <a:rPr lang="nb-NO" dirty="0"/>
              <a:t> på grunn av resultatene vi skaper sammen.</a:t>
            </a:r>
          </a:p>
          <a:p>
            <a:endParaRPr lang="nb-NO" b="1" dirty="0"/>
          </a:p>
          <a:p>
            <a:r>
              <a:rPr lang="nb-NO" b="1" dirty="0"/>
              <a:t>6. GJESTEN – Den røde løperen</a:t>
            </a:r>
          </a:p>
          <a:p>
            <a:r>
              <a:rPr lang="nb-NO" b="1" dirty="0"/>
              <a:t>Fokus:</a:t>
            </a:r>
            <a:r>
              <a:rPr lang="nb-NO" dirty="0"/>
              <a:t> Hvordan tar vi imot nye? Har vi en fadderordning? Hvordan føles det å gå inn døra for første gang?</a:t>
            </a:r>
          </a:p>
          <a:p>
            <a:r>
              <a:rPr lang="nb-NO" b="1" dirty="0"/>
              <a:t>Poeng:</a:t>
            </a:r>
            <a:r>
              <a:rPr lang="nb-NO" dirty="0"/>
              <a:t> Førsteinntrykket avgjør alt. En gjest skal føle seg inkludert fra sekund én.</a:t>
            </a:r>
          </a:p>
          <a:p>
            <a:endParaRPr lang="nb-NO" b="1" dirty="0"/>
          </a:p>
          <a:p>
            <a:r>
              <a:rPr lang="nb-NO" b="1" dirty="0"/>
              <a:t>7. SYNLIG – Ut av mørket</a:t>
            </a:r>
          </a:p>
          <a:p>
            <a:r>
              <a:rPr lang="nb-NO" b="1" dirty="0"/>
              <a:t>Fokus:</a:t>
            </a:r>
            <a:r>
              <a:rPr lang="nb-NO" dirty="0"/>
              <a:t> Stolthet og profilering. Bruk av LinkedIn, lokalavisa og sosiale medier.</a:t>
            </a:r>
          </a:p>
          <a:p>
            <a:r>
              <a:rPr lang="nb-NO" b="1" dirty="0"/>
              <a:t>Poeng:</a:t>
            </a:r>
            <a:r>
              <a:rPr lang="nb-NO" dirty="0"/>
              <a:t> Hvis ingen vet hva vi gjør, er det ingen som vil være med. Vi må eie vår egen historie.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1B497-F477-4E27-8CA4-7613B1A33B2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501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B1D97-70E8-3CD3-1CC2-83EADE758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6F8DB85-92F3-6CFF-5740-8AB1E0160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8300573-B88B-62E0-1FEB-9238EE27D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Det er de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ikke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kjenner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oss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vil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søke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etter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informasjon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om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oss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 Bruk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nettsider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sosiale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medier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med god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informasjon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vil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vekke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interesse av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andre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enn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medlemmer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 Bruk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godt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norsk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språk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unngå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forkortelser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annet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internt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Rotary-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språk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b="1" spc="40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Fortell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om de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gode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prosjektene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hvilken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effekt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de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har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sitt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lokalsamfunnet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 Enten det her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Norge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eller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internasjonalt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  Bruk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klubbens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nettside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sosiale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medier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til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dette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b="1" spc="40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Intern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kommunikasjon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referater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annet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intern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klubbinfo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legges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egen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fane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heter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«For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medlemmer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»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på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nettsiden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Skriv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gjerne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noe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om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interessante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foredrag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legg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de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på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fremsiden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, men da med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fokus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på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de folk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på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utsiden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av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klubben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 Det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bidrar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til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å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skape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attraktivitet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for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potensielle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medlemmer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marL="431797" lvl="1" indent="-215899" algn="l">
              <a:lnSpc>
                <a:spcPts val="2799"/>
              </a:lnSpc>
              <a:spcBef>
                <a:spcPct val="0"/>
              </a:spcBef>
              <a:buFont typeface="Arial"/>
              <a:buChar char="•"/>
            </a:pPr>
            <a:endParaRPr lang="en-US" sz="1999" b="1" spc="39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31797" lvl="1" indent="-215899" algn="l">
              <a:lnSpc>
                <a:spcPts val="2799"/>
              </a:lnSpc>
              <a:spcBef>
                <a:spcPct val="0"/>
              </a:spcBef>
              <a:buFont typeface="Arial"/>
              <a:buChar char="•"/>
            </a:pP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Bruk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lokal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eller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regional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presse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til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å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informere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om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prosjekter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arrangementer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 Og bruk der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anledning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til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å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få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inn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litt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om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hva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er Rotary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hva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gjør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vi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tillegg</a:t>
            </a:r>
            <a:endParaRPr lang="en-US" sz="1999" b="1" spc="39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2799"/>
              </a:lnSpc>
              <a:spcBef>
                <a:spcPct val="0"/>
              </a:spcBef>
            </a:pPr>
            <a:endParaRPr lang="en-US" sz="1999" b="1" spc="39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31797" lvl="1" indent="-215899" algn="l">
              <a:lnSpc>
                <a:spcPts val="2799"/>
              </a:lnSpc>
              <a:spcBef>
                <a:spcPct val="0"/>
              </a:spcBef>
              <a:buFont typeface="Arial"/>
              <a:buChar char="•"/>
            </a:pP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På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distriktets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nettside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ligger det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mye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innhold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klubben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kan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kopiere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 Bruk den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kilde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inspirasjon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til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stoff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!</a:t>
            </a:r>
          </a:p>
          <a:p>
            <a:pPr algn="l">
              <a:lnSpc>
                <a:spcPts val="2799"/>
              </a:lnSpc>
              <a:spcBef>
                <a:spcPct val="0"/>
              </a:spcBef>
            </a:pPr>
            <a:endParaRPr lang="en-US" sz="1999" b="1" spc="39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31797" lvl="1" indent="-215899" algn="l">
              <a:lnSpc>
                <a:spcPts val="2799"/>
              </a:lnSpc>
              <a:spcBef>
                <a:spcPct val="0"/>
              </a:spcBef>
              <a:buFont typeface="Arial"/>
              <a:buChar char="•"/>
            </a:pP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Bli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med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større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felles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aksjoner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arrangeres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av mange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klubber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End-polio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akjsjonen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«Rotary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rydder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for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miljøet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».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På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de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aksjonene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er det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lett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å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invitere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med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flere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ikke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er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medlemmer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å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støtte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god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sak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! Og å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invitere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med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pressen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å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komme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endParaRPr lang="en-US" sz="2000" b="1" spc="40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2895"/>
              </a:lnSpc>
            </a:pP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----------</a:t>
            </a:r>
          </a:p>
          <a:p>
            <a:pPr marL="223228" marR="0" lvl="1" indent="0" algn="l" defTabSz="914400" rtl="0" eaLnBrk="1" fontAlgn="auto" latinLnBrk="0" hangingPunct="1">
              <a:lnSpc>
                <a:spcPts val="28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000" b="1" spc="65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Omdømme</a:t>
            </a:r>
            <a:endParaRPr lang="en-US" sz="4000" b="1" spc="65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Vær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aktive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lokale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prosjekter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vis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frem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det positive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arbeidet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dere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gjør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Gjerne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sammen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andre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samarbeidspartnere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 </a:t>
            </a:r>
          </a:p>
          <a:p>
            <a:pPr algn="l">
              <a:lnSpc>
                <a:spcPts val="2895"/>
              </a:lnSpc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Arranger et "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åpen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dag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"-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møte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stå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på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stand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eller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gjennomføre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informasjons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-</a:t>
            </a:r>
          </a:p>
          <a:p>
            <a:pPr algn="l">
              <a:lnSpc>
                <a:spcPts val="2895"/>
              </a:lnSpc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møter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der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dere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presenterer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Rotary er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hva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dere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gjør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lokalt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nasjonalt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Når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noen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viser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interesse,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sørg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for å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følge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opp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raskt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med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informasjon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invitasjon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til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et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møte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algn="l">
              <a:lnSpc>
                <a:spcPts val="2895"/>
              </a:lnSpc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Skap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varm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inkluderende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atmosfære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for nye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gjester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slik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at de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føler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seg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velkomne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algn="l">
              <a:lnSpc>
                <a:spcPts val="2895"/>
              </a:lnSpc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Ha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god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fadderordning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for nye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medlemmer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slik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at de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får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god </a:t>
            </a:r>
            <a:r>
              <a:rPr lang="en-US" sz="2067" b="1" u="sng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  <a:hlinkClick r:id="rId3" tooltip="https://www.rotary.no/no/fadderveiledning"/>
              </a:rPr>
              <a:t>veiledning</a:t>
            </a:r>
            <a:r>
              <a:rPr lang="en-US" sz="2067" b="1" u="sng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  <a:hlinkClick r:id="rId3" tooltip="https://www.rotary.no/no/fadderveiledning"/>
              </a:rPr>
              <a:t>(</a:t>
            </a:r>
            <a:r>
              <a:rPr lang="en-US" sz="2067" b="1" u="sng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  <a:hlinkClick r:id="rId3" tooltip="https://www.rotary.no/no/fadderveiledning"/>
              </a:rPr>
              <a:t>lenke</a:t>
            </a:r>
            <a:r>
              <a:rPr lang="en-US" sz="2067" b="1" u="sng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  <a:hlinkClick r:id="rId3" tooltip="https://www.rotary.no/no/fadderveiledning"/>
              </a:rPr>
              <a:t>)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støtte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starten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Fadderen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kan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hjelpe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det nye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medlemmet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med å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forstå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Rotarys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verdier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tradisjoner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aktiviteter</a:t>
            </a: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2895"/>
              </a:lnSpc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Inviter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foredragsholdere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kan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trekke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folk,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samtidig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dere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viser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frem</a:t>
            </a: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2895"/>
              </a:lnSpc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3192A6A-2AF2-D735-A17B-3FD3A047F9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1B497-F477-4E27-8CA4-7613B1A33B2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8676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09295-68A3-0A50-3C5D-1E17FF3DF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F6FB116-F9FB-7950-CD6C-6CE7BA31E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6162E24-2A5C-5B46-E023-D88E1BDB5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endParaRPr lang="en-US" sz="2000" b="1" spc="40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b="1" spc="26" dirty="0">
                <a:solidFill>
                  <a:srgbClr val="0A2269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MOTIVASJON: En </a:t>
            </a:r>
            <a:r>
              <a:rPr lang="en-US" sz="2000" b="1" spc="26" dirty="0" err="1">
                <a:solidFill>
                  <a:srgbClr val="0A2269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klubb</a:t>
            </a:r>
            <a:r>
              <a:rPr lang="en-US" sz="2000" b="1" spc="26" dirty="0">
                <a:solidFill>
                  <a:srgbClr val="0A2269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med </a:t>
            </a:r>
            <a:r>
              <a:rPr lang="en-US" sz="2000" b="1" spc="26" dirty="0" err="1">
                <a:solidFill>
                  <a:srgbClr val="0A2269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kun</a:t>
            </a:r>
            <a:r>
              <a:rPr lang="en-US" sz="2000" b="1" spc="26" dirty="0">
                <a:solidFill>
                  <a:srgbClr val="0A2269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15-20 </a:t>
            </a:r>
            <a:r>
              <a:rPr lang="en-US" sz="2000" b="1" spc="26" dirty="0" err="1">
                <a:solidFill>
                  <a:srgbClr val="0A2269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medlemmer</a:t>
            </a:r>
            <a:r>
              <a:rPr lang="en-US" sz="2000" b="1" spc="26" dirty="0">
                <a:solidFill>
                  <a:srgbClr val="0A2269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2000" b="1" spc="26" dirty="0" err="1">
                <a:solidFill>
                  <a:srgbClr val="0A2269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i</a:t>
            </a:r>
            <a:r>
              <a:rPr lang="en-US" sz="2000" b="1" spc="26" dirty="0">
                <a:solidFill>
                  <a:srgbClr val="0A2269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2000" b="1" spc="26" dirty="0" err="1">
                <a:solidFill>
                  <a:srgbClr val="0A2269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aldersgruppen</a:t>
            </a:r>
            <a:r>
              <a:rPr lang="en-US" sz="2000" b="1" spc="26" dirty="0">
                <a:solidFill>
                  <a:srgbClr val="0A2269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70-80 </a:t>
            </a:r>
            <a:r>
              <a:rPr lang="en-US" sz="2000" b="1" spc="26" dirty="0" err="1">
                <a:solidFill>
                  <a:srgbClr val="0A2269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år</a:t>
            </a:r>
            <a:r>
              <a:rPr lang="en-US" sz="2000" b="1" spc="26" dirty="0">
                <a:solidFill>
                  <a:srgbClr val="0A2269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2000" b="1" spc="26" dirty="0" err="1">
                <a:solidFill>
                  <a:srgbClr val="0A2269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vil</a:t>
            </a:r>
            <a:r>
              <a:rPr lang="en-US" sz="2000" b="1" spc="26" dirty="0">
                <a:solidFill>
                  <a:srgbClr val="0A2269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ha under 6 </a:t>
            </a:r>
            <a:r>
              <a:rPr lang="en-US" sz="2000" b="1" spc="26" dirty="0" err="1">
                <a:solidFill>
                  <a:srgbClr val="0A2269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medlemmer</a:t>
            </a:r>
            <a:r>
              <a:rPr lang="en-US" sz="2000" b="1" spc="26" dirty="0">
                <a:solidFill>
                  <a:srgbClr val="0A2269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2000" b="1" spc="26" dirty="0" err="1">
                <a:solidFill>
                  <a:srgbClr val="0A2269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etter</a:t>
            </a:r>
            <a:r>
              <a:rPr lang="en-US" sz="2000" b="1" spc="26" dirty="0">
                <a:solidFill>
                  <a:srgbClr val="0A2269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10-15 </a:t>
            </a:r>
            <a:r>
              <a:rPr lang="en-US" sz="2000" b="1" spc="26" dirty="0" err="1">
                <a:solidFill>
                  <a:srgbClr val="0A2269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år</a:t>
            </a:r>
            <a:endParaRPr lang="en-US" sz="2000" b="1" spc="26" dirty="0">
              <a:solidFill>
                <a:srgbClr val="0A2269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endParaRPr lang="en-US" sz="2000" b="1" spc="40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Når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noen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viser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interesse,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sørg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for å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følge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opp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raskt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med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informasjon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invitasjon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til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et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møte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algn="l">
              <a:lnSpc>
                <a:spcPts val="2895"/>
              </a:lnSpc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marR="0" lvl="1" indent="-223227" algn="l" defTabSz="914400" rtl="0" eaLnBrk="1" fontAlgn="auto" latinLnBrk="0" hangingPunct="1">
              <a:lnSpc>
                <a:spcPts val="28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Skap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varm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inkluderende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atmosfære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for nye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gjester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slik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at de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føler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seg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velkomne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 </a:t>
            </a:r>
            <a:r>
              <a:rPr lang="en-US" sz="2000" b="1" spc="65" dirty="0">
                <a:solidFill>
                  <a:schemeClr val="bg1"/>
                </a:solidFill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Gammel &amp; </a:t>
            </a:r>
            <a:r>
              <a:rPr lang="en-US" sz="2000" b="1" spc="65" dirty="0" err="1">
                <a:solidFill>
                  <a:schemeClr val="bg1"/>
                </a:solidFill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Unge</a:t>
            </a:r>
            <a:endParaRPr lang="nb-NO" sz="2000" dirty="0">
              <a:solidFill>
                <a:schemeClr val="bg1"/>
              </a:solidFill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2895"/>
              </a:lnSpc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Ha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god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fadderordning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for nye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medlemmer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slik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at de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får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god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veiledning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støtte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starten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Fadderen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kan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hjelpe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det nye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medlemmet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med å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forstå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Rotarys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verdier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tradisjoner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aktiviteter</a:t>
            </a: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endParaRPr lang="en-US" sz="2000" b="1" spc="40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5901" lvl="1" indent="0" algn="l">
              <a:lnSpc>
                <a:spcPts val="2800"/>
              </a:lnSpc>
              <a:spcBef>
                <a:spcPct val="0"/>
              </a:spcBef>
              <a:buFont typeface="Arial"/>
              <a:buNone/>
            </a:pPr>
            <a:endParaRPr lang="en-US" sz="2000" b="1" spc="40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0CCB4CE-7335-1837-74E7-3B5EC6CB9F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1B497-F477-4E27-8CA4-7613B1A33B2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6265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EB1FC-0262-6F24-428C-260944B6F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9FEE7B5-E872-0ADB-CAA4-7C7C2DF68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85C20E2-7547-B43F-32A1-6FEC7AB20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2895"/>
              </a:lnSpc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r>
              <a:rPr lang="nb-NO" dirty="0"/>
              <a:t>I dagens samfunn trenger vi å sette fokus på våre verdier. Si noen velvalgte ord om klubbens verdier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8E5F93A-BEA1-568A-99A4-BE5C6342F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1B497-F477-4E27-8CA4-7613B1A33B2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6112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Bygg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relasjoner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med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lokale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bedrifter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skoler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frivillige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organisasjoner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algn="l">
              <a:lnSpc>
                <a:spcPts val="2895"/>
              </a:lnSpc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Tilby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partnerskap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på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prosjekter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der de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involverte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kan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få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innblikk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Rotarys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arbeid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algn="l">
              <a:lnSpc>
                <a:spcPts val="2895"/>
              </a:lnSpc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Har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dere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andre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Rotary-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klubber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nærmiljøet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dere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kan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spille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på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lag med?</a:t>
            </a:r>
          </a:p>
          <a:p>
            <a:pPr algn="l">
              <a:lnSpc>
                <a:spcPts val="2895"/>
              </a:lnSpc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Hva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med å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samarbeide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om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dugnader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1B497-F477-4E27-8CA4-7613B1A33B2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1539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3BE74-8477-8EF7-50CD-E4C192378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96EBF3A-AD7D-6EDD-0DCC-4B8DC66B3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35473F8-EBFF-BC16-39BD-9633CF05F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2895"/>
              </a:lnSpc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969046-BF58-E73A-178F-D5DF95A69B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1B497-F477-4E27-8CA4-7613B1A33B2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8620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Det er de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ikke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kjenner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oss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vil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søke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etter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informasjon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om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oss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 Bruk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nettsider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sosiale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medier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med god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informasjon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vil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vekke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interesse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fra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andre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enn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medlemmer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 Bruk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godt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norsk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språk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unngå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forkortelser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annet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internt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Rotary-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språk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b="1" spc="40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Fortell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om de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gode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prosjektene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hvilken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effekt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de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har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sitt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lokalsamfunnet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 Enten det her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Norge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eller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internasjonalt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  Bruk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klubbens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nettside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sosiale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medier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til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dette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b="1" spc="40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Intern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kommunikasjon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referater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annet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intern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klubbinfo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legges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egen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fane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heter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«For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medlemmer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»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på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nettsiden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Skriv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gjerne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noe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om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interessante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foredrag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legg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de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på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fremsiden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, men da med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fokus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på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de folk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på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utsiden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av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klubben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 Det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bidrar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til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å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skape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attraktivitet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for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potensielle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spc="40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medlemmer</a:t>
            </a:r>
            <a:r>
              <a:rPr lang="en-US" sz="2000" b="1" spc="40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marL="431797" lvl="1" indent="-215899" algn="l">
              <a:lnSpc>
                <a:spcPts val="2799"/>
              </a:lnSpc>
              <a:spcBef>
                <a:spcPct val="0"/>
              </a:spcBef>
              <a:buFont typeface="Arial"/>
              <a:buChar char="•"/>
            </a:pPr>
            <a:endParaRPr lang="en-US" sz="1999" b="1" spc="39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31797" lvl="1" indent="-215899" algn="l">
              <a:lnSpc>
                <a:spcPts val="2799"/>
              </a:lnSpc>
              <a:spcBef>
                <a:spcPct val="0"/>
              </a:spcBef>
              <a:buFont typeface="Arial"/>
              <a:buChar char="•"/>
            </a:pP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Bruk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lokal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eller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regional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presse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til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å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informere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om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prosjekter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arrangementer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 Og bruk der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anledning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til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å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få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inn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litt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om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hva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er Rotary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hva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gjør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vi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tillegg</a:t>
            </a:r>
            <a:endParaRPr lang="en-US" sz="1999" b="1" spc="39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2799"/>
              </a:lnSpc>
              <a:spcBef>
                <a:spcPct val="0"/>
              </a:spcBef>
            </a:pPr>
            <a:endParaRPr lang="en-US" sz="1999" b="1" spc="39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31797" lvl="1" indent="-215899" algn="l">
              <a:lnSpc>
                <a:spcPts val="2799"/>
              </a:lnSpc>
              <a:spcBef>
                <a:spcPct val="0"/>
              </a:spcBef>
              <a:buFont typeface="Arial"/>
              <a:buChar char="•"/>
            </a:pP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På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distriktets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nettside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ligger det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mye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innhold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klubben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kan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kopiere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 Bruk den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kilde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inspirasjon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til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stoff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!</a:t>
            </a:r>
          </a:p>
          <a:p>
            <a:pPr algn="l">
              <a:lnSpc>
                <a:spcPts val="2799"/>
              </a:lnSpc>
              <a:spcBef>
                <a:spcPct val="0"/>
              </a:spcBef>
            </a:pPr>
            <a:endParaRPr lang="en-US" sz="1999" b="1" spc="39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31797" lvl="1" indent="-215899" algn="l">
              <a:lnSpc>
                <a:spcPts val="2799"/>
              </a:lnSpc>
              <a:spcBef>
                <a:spcPct val="0"/>
              </a:spcBef>
              <a:buFont typeface="Arial"/>
              <a:buChar char="•"/>
            </a:pP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Bli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med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større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felles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aksjoner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arrangeres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av mange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klubber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End-polio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akjsjonen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«Rotary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rydder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for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miljøet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».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På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de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aksjonene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er det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lett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å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invitere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med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flere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ikke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er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medlemmer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å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støtte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god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sak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! Og å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invitere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med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pressen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å </a:t>
            </a:r>
            <a:r>
              <a:rPr lang="en-US" sz="1999" b="1" spc="39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komme</a:t>
            </a:r>
            <a:r>
              <a:rPr lang="en-US" sz="1999" b="1" spc="39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endParaRPr lang="en-US" sz="2000" b="1" spc="40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2895"/>
              </a:lnSpc>
            </a:pP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----------</a:t>
            </a:r>
          </a:p>
          <a:p>
            <a:pPr marL="223228" marR="0" lvl="1" indent="0" algn="l" defTabSz="914400" rtl="0" eaLnBrk="1" fontAlgn="auto" latinLnBrk="0" hangingPunct="1">
              <a:lnSpc>
                <a:spcPts val="28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000" b="1" spc="65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Omdømme</a:t>
            </a:r>
            <a:endParaRPr lang="en-US" sz="4000" b="1" spc="65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Vær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aktive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lokale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prosjekter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vis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frem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det positive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arbeidet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dere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gjør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Gjerne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sammen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andre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samarbeidspartnere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 </a:t>
            </a:r>
          </a:p>
          <a:p>
            <a:pPr algn="l">
              <a:lnSpc>
                <a:spcPts val="2895"/>
              </a:lnSpc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Arranger et "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åpen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dag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"-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møte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stå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på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stand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eller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gjennomføre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informasjons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-</a:t>
            </a:r>
          </a:p>
          <a:p>
            <a:pPr algn="l">
              <a:lnSpc>
                <a:spcPts val="2895"/>
              </a:lnSpc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møter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der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dere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presenterer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Rotary er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hva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dere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gjør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lokalt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nasjonalt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Når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noen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viser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interesse,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sørg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for å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følge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opp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raskt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med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informasjon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invitasjon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til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et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møte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algn="l">
              <a:lnSpc>
                <a:spcPts val="2895"/>
              </a:lnSpc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Skap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varm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inkluderende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atmosfære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for nye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gjester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slik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at de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føler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seg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velkomne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algn="l">
              <a:lnSpc>
                <a:spcPts val="2895"/>
              </a:lnSpc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Ha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god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fadderordning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for nye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medlemmer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slik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at de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får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god </a:t>
            </a:r>
            <a:r>
              <a:rPr lang="en-US" sz="2067" b="1" u="sng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  <a:hlinkClick r:id="rId3" tooltip="https://www.rotary.no/no/fadderveiledning"/>
              </a:rPr>
              <a:t>veiledning</a:t>
            </a:r>
            <a:r>
              <a:rPr lang="en-US" sz="2067" b="1" u="sng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  <a:hlinkClick r:id="rId3" tooltip="https://www.rotary.no/no/fadderveiledning"/>
              </a:rPr>
              <a:t>(</a:t>
            </a:r>
            <a:r>
              <a:rPr lang="en-US" sz="2067" b="1" u="sng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  <a:hlinkClick r:id="rId3" tooltip="https://www.rotary.no/no/fadderveiledning"/>
              </a:rPr>
              <a:t>lenke</a:t>
            </a:r>
            <a:r>
              <a:rPr lang="en-US" sz="2067" b="1" u="sng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  <a:hlinkClick r:id="rId3" tooltip="https://www.rotary.no/no/fadderveiledning"/>
              </a:rPr>
              <a:t>)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støtte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starten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.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Fadderen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kan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hjelpe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det nye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medlemmet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med å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forstå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Rotarys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verdier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tradisjoner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og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aktiviteter</a:t>
            </a: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2895"/>
              </a:lnSpc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6455" lvl="1" indent="-223227" algn="l">
              <a:lnSpc>
                <a:spcPts val="2895"/>
              </a:lnSpc>
              <a:buFont typeface="Arial"/>
              <a:buChar char="•"/>
            </a:pP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Inviter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foredragsholdere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kan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trekke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folk,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samtidig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som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dere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viser</a:t>
            </a:r>
            <a:r>
              <a:rPr lang="en-US" sz="2067" b="1" spc="41" dirty="0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67" b="1" spc="41" dirty="0" err="1">
                <a:solidFill>
                  <a:srgbClr val="0A2269"/>
                </a:solidFill>
                <a:latin typeface="Arial Bold"/>
                <a:ea typeface="Arial Bold"/>
                <a:cs typeface="Arial Bold"/>
                <a:sym typeface="Arial Bold"/>
              </a:rPr>
              <a:t>frem</a:t>
            </a: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2895"/>
              </a:lnSpc>
            </a:pPr>
            <a:endParaRPr lang="en-US" sz="2067" b="1" spc="41" dirty="0">
              <a:solidFill>
                <a:srgbClr val="0A22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1B497-F477-4E27-8CA4-7613B1A33B2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019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72BC-6F7A-1304-2B91-EC67A6587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197187"/>
            <a:ext cx="97536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07BF3-EFC2-EA0B-4A32-9ADF369A1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842174"/>
            <a:ext cx="97536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59762-C06E-E9D4-0258-C12E92F1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8477-33E9-4649-A6F5-D5F7F5C243F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19259-A006-ADF9-4F87-D536758D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2E899-52A5-7F8A-1105-6C26DE04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CAFA-7713-F349-BC23-D08721EE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25A06-E60E-9C28-EAD6-C9546862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62C66-6801-239F-4BCE-394CE7231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0C384-59C6-9269-E6DF-8C087B8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8477-33E9-4649-A6F5-D5F7F5C243F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46F0D-4D9D-9253-926B-F933460CD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2E094-50B3-16C7-D598-94CACBFAF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CAFA-7713-F349-BC23-D08721EE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37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C717-FA9D-289E-B5DE-FB75E6A8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1823721"/>
            <a:ext cx="1121664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70C13-C73D-48B0-0BAB-78B752EB6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4895428"/>
            <a:ext cx="1121664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051B6-FDAB-073A-D19D-3F4C7BD3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8477-33E9-4649-A6F5-D5F7F5C243F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232A5-825A-8E05-DEAA-7A56D7C77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F1605-293A-1BAB-E42F-C1708353F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CAFA-7713-F349-BC23-D08721EE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2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D5EAB-BC3F-EE65-DD06-70AF827A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0492-4D7E-5018-0C6A-DB4F81C0D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1947333"/>
            <a:ext cx="55270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7B4CF-064F-558D-A3B7-5229DA06E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1947333"/>
            <a:ext cx="55270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56256-0427-6C7E-B9DC-4FC1803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8477-33E9-4649-A6F5-D5F7F5C243F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5E9AE-A6CB-06AE-DAB6-A19A2EF2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19228-E949-65C7-B0F4-4195D55D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CAFA-7713-F349-BC23-D08721EE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78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1F9A4-A834-10BB-2F6C-D290CDA8D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389467"/>
            <a:ext cx="1121664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3E5EC-B4EC-3124-6DEC-4B4D2C80C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1793241"/>
            <a:ext cx="5501639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9BAEE-668A-022A-C184-1DB982F41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2672080"/>
            <a:ext cx="550163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14F930-4D28-6A7D-C40F-79714E753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1793241"/>
            <a:ext cx="552873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6C1DC6-DC2A-235B-D1C2-F8A6FB743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2672080"/>
            <a:ext cx="552873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4009C8-CE86-782D-189D-7CAE45D1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8477-33E9-4649-A6F5-D5F7F5C243F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BC7CE9-35FF-D503-DC25-C8C1981AC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A36BF2-D57F-6F7D-B2AA-68C14FCD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CAFA-7713-F349-BC23-D08721EE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99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19A97-3120-74F4-3AF3-492BFC00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0D70F-2C44-EF3B-5F20-78BCA38DF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8477-33E9-4649-A6F5-D5F7F5C243F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6AB48-656A-32D8-849C-0A943342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B2C10-2AC3-18ED-5DB1-546842FF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CAFA-7713-F349-BC23-D08721EE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12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DBD778-9181-F944-D524-3628F124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8477-33E9-4649-A6F5-D5F7F5C243F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601B98-6D18-113D-08AB-36258565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D5C93-B369-E567-379E-D3D975E3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CAFA-7713-F349-BC23-D08721EE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26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763E8-C9C6-8B24-89EE-71ED72DE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487680"/>
            <a:ext cx="419438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AE8D-31AE-381A-7C36-A4D6335D7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053254"/>
            <a:ext cx="6583680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B9EC6-7202-AF48-BB98-90224BF6D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194560"/>
            <a:ext cx="419438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D74CA-7FC7-AE1B-236E-583F567B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8477-33E9-4649-A6F5-D5F7F5C243F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9927C-0F75-BCBB-D08A-01F5451F3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A66CE-83A7-F78B-AFA6-9A595CA8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CAFA-7713-F349-BC23-D08721EE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2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A1561-5660-9073-033E-33C5CB06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487680"/>
            <a:ext cx="419438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D7F8FD-712A-5018-5CD9-9E3E62948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053254"/>
            <a:ext cx="6583680" cy="5198533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97D0F-6507-B14A-CF4E-BBC5F9226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194560"/>
            <a:ext cx="419438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6557A-D8A8-EEA5-21E8-72BF3F18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8477-33E9-4649-A6F5-D5F7F5C243F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40A30-183D-7678-4F89-2C58A7451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990F6-85C3-5064-5FAF-C64B1D6E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CAFA-7713-F349-BC23-D08721EE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50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1605-CB48-8501-03AF-81DA8EC91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25E43-8566-B53E-5C4D-A281D5212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2A484-575C-5322-CB97-0DA25932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8477-33E9-4649-A6F5-D5F7F5C243F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7F96-7B21-06C1-919E-4B033388A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59E2A-50C6-FCB1-B068-EF9206F70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CAFA-7713-F349-BC23-D08721EE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61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1350FE-15EE-D67A-4674-41423FCBE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389467"/>
            <a:ext cx="2804160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B8639-9D9E-5E8D-A885-7D244B05F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389467"/>
            <a:ext cx="8249920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FF3B5-399C-B9B1-B9A0-A6E1B42A2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8477-33E9-4649-A6F5-D5F7F5C243F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2289B-1260-824B-8F1E-BD5DA8AA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680AF-6A4C-A37C-5D1B-9AAE82FF4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CAFA-7713-F349-BC23-D08721EE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3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C01C86-9D37-3971-417F-A4626829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389467"/>
            <a:ext cx="1121664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17176-E3A3-621E-F62A-E62164FB1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1947333"/>
            <a:ext cx="1121664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C74C9-1E23-5716-7C54-44A245A2B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6780107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5A8477-33E9-4649-A6F5-D5F7F5C243F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FC052-E891-73CE-F481-20FF811E4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6780107"/>
            <a:ext cx="43891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14701-B5C7-5D0B-FC8C-BEA4DED65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6780107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ABCAFA-7713-F349-BC23-D08721EE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70948-ABA5-2FBE-ACEB-2A52C5430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3A5431B-61DA-0A3F-7FF8-2AC43AAFE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" y="0"/>
            <a:ext cx="13004800" cy="7315200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5B0EA473-759E-2783-AD80-E598415830BA}"/>
              </a:ext>
            </a:extLst>
          </p:cNvPr>
          <p:cNvSpPr txBox="1"/>
          <p:nvPr/>
        </p:nvSpPr>
        <p:spPr>
          <a:xfrm>
            <a:off x="7035800" y="55626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Medlemskap</a:t>
            </a:r>
            <a:endParaRPr lang="en-US" sz="5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031F374E-4F43-F4AF-6C65-B816B95154A6}"/>
              </a:ext>
            </a:extLst>
          </p:cNvPr>
          <p:cNvSpPr txBox="1"/>
          <p:nvPr/>
        </p:nvSpPr>
        <p:spPr>
          <a:xfrm>
            <a:off x="1701800" y="3886200"/>
            <a:ext cx="4278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D</a:t>
            </a:r>
            <a:r>
              <a:rPr lang="en-US" sz="3600" b="1" dirty="0" err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istrikt</a:t>
            </a:r>
            <a:r>
              <a:rPr lang="en-US" sz="5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-2305</a:t>
            </a:r>
          </a:p>
        </p:txBody>
      </p:sp>
    </p:spTree>
    <p:extLst>
      <p:ext uri="{BB962C8B-B14F-4D97-AF65-F5344CB8AC3E}">
        <p14:creationId xmlns:p14="http://schemas.microsoft.com/office/powerpoint/2010/main" val="4132191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96FD3-78D8-6AD7-E262-66DC3E70A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4B06AD7F-3DBD-B88F-F61C-6DEF295B3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329"/>
            <a:ext cx="13016371" cy="73152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C4DA9DBA-3313-C756-9BA2-4F6A12993115}"/>
              </a:ext>
            </a:extLst>
          </p:cNvPr>
          <p:cNvSpPr txBox="1"/>
          <p:nvPr/>
        </p:nvSpPr>
        <p:spPr>
          <a:xfrm>
            <a:off x="1092200" y="457200"/>
            <a:ext cx="8686800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algn="l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b="1" spc="37" noProof="0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REKRUTTERINGSPLAN(1)</a:t>
            </a:r>
            <a:endParaRPr kumimoji="0" lang="en-US" sz="5400" b="1" u="none" strike="noStrike" kern="1200" cap="none" spc="37" normalizeH="0" baseline="0" noProof="0" dirty="0">
              <a:ln>
                <a:noFill/>
              </a:ln>
              <a:solidFill>
                <a:srgbClr val="FAA41A"/>
              </a:solidFill>
              <a:effectLst/>
              <a:uLnTx/>
              <a:uFillTx/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1012BFE-74D9-049E-06C6-13B13E14F4D6}"/>
              </a:ext>
            </a:extLst>
          </p:cNvPr>
          <p:cNvSpPr txBox="1"/>
          <p:nvPr/>
        </p:nvSpPr>
        <p:spPr>
          <a:xfrm>
            <a:off x="254000" y="911757"/>
            <a:ext cx="11277600" cy="5090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br>
              <a:rPr lang="nb-NO" sz="3200" b="1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3200" b="1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MÅLSETTING </a:t>
            </a:r>
            <a:br>
              <a:rPr lang="nb-NO" sz="3200" b="1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3200" b="1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Rekruttere x antall nye medlemmer.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MÅLGRUPPER</a:t>
            </a:r>
            <a:br>
              <a:rPr lang="nb-NO" sz="2800" b="1" kern="100" dirty="0">
                <a:solidFill>
                  <a:srgbClr val="FAA41A"/>
                </a:solidFill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400" kern="100" dirty="0" err="1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Lokale</a:t>
            </a:r>
            <a:r>
              <a:rPr lang="en-US" sz="24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ledere</a:t>
            </a:r>
            <a:r>
              <a:rPr lang="en-US" sz="24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</a:t>
            </a:r>
            <a:r>
              <a:rPr lang="en-US" sz="24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yrkesaktive</a:t>
            </a:r>
            <a:r>
              <a:rPr lang="en-US" sz="24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personer</a:t>
            </a:r>
            <a:r>
              <a:rPr lang="en-US" sz="24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4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alderen</a:t>
            </a:r>
            <a:r>
              <a:rPr lang="en-US" sz="24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40 </a:t>
            </a:r>
            <a:r>
              <a:rPr lang="en-US" sz="2400" kern="100" dirty="0" err="1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år</a:t>
            </a:r>
            <a:r>
              <a:rPr lang="en-US" sz="24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</a:t>
            </a:r>
            <a:r>
              <a:rPr lang="en-US" sz="24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oppover</a:t>
            </a:r>
            <a:r>
              <a:rPr lang="en-US" sz="24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br>
              <a:rPr lang="en-US" sz="2400" kern="100" dirty="0">
                <a:solidFill>
                  <a:srgbClr val="FAA41A"/>
                </a:solidFill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24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Småbarnsforeldre som trenger en times avbrekk i en hektisk hverdag?</a:t>
            </a:r>
            <a:br>
              <a:rPr lang="nb-NO" sz="2400" kern="100" dirty="0">
                <a:solidFill>
                  <a:srgbClr val="FAA41A"/>
                </a:solidFill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24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Personer med interesse for samfunn, nettverks-bygging og personlig utvikling.</a:t>
            </a:r>
            <a:br>
              <a:rPr lang="nb-NO" sz="2400" kern="100" dirty="0">
                <a:solidFill>
                  <a:srgbClr val="FAA41A"/>
                </a:solidFill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24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Frivillige og ildsjeler som allerede er engasjert lokalt.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b-NO" sz="2400" kern="100" dirty="0">
                <a:solidFill>
                  <a:srgbClr val="FAA41A"/>
                </a:solidFill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LAG LISTER!</a:t>
            </a:r>
            <a:endParaRPr lang="nb-NO" sz="2400" kern="100" dirty="0">
              <a:solidFill>
                <a:srgbClr val="FAA41A"/>
              </a:solidFill>
              <a:effectLst/>
              <a:latin typeface="Aptos Black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5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14F6C-5AA7-8D60-153F-EE9E2C00A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27BE5B54-DF7D-7D7D-5095-98CADE2DC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  <p:sp>
        <p:nvSpPr>
          <p:cNvPr id="2" name="TekstSylinder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236580D-F914-3C85-AE93-C8D61417E115}"/>
              </a:ext>
            </a:extLst>
          </p:cNvPr>
          <p:cNvSpPr txBox="1"/>
          <p:nvPr/>
        </p:nvSpPr>
        <p:spPr>
          <a:xfrm>
            <a:off x="9626600" y="3886200"/>
            <a:ext cx="2590800" cy="3039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1848"/>
              </a:lnSpc>
              <a:buFont typeface="Arial" panose="020B0604020202020204" pitchFamily="34" charset="0"/>
              <a:buChar char="•"/>
            </a:pPr>
            <a:r>
              <a:rPr lang="en-US" sz="2400" b="1" spc="26" dirty="0">
                <a:solidFill>
                  <a:srgbClr val="FAA41A"/>
                </a:solidFill>
                <a:latin typeface="Arial Bold" panose="020B0604020202020204" charset="0"/>
                <a:ea typeface="Arial Bold Italics"/>
                <a:cs typeface="Arial Bold" panose="020B0604020202020204" charset="0"/>
                <a:sym typeface="Arial Bold Italics"/>
              </a:rPr>
              <a:t>Typer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spc="26" dirty="0" err="1">
                <a:solidFill>
                  <a:srgbClr val="FAA41A"/>
                </a:solidFill>
                <a:latin typeface="Arial Bold" panose="020B0604020202020204" charset="0"/>
                <a:ea typeface="Arial Bold Italics"/>
                <a:cs typeface="Arial Bold" panose="020B0604020202020204" charset="0"/>
                <a:sym typeface="Arial Bold Italics"/>
              </a:rPr>
              <a:t>Samfunnslag</a:t>
            </a:r>
            <a:endParaRPr lang="en-US" sz="2400" b="1" spc="26" dirty="0">
              <a:solidFill>
                <a:srgbClr val="FAA41A"/>
              </a:solidFill>
              <a:latin typeface="Arial Bold" panose="020B0604020202020204" charset="0"/>
              <a:ea typeface="Arial Bold Italics"/>
              <a:cs typeface="Arial Bold" panose="020B0604020202020204" charset="0"/>
              <a:sym typeface="Arial Bold Italic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spc="26" dirty="0" err="1">
                <a:solidFill>
                  <a:srgbClr val="FAA41A"/>
                </a:solidFill>
                <a:latin typeface="Arial Bold" panose="020B0604020202020204" charset="0"/>
                <a:ea typeface="Arial Bold Italics"/>
                <a:cs typeface="Arial Bold" panose="020B0604020202020204" charset="0"/>
                <a:sym typeface="Arial Bold Italics"/>
              </a:rPr>
              <a:t>Akademia</a:t>
            </a:r>
            <a:endParaRPr lang="en-US" sz="2400" b="1" spc="26" dirty="0">
              <a:solidFill>
                <a:srgbClr val="FAA41A"/>
              </a:solidFill>
              <a:latin typeface="Arial Bold" panose="020B0604020202020204" charset="0"/>
              <a:ea typeface="Arial Bold Italics"/>
              <a:cs typeface="Arial Bold" panose="020B0604020202020204" charset="0"/>
              <a:sym typeface="Arial Bold Italic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spc="26" dirty="0">
                <a:solidFill>
                  <a:srgbClr val="FAA41A"/>
                </a:solidFill>
                <a:latin typeface="Arial Bold" panose="020B0604020202020204" charset="0"/>
                <a:ea typeface="Arial Bold Italics"/>
                <a:cs typeface="Arial Bold" panose="020B0604020202020204" charset="0"/>
                <a:sym typeface="Arial Bold Italics"/>
              </a:rPr>
              <a:t>Venner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spc="26" dirty="0" err="1">
                <a:solidFill>
                  <a:srgbClr val="FAA41A"/>
                </a:solidFill>
                <a:latin typeface="Arial Bold" panose="020B0604020202020204" charset="0"/>
                <a:ea typeface="Arial Bold Italics"/>
                <a:cs typeface="Arial Bold" panose="020B0604020202020204" charset="0"/>
                <a:sym typeface="Arial Bold Italics"/>
              </a:rPr>
              <a:t>Kolleger</a:t>
            </a:r>
            <a:endParaRPr lang="en-US" sz="2400" b="1" spc="26" dirty="0">
              <a:solidFill>
                <a:srgbClr val="FAA41A"/>
              </a:solidFill>
              <a:latin typeface="Arial Bold" panose="020B0604020202020204" charset="0"/>
              <a:ea typeface="Arial Bold Italics"/>
              <a:cs typeface="Arial Bold" panose="020B0604020202020204" charset="0"/>
              <a:sym typeface="Arial Bold Italic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spc="26" dirty="0" err="1">
                <a:solidFill>
                  <a:srgbClr val="FAA41A"/>
                </a:solidFill>
                <a:latin typeface="Arial Bold" panose="020B0604020202020204" charset="0"/>
                <a:ea typeface="Arial Bold Italics"/>
                <a:cs typeface="Arial Bold" panose="020B0604020202020204" charset="0"/>
                <a:sym typeface="Arial Bold Italics"/>
              </a:rPr>
              <a:t>Pensjonister</a:t>
            </a:r>
            <a:endParaRPr lang="en-US" sz="2400" b="1" spc="26" dirty="0">
              <a:solidFill>
                <a:srgbClr val="FAA41A"/>
              </a:solidFill>
              <a:latin typeface="Arial Bold" panose="020B0604020202020204" charset="0"/>
              <a:ea typeface="Arial Bold Italics"/>
              <a:cs typeface="Arial Bold" panose="020B0604020202020204" charset="0"/>
              <a:sym typeface="Arial Bold Itali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4F0FF91-7CBC-A133-EB76-FC895295753C}"/>
              </a:ext>
            </a:extLst>
          </p:cNvPr>
          <p:cNvSpPr txBox="1"/>
          <p:nvPr/>
        </p:nvSpPr>
        <p:spPr>
          <a:xfrm>
            <a:off x="1092200" y="533400"/>
            <a:ext cx="6096000" cy="503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algn="l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37" normalizeH="0" baseline="0" noProof="0" dirty="0">
                <a:ln>
                  <a:noFill/>
                </a:ln>
                <a:solidFill>
                  <a:srgbClr val="FAA41A"/>
                </a:solidFill>
                <a:effectLst/>
                <a:uLnTx/>
                <a:uFillTx/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MÅLGRUPPENE</a:t>
            </a:r>
          </a:p>
        </p:txBody>
      </p:sp>
    </p:spTree>
    <p:extLst>
      <p:ext uri="{BB962C8B-B14F-4D97-AF65-F5344CB8AC3E}">
        <p14:creationId xmlns:p14="http://schemas.microsoft.com/office/powerpoint/2010/main" val="114026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7AC1F-9C66-AA84-E2CB-A4B2F11BB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38907BB-784D-5D54-3EA6-5921EC09B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231931"/>
            <a:ext cx="13019314" cy="6851337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EDE7B314-9866-4475-49B6-73FDB90C8AB0}"/>
              </a:ext>
            </a:extLst>
          </p:cNvPr>
          <p:cNvSpPr txBox="1"/>
          <p:nvPr/>
        </p:nvSpPr>
        <p:spPr>
          <a:xfrm>
            <a:off x="-14514" y="6742281"/>
            <a:ext cx="12995729" cy="432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algn="ctr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37" normalizeH="0" baseline="0" noProof="0" dirty="0">
                <a:ln>
                  <a:noFill/>
                </a:ln>
                <a:solidFill>
                  <a:srgbClr val="FAA41A"/>
                </a:solidFill>
                <a:effectLst/>
                <a:uLnTx/>
                <a:uFillTx/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&lt;</a:t>
            </a:r>
            <a:r>
              <a:rPr kumimoji="0" lang="en-US" sz="2800" b="1" i="0" u="none" strike="noStrike" kern="1200" cap="none" spc="37" normalizeH="0" baseline="0" noProof="0" dirty="0" err="1">
                <a:ln>
                  <a:noFill/>
                </a:ln>
                <a:solidFill>
                  <a:srgbClr val="FAA41A"/>
                </a:solidFill>
                <a:effectLst/>
                <a:uLnTx/>
                <a:uFillTx/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ditt</a:t>
            </a:r>
            <a:r>
              <a:rPr kumimoji="0" lang="en-US" sz="2800" b="1" i="0" u="none" strike="noStrike" kern="1200" cap="none" spc="37" normalizeH="0" baseline="0" noProof="0" dirty="0">
                <a:ln>
                  <a:noFill/>
                </a:ln>
                <a:solidFill>
                  <a:srgbClr val="FAA41A"/>
                </a:solidFill>
                <a:effectLst/>
                <a:uLnTx/>
                <a:uFillTx/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 </a:t>
            </a:r>
            <a:r>
              <a:rPr kumimoji="0" lang="en-US" sz="2800" b="1" i="0" u="none" strike="noStrike" kern="1200" cap="none" spc="37" normalizeH="0" baseline="0" noProof="0" dirty="0" err="1">
                <a:ln>
                  <a:noFill/>
                </a:ln>
                <a:solidFill>
                  <a:srgbClr val="FAA41A"/>
                </a:solidFill>
                <a:effectLst/>
                <a:uLnTx/>
                <a:uFillTx/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klubbnavn</a:t>
            </a:r>
            <a:r>
              <a:rPr kumimoji="0" lang="en-US" sz="2800" b="1" i="0" u="none" strike="noStrike" kern="1200" cap="none" spc="37" normalizeH="0" baseline="0" noProof="0" dirty="0">
                <a:ln>
                  <a:noFill/>
                </a:ln>
                <a:solidFill>
                  <a:srgbClr val="FAA41A"/>
                </a:solidFill>
                <a:effectLst/>
                <a:uLnTx/>
                <a:uFillTx/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&gt;</a:t>
            </a:r>
            <a:endParaRPr kumimoji="0" lang="en-US" sz="2800" b="1" i="0" u="none" strike="noStrike" kern="1200" cap="none" spc="37" normalizeH="0" noProof="0" dirty="0">
              <a:ln>
                <a:noFill/>
              </a:ln>
              <a:solidFill>
                <a:srgbClr val="1C458C"/>
              </a:solidFill>
              <a:effectLst/>
              <a:uLnTx/>
              <a:uFillTx/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2F05299-9213-598D-BE2A-34F7A503255A}"/>
              </a:ext>
            </a:extLst>
          </p:cNvPr>
          <p:cNvSpPr txBox="1"/>
          <p:nvPr/>
        </p:nvSpPr>
        <p:spPr>
          <a:xfrm>
            <a:off x="1693379" y="1192901"/>
            <a:ext cx="11057421" cy="4987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TILTAK</a:t>
            </a:r>
            <a:br>
              <a:rPr lang="en-US" sz="2800" b="1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b="1" kern="100" dirty="0" err="1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Åpen</a:t>
            </a:r>
            <a:r>
              <a:rPr lang="en-US" sz="2800" b="1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dag</a:t>
            </a:r>
            <a:r>
              <a:rPr lang="en-US" sz="2800" b="1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med e</a:t>
            </a:r>
            <a:r>
              <a:rPr lang="nb-NO" sz="28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kort presentasjon av </a:t>
            </a:r>
            <a:r>
              <a:rPr lang="nb-NO" sz="2800" kern="100" dirty="0" err="1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Rotarys</a:t>
            </a:r>
            <a:r>
              <a:rPr lang="nb-NO" sz="28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verdier og prosjekter.</a:t>
            </a:r>
            <a:br>
              <a:rPr lang="nb-NO" sz="2800" kern="100" dirty="0">
                <a:solidFill>
                  <a:srgbClr val="FAA41A"/>
                </a:solidFill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b-NO" sz="1100" kern="100" dirty="0">
                <a:solidFill>
                  <a:srgbClr val="FAA41A"/>
                </a:solidFill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00" dirty="0" err="1">
                <a:solidFill>
                  <a:srgbClr val="FAA41A"/>
                </a:solidFill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Personlige</a:t>
            </a:r>
            <a:r>
              <a:rPr lang="en-US" sz="2800" kern="100" dirty="0">
                <a:solidFill>
                  <a:srgbClr val="FAA41A"/>
                </a:solidFill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AA41A"/>
                </a:solidFill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invitasjoner</a:t>
            </a:r>
            <a:br>
              <a:rPr lang="nb-NO" sz="2800" kern="100" dirty="0">
                <a:solidFill>
                  <a:srgbClr val="FAA41A"/>
                </a:solidFill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kern="100" dirty="0" err="1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Foredrag</a:t>
            </a:r>
            <a:r>
              <a:rPr lang="en-US" sz="28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</a:t>
            </a:r>
            <a:r>
              <a:rPr lang="en-US" sz="28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inspirerende</a:t>
            </a:r>
            <a:r>
              <a:rPr lang="en-US" sz="28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gjestetaler</a:t>
            </a:r>
            <a:r>
              <a:rPr lang="en-US" sz="28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nb-NO" sz="2800" kern="100" dirty="0">
                <a:solidFill>
                  <a:srgbClr val="FAA41A"/>
                </a:solidFill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8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Mulighet for uformell </a:t>
            </a:r>
            <a:r>
              <a:rPr lang="nb-NO" sz="2800" kern="100" dirty="0" err="1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mingling</a:t>
            </a:r>
            <a:r>
              <a:rPr lang="nb-NO" sz="28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og spørsmål.</a:t>
            </a:r>
            <a:br>
              <a:rPr lang="nb-NO" sz="28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b-NO" sz="11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8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Annonser i lokale medier og på sosiale medier</a:t>
            </a:r>
            <a:br>
              <a:rPr lang="nb-NO" sz="2800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800" b="1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Personlig oppfølging </a:t>
            </a:r>
            <a:br>
              <a:rPr lang="nb-NO" sz="2800" b="1" kern="100" dirty="0">
                <a:solidFill>
                  <a:srgbClr val="FAA41A"/>
                </a:solidFill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2800" b="1" kern="100" dirty="0">
                <a:solidFill>
                  <a:srgbClr val="FAA41A"/>
                </a:solidFill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nb-NO" sz="2800" b="1" kern="100" dirty="0">
                <a:solidFill>
                  <a:srgbClr val="FAA41A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kap en inkluderende atmosfære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8AFBBBC-35F4-2363-76DA-DCD59D08C8FF}"/>
              </a:ext>
            </a:extLst>
          </p:cNvPr>
          <p:cNvSpPr txBox="1"/>
          <p:nvPr/>
        </p:nvSpPr>
        <p:spPr>
          <a:xfrm>
            <a:off x="1092200" y="692020"/>
            <a:ext cx="9753600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algn="l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b="1" spc="37" noProof="0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REKRUTTERINGSPLAN (2)</a:t>
            </a:r>
            <a:endParaRPr kumimoji="0" lang="en-US" sz="5400" b="1" u="none" strike="noStrike" kern="1200" cap="none" spc="37" normalizeH="0" baseline="0" noProof="0" dirty="0">
              <a:ln>
                <a:noFill/>
              </a:ln>
              <a:solidFill>
                <a:srgbClr val="FAA41A"/>
              </a:solidFill>
              <a:effectLst/>
              <a:uLnTx/>
              <a:uFillTx/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64692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FCD93-B4F3-51DA-6C99-E477CB74B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9F9E05A-80FB-46EB-BF5E-2B800BBCC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6" y="231931"/>
            <a:ext cx="12995729" cy="685133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D46EB6FF-9461-246A-B566-CDDED296C05F}"/>
              </a:ext>
            </a:extLst>
          </p:cNvPr>
          <p:cNvSpPr txBox="1"/>
          <p:nvPr/>
        </p:nvSpPr>
        <p:spPr>
          <a:xfrm>
            <a:off x="1092200" y="677719"/>
            <a:ext cx="6096000" cy="503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algn="l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37" normalizeH="0" baseline="0" noProof="0" dirty="0">
                <a:ln>
                  <a:noFill/>
                </a:ln>
                <a:solidFill>
                  <a:srgbClr val="FAA41A"/>
                </a:solidFill>
                <a:effectLst/>
                <a:uLnTx/>
                <a:uFillTx/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TIL SLUTT – HUSK…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9FF7675-3942-D01E-9989-568E70960BA9}"/>
              </a:ext>
            </a:extLst>
          </p:cNvPr>
          <p:cNvSpPr txBox="1"/>
          <p:nvPr/>
        </p:nvSpPr>
        <p:spPr>
          <a:xfrm>
            <a:off x="2387600" y="2438400"/>
            <a:ext cx="1066800" cy="616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algn="l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0" b="1" i="0" u="none" strike="noStrike" kern="1200" cap="none" spc="37" normalizeH="0" baseline="0" noProof="0" dirty="0">
                <a:ln>
                  <a:noFill/>
                </a:ln>
                <a:solidFill>
                  <a:srgbClr val="FAA41A"/>
                </a:solidFill>
                <a:effectLst/>
                <a:uLnTx/>
                <a:uFillTx/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S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D198501-8D09-C3D9-74DC-A093CFE7254F}"/>
              </a:ext>
            </a:extLst>
          </p:cNvPr>
          <p:cNvSpPr txBox="1"/>
          <p:nvPr/>
        </p:nvSpPr>
        <p:spPr>
          <a:xfrm>
            <a:off x="2383971" y="3387839"/>
            <a:ext cx="838200" cy="616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algn="l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0" b="1" spc="37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P</a:t>
            </a:r>
            <a:endParaRPr kumimoji="0" lang="en-US" sz="8000" b="1" i="0" u="none" strike="noStrike" kern="1200" cap="none" spc="37" normalizeH="0" baseline="0" noProof="0" dirty="0">
              <a:ln>
                <a:noFill/>
              </a:ln>
              <a:solidFill>
                <a:srgbClr val="FAA41A"/>
              </a:solidFill>
              <a:effectLst/>
              <a:uLnTx/>
              <a:uFillTx/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7D9C98A-2624-2B81-F05E-71629CFCDFA6}"/>
              </a:ext>
            </a:extLst>
          </p:cNvPr>
          <p:cNvSpPr txBox="1"/>
          <p:nvPr/>
        </p:nvSpPr>
        <p:spPr>
          <a:xfrm>
            <a:off x="3124199" y="2438655"/>
            <a:ext cx="3836306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b="1" spc="37" dirty="0">
                <a:solidFill>
                  <a:schemeClr val="bg1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NAKK</a:t>
            </a:r>
            <a:endParaRPr kumimoji="0" lang="en-US" sz="5400" b="1" i="0" u="none" strike="noStrike" kern="1200" cap="none" spc="37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7996E4-13F6-D836-3DBE-90038A1A736E}"/>
              </a:ext>
            </a:extLst>
          </p:cNvPr>
          <p:cNvSpPr txBox="1"/>
          <p:nvPr/>
        </p:nvSpPr>
        <p:spPr>
          <a:xfrm>
            <a:off x="3058885" y="3399919"/>
            <a:ext cx="3062513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b="1" spc="37" dirty="0">
                <a:solidFill>
                  <a:schemeClr val="bg1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OSITIVT</a:t>
            </a:r>
            <a:endParaRPr kumimoji="0" lang="en-US" sz="5400" b="1" i="0" u="none" strike="noStrike" kern="1200" cap="none" spc="37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5AAC289-81BA-F802-AA8B-22DC8E43BE97}"/>
              </a:ext>
            </a:extLst>
          </p:cNvPr>
          <p:cNvSpPr txBox="1"/>
          <p:nvPr/>
        </p:nvSpPr>
        <p:spPr>
          <a:xfrm>
            <a:off x="0" y="6742281"/>
            <a:ext cx="13004800" cy="545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algn="ctr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6000" b="1" spc="37" dirty="0">
                <a:solidFill>
                  <a:srgbClr val="1C458C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Set </a:t>
            </a:r>
            <a:r>
              <a:rPr lang="en-US" sz="6000" b="1" spc="37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SPOR</a:t>
            </a:r>
            <a:r>
              <a:rPr lang="en-US" sz="6000" b="1" spc="37" dirty="0">
                <a:solidFill>
                  <a:srgbClr val="1C458C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 der </a:t>
            </a:r>
            <a:r>
              <a:rPr lang="en-US" sz="6000" b="1" spc="37" dirty="0" err="1">
                <a:solidFill>
                  <a:srgbClr val="1C458C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dere</a:t>
            </a:r>
            <a:r>
              <a:rPr lang="en-US" sz="6000" b="1" spc="37" dirty="0">
                <a:solidFill>
                  <a:srgbClr val="1C458C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 </a:t>
            </a:r>
            <a:r>
              <a:rPr lang="en-US" sz="6000" b="1" spc="37" dirty="0" err="1">
                <a:solidFill>
                  <a:srgbClr val="1C458C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ferdes</a:t>
            </a:r>
            <a:r>
              <a:rPr lang="en-US" sz="6000" b="1" spc="37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!</a:t>
            </a:r>
            <a:endParaRPr kumimoji="0" lang="en-US" sz="6000" b="1" i="0" u="none" strike="noStrike" kern="1200" cap="none" spc="37" normalizeH="0" noProof="0" dirty="0">
              <a:ln>
                <a:noFill/>
              </a:ln>
              <a:solidFill>
                <a:srgbClr val="FAA41A"/>
              </a:solidFill>
              <a:effectLst/>
              <a:uLnTx/>
              <a:uFillTx/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8221937-0A90-A869-07D4-52E801E139D3}"/>
              </a:ext>
            </a:extLst>
          </p:cNvPr>
          <p:cNvSpPr txBox="1"/>
          <p:nvPr/>
        </p:nvSpPr>
        <p:spPr>
          <a:xfrm>
            <a:off x="2285999" y="4297415"/>
            <a:ext cx="838200" cy="616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algn="l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0" b="1" spc="37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O</a:t>
            </a:r>
            <a:endParaRPr kumimoji="0" lang="en-US" sz="8000" b="1" i="0" u="none" strike="noStrike" kern="1200" cap="none" spc="37" normalizeH="0" baseline="0" noProof="0" dirty="0">
              <a:ln>
                <a:noFill/>
              </a:ln>
              <a:solidFill>
                <a:srgbClr val="FAA41A"/>
              </a:solidFill>
              <a:effectLst/>
              <a:uLnTx/>
              <a:uFillTx/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CB8CAB7-F4CF-035C-8A0B-86D08D8E3E04}"/>
              </a:ext>
            </a:extLst>
          </p:cNvPr>
          <p:cNvSpPr txBox="1"/>
          <p:nvPr/>
        </p:nvSpPr>
        <p:spPr>
          <a:xfrm>
            <a:off x="3102428" y="4300336"/>
            <a:ext cx="1168401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b="1" spc="37" dirty="0">
                <a:solidFill>
                  <a:schemeClr val="bg1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M</a:t>
            </a:r>
            <a:endParaRPr kumimoji="0" lang="en-US" sz="5400" b="1" i="0" u="none" strike="noStrike" kern="1200" cap="none" spc="37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AD0BF2D-7351-8E09-F94F-DBD1E9211A68}"/>
              </a:ext>
            </a:extLst>
          </p:cNvPr>
          <p:cNvSpPr txBox="1"/>
          <p:nvPr/>
        </p:nvSpPr>
        <p:spPr>
          <a:xfrm>
            <a:off x="2333171" y="5174334"/>
            <a:ext cx="838200" cy="616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algn="l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0" b="1" spc="37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R</a:t>
            </a:r>
            <a:endParaRPr kumimoji="0" lang="en-US" sz="8000" b="1" i="0" u="none" strike="noStrike" kern="1200" cap="none" spc="37" normalizeH="0" baseline="0" noProof="0" dirty="0">
              <a:ln>
                <a:noFill/>
              </a:ln>
              <a:solidFill>
                <a:srgbClr val="FAA41A"/>
              </a:solidFill>
              <a:effectLst/>
              <a:uLnTx/>
              <a:uFillTx/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71C53E48-036F-BB8F-AC03-3CB956294E69}"/>
              </a:ext>
            </a:extLst>
          </p:cNvPr>
          <p:cNvSpPr txBox="1"/>
          <p:nvPr/>
        </p:nvSpPr>
        <p:spPr>
          <a:xfrm>
            <a:off x="3084285" y="5174334"/>
            <a:ext cx="3062513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b="1" spc="37" dirty="0">
                <a:solidFill>
                  <a:schemeClr val="bg1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OTARY</a:t>
            </a:r>
            <a:endParaRPr kumimoji="0" lang="en-US" sz="5400" b="1" i="0" u="none" strike="noStrike" kern="1200" cap="none" spc="37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37031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5C2D5DB-74FC-B344-ACD0-1855D5DDD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231931"/>
            <a:ext cx="12995729" cy="685133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6D7CD10-A50C-606A-4F3A-19FB2DCDA3C4}"/>
              </a:ext>
            </a:extLst>
          </p:cNvPr>
          <p:cNvSpPr txBox="1"/>
          <p:nvPr/>
        </p:nvSpPr>
        <p:spPr>
          <a:xfrm>
            <a:off x="1092200" y="677719"/>
            <a:ext cx="6096000" cy="503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algn="l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37" normalizeH="0" baseline="0" noProof="0" dirty="0">
                <a:ln>
                  <a:noFill/>
                </a:ln>
                <a:solidFill>
                  <a:srgbClr val="FAA41A"/>
                </a:solidFill>
                <a:effectLst/>
                <a:uLnTx/>
                <a:uFillTx/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VÅR KLUBBVISJON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47BE9AE-E400-4820-C3A0-EA3FCA650391}"/>
              </a:ext>
            </a:extLst>
          </p:cNvPr>
          <p:cNvSpPr txBox="1"/>
          <p:nvPr/>
        </p:nvSpPr>
        <p:spPr>
          <a:xfrm>
            <a:off x="2387600" y="2438400"/>
            <a:ext cx="3810000" cy="545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algn="l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1" i="0" u="none" strike="noStrike" kern="1200" cap="none" spc="37" normalizeH="0" baseline="0" noProof="0" dirty="0">
                <a:ln>
                  <a:noFill/>
                </a:ln>
                <a:solidFill>
                  <a:srgbClr val="FAA41A"/>
                </a:solidFill>
                <a:effectLst/>
                <a:uLnTx/>
                <a:uFillTx/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SAMMEN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40010E1-3426-028A-AADE-94CA701AFA8F}"/>
              </a:ext>
            </a:extLst>
          </p:cNvPr>
          <p:cNvSpPr txBox="1"/>
          <p:nvPr/>
        </p:nvSpPr>
        <p:spPr>
          <a:xfrm>
            <a:off x="3454400" y="3273123"/>
            <a:ext cx="3733800" cy="545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algn="l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6000" b="1" spc="37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ØNSKER</a:t>
            </a:r>
            <a:endParaRPr kumimoji="0" lang="en-US" sz="6000" b="1" i="0" u="none" strike="noStrike" kern="1200" cap="none" spc="37" normalizeH="0" baseline="0" noProof="0" dirty="0">
              <a:ln>
                <a:noFill/>
              </a:ln>
              <a:solidFill>
                <a:srgbClr val="FAA41A"/>
              </a:solidFill>
              <a:effectLst/>
              <a:uLnTx/>
              <a:uFillTx/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786ED21-F6A3-D6B6-DA5D-EDDEA89322E5}"/>
              </a:ext>
            </a:extLst>
          </p:cNvPr>
          <p:cNvSpPr txBox="1"/>
          <p:nvPr/>
        </p:nvSpPr>
        <p:spPr>
          <a:xfrm>
            <a:off x="3111500" y="4023974"/>
            <a:ext cx="7429500" cy="545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algn="l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1" i="0" u="none" strike="noStrike" kern="1200" cap="none" spc="37" normalizeH="0" baseline="0" noProof="0" dirty="0">
                <a:ln>
                  <a:noFill/>
                </a:ln>
                <a:solidFill>
                  <a:srgbClr val="FAA41A"/>
                </a:solidFill>
                <a:effectLst/>
                <a:uLnTx/>
                <a:uFillTx/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VÅRE MEDLEMMER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747934D-BA87-E6C4-6B6B-45ACF409F03B}"/>
              </a:ext>
            </a:extLst>
          </p:cNvPr>
          <p:cNvSpPr txBox="1"/>
          <p:nvPr/>
        </p:nvSpPr>
        <p:spPr>
          <a:xfrm>
            <a:off x="5832930" y="2458137"/>
            <a:ext cx="4479470" cy="460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algn="l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3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SER VI EN KLUBB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9EBFF19-DECE-1752-F68E-5FA7087F5C8D}"/>
              </a:ext>
            </a:extLst>
          </p:cNvPr>
          <p:cNvSpPr txBox="1"/>
          <p:nvPr/>
        </p:nvSpPr>
        <p:spPr>
          <a:xfrm>
            <a:off x="2372632" y="3261845"/>
            <a:ext cx="1477735" cy="460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3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SOM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A1E3B63B-DF8B-81CA-911C-741009F7458E}"/>
              </a:ext>
            </a:extLst>
          </p:cNvPr>
          <p:cNvSpPr txBox="1"/>
          <p:nvPr/>
        </p:nvSpPr>
        <p:spPr>
          <a:xfrm>
            <a:off x="6654800" y="3303806"/>
            <a:ext cx="5721803" cy="460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3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UTVIKLING OG TRIVSEL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9EE0B51D-C9A4-3EA3-F539-697ACF34AD6E}"/>
              </a:ext>
            </a:extLst>
          </p:cNvPr>
          <p:cNvSpPr txBox="1"/>
          <p:nvPr/>
        </p:nvSpPr>
        <p:spPr>
          <a:xfrm>
            <a:off x="1953532" y="4000011"/>
            <a:ext cx="1477735" cy="460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3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FOR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A85A0DF0-3475-6991-13B6-A88190A1DEEE}"/>
              </a:ext>
            </a:extLst>
          </p:cNvPr>
          <p:cNvSpPr txBox="1"/>
          <p:nvPr/>
        </p:nvSpPr>
        <p:spPr>
          <a:xfrm>
            <a:off x="-14514" y="6742281"/>
            <a:ext cx="12995729" cy="432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algn="ctr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37" normalizeH="0" baseline="0" noProof="0" dirty="0">
                <a:ln>
                  <a:noFill/>
                </a:ln>
                <a:solidFill>
                  <a:srgbClr val="FAA41A"/>
                </a:solidFill>
                <a:effectLst/>
                <a:uLnTx/>
                <a:uFillTx/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&lt;</a:t>
            </a:r>
            <a:r>
              <a:rPr kumimoji="0" lang="en-US" sz="2800" b="1" i="0" u="none" strike="noStrike" kern="1200" cap="none" spc="37" normalizeH="0" baseline="0" noProof="0" dirty="0" err="1">
                <a:ln>
                  <a:noFill/>
                </a:ln>
                <a:solidFill>
                  <a:srgbClr val="FAA41A"/>
                </a:solidFill>
                <a:effectLst/>
                <a:uLnTx/>
                <a:uFillTx/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ditt</a:t>
            </a:r>
            <a:r>
              <a:rPr kumimoji="0" lang="en-US" sz="2800" b="1" i="0" u="none" strike="noStrike" kern="1200" cap="none" spc="37" normalizeH="0" baseline="0" noProof="0" dirty="0">
                <a:ln>
                  <a:noFill/>
                </a:ln>
                <a:solidFill>
                  <a:srgbClr val="FAA41A"/>
                </a:solidFill>
                <a:effectLst/>
                <a:uLnTx/>
                <a:uFillTx/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 </a:t>
            </a:r>
            <a:r>
              <a:rPr kumimoji="0" lang="en-US" sz="2800" b="1" i="0" u="none" strike="noStrike" kern="1200" cap="none" spc="37" normalizeH="0" baseline="0" noProof="0" dirty="0" err="1">
                <a:ln>
                  <a:noFill/>
                </a:ln>
                <a:solidFill>
                  <a:srgbClr val="FAA41A"/>
                </a:solidFill>
                <a:effectLst/>
                <a:uLnTx/>
                <a:uFillTx/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klubbnavn</a:t>
            </a:r>
            <a:r>
              <a:rPr kumimoji="0" lang="en-US" sz="2800" b="1" i="0" u="none" strike="noStrike" kern="1200" cap="none" spc="37" normalizeH="0" baseline="0" noProof="0" dirty="0">
                <a:ln>
                  <a:noFill/>
                </a:ln>
                <a:solidFill>
                  <a:srgbClr val="FAA41A"/>
                </a:solidFill>
                <a:effectLst/>
                <a:uLnTx/>
                <a:uFillTx/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&gt;</a:t>
            </a:r>
            <a:endParaRPr kumimoji="0" lang="en-US" sz="2800" b="1" i="0" u="none" strike="noStrike" kern="1200" cap="none" spc="37" normalizeH="0" noProof="0" dirty="0">
              <a:ln>
                <a:noFill/>
              </a:ln>
              <a:solidFill>
                <a:srgbClr val="1C458C"/>
              </a:solidFill>
              <a:effectLst/>
              <a:uLnTx/>
              <a:uFillTx/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63888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930FDF4-61BF-13A2-5667-FF6CACB69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EE02EA95-D9B7-EA5C-0EF2-ACAA9523F0EB}"/>
              </a:ext>
            </a:extLst>
          </p:cNvPr>
          <p:cNvSpPr txBox="1"/>
          <p:nvPr/>
        </p:nvSpPr>
        <p:spPr>
          <a:xfrm>
            <a:off x="9550400" y="3810000"/>
            <a:ext cx="2743200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spc="37" dirty="0">
                <a:solidFill>
                  <a:srgbClr val="FAA41A"/>
                </a:solidFill>
                <a:latin typeface="Arial Bold"/>
                <a:ea typeface="Arial Bold"/>
                <a:cs typeface="Arial Bold"/>
                <a:sym typeface="Arial Bold"/>
              </a:rPr>
              <a:t>SPEILET</a:t>
            </a:r>
          </a:p>
          <a:p>
            <a:pPr algn="ctr">
              <a:lnSpc>
                <a:spcPct val="150000"/>
              </a:lnSpc>
            </a:pPr>
            <a:r>
              <a:rPr lang="en-US" b="1" spc="37" dirty="0">
                <a:solidFill>
                  <a:srgbClr val="FAA41A"/>
                </a:solidFill>
                <a:latin typeface="Arial Bold"/>
                <a:ea typeface="Arial Bold"/>
                <a:cs typeface="Arial Bold"/>
                <a:sym typeface="Arial Bold"/>
              </a:rPr>
              <a:t>ROTARIANEREN 2.0</a:t>
            </a:r>
          </a:p>
          <a:p>
            <a:pPr algn="ctr">
              <a:lnSpc>
                <a:spcPct val="150000"/>
              </a:lnSpc>
            </a:pPr>
            <a:r>
              <a:rPr lang="en-US" b="1" spc="37" dirty="0">
                <a:solidFill>
                  <a:srgbClr val="FAA41A"/>
                </a:solidFill>
                <a:latin typeface="Arial Bold"/>
                <a:ea typeface="Arial Bold"/>
                <a:cs typeface="Arial Bold"/>
                <a:sym typeface="Arial Bold"/>
              </a:rPr>
              <a:t>VÅRE VERDIER</a:t>
            </a:r>
          </a:p>
          <a:p>
            <a:pPr algn="ctr">
              <a:lnSpc>
                <a:spcPct val="150000"/>
              </a:lnSpc>
            </a:pPr>
            <a:r>
              <a:rPr lang="en-US" b="1" spc="37" dirty="0">
                <a:solidFill>
                  <a:srgbClr val="FAA41A"/>
                </a:solidFill>
                <a:latin typeface="Arial Bold"/>
                <a:ea typeface="Arial Bold"/>
                <a:cs typeface="Arial Bold"/>
                <a:sym typeface="Arial Bold"/>
              </a:rPr>
              <a:t>MØTENE</a:t>
            </a:r>
          </a:p>
          <a:p>
            <a:pPr algn="ctr">
              <a:lnSpc>
                <a:spcPct val="150000"/>
              </a:lnSpc>
            </a:pPr>
            <a:r>
              <a:rPr lang="en-US" b="1" spc="37" dirty="0">
                <a:solidFill>
                  <a:srgbClr val="FAA41A"/>
                </a:solidFill>
                <a:latin typeface="Arial Bold"/>
                <a:ea typeface="Arial Bold"/>
                <a:cs typeface="Arial Bold"/>
                <a:sym typeface="Arial Bold"/>
              </a:rPr>
              <a:t>HANDLING</a:t>
            </a:r>
          </a:p>
          <a:p>
            <a:pPr algn="ctr">
              <a:lnSpc>
                <a:spcPct val="150000"/>
              </a:lnSpc>
            </a:pPr>
            <a:r>
              <a:rPr lang="en-US" b="1" spc="37" dirty="0">
                <a:solidFill>
                  <a:srgbClr val="FAA41A"/>
                </a:solidFill>
                <a:latin typeface="Arial Bold"/>
                <a:ea typeface="Arial Bold"/>
                <a:cs typeface="Arial Bold"/>
                <a:sym typeface="Arial Bold"/>
              </a:rPr>
              <a:t>GJESTEN</a:t>
            </a:r>
          </a:p>
          <a:p>
            <a:pPr algn="ctr">
              <a:lnSpc>
                <a:spcPct val="150000"/>
              </a:lnSpc>
            </a:pPr>
            <a:r>
              <a:rPr lang="en-US" b="1" spc="37" dirty="0">
                <a:solidFill>
                  <a:srgbClr val="FAA41A"/>
                </a:solidFill>
                <a:latin typeface="Arial Bold"/>
                <a:ea typeface="Arial Bold"/>
                <a:cs typeface="Arial Bold"/>
                <a:sym typeface="Arial Bold"/>
              </a:rPr>
              <a:t>SYNLIG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EE47C74-875D-6243-67F0-21AACE14A455}"/>
              </a:ext>
            </a:extLst>
          </p:cNvPr>
          <p:cNvSpPr txBox="1"/>
          <p:nvPr/>
        </p:nvSpPr>
        <p:spPr>
          <a:xfrm>
            <a:off x="1092200" y="533400"/>
            <a:ext cx="8077200" cy="503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algn="l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37" normalizeH="0" baseline="0" noProof="0" dirty="0">
                <a:ln>
                  <a:noFill/>
                </a:ln>
                <a:solidFill>
                  <a:srgbClr val="FAA41A"/>
                </a:solidFill>
                <a:effectLst/>
                <a:uLnTx/>
                <a:uFillTx/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DAGENS  AGENDA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11498C7-F823-339C-9CD9-3BBEB5FCCB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33" y="4891455"/>
            <a:ext cx="3000348" cy="200023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F4437C5-C0EC-4BF7-667D-A1FCA2EC92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28" y="1071505"/>
            <a:ext cx="1657633" cy="248645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3B6E5138-5F73-F5D7-CC43-D0A21E21D9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1" y="3657600"/>
            <a:ext cx="3534957" cy="2553417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9FD619-320B-4FB4-6906-76B7604724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3639215"/>
            <a:ext cx="1981200" cy="1115307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CF773677-4A46-2D4E-83AF-C58E615282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78" y="3649118"/>
            <a:ext cx="1701436" cy="11342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E53DE-2E71-A8D7-4BB6-3EDFAEDC1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280406E-0FD6-F92A-A86E-0C9BAA213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6371" cy="73152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78F1D35-B181-E46E-D040-6F75A9D97FA1}"/>
              </a:ext>
            </a:extLst>
          </p:cNvPr>
          <p:cNvSpPr txBox="1"/>
          <p:nvPr/>
        </p:nvSpPr>
        <p:spPr>
          <a:xfrm>
            <a:off x="1092200" y="457200"/>
            <a:ext cx="6248400" cy="503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algn="l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spc="37" noProof="0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SPEILET</a:t>
            </a:r>
            <a:endParaRPr kumimoji="0" lang="en-US" sz="4800" b="1" i="0" u="none" strike="noStrike" kern="1200" cap="none" spc="37" normalizeH="0" baseline="0" noProof="0" dirty="0">
              <a:ln>
                <a:noFill/>
              </a:ln>
              <a:solidFill>
                <a:srgbClr val="FAA41A"/>
              </a:solidFill>
              <a:effectLst/>
              <a:uLnTx/>
              <a:uFillTx/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8D40B692-C1AB-872B-A67B-CE9330A7849E}"/>
              </a:ext>
            </a:extLst>
          </p:cNvPr>
          <p:cNvSpPr txBox="1"/>
          <p:nvPr/>
        </p:nvSpPr>
        <p:spPr>
          <a:xfrm>
            <a:off x="787400" y="1676400"/>
            <a:ext cx="10363200" cy="3141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46455" lvl="1" indent="-223227" algn="l">
              <a:buFont typeface="Arial"/>
              <a:buChar char="•"/>
            </a:pPr>
            <a:r>
              <a:rPr lang="en-US" sz="3600" spc="41" dirty="0" err="1">
                <a:solidFill>
                  <a:srgbClr val="FAA41A"/>
                </a:solidFill>
                <a:latin typeface="Arial Bold"/>
                <a:ea typeface="Arial Bold"/>
                <a:cs typeface="Arial Bold"/>
                <a:sym typeface="Arial Bold"/>
              </a:rPr>
              <a:t>Fortell</a:t>
            </a:r>
            <a:r>
              <a:rPr lang="en-US" sz="3600" spc="41" dirty="0">
                <a:solidFill>
                  <a:srgbClr val="FAA41A"/>
                </a:solidFill>
                <a:latin typeface="Arial Bold"/>
                <a:ea typeface="Arial Bold"/>
                <a:cs typeface="Arial Bold"/>
                <a:sym typeface="Arial Bold"/>
              </a:rPr>
              <a:t> om </a:t>
            </a:r>
            <a:r>
              <a:rPr lang="en-US" sz="3600" spc="41" dirty="0" err="1">
                <a:solidFill>
                  <a:srgbClr val="FAA41A"/>
                </a:solidFill>
                <a:latin typeface="Arial Bold"/>
                <a:ea typeface="Arial Bold"/>
                <a:cs typeface="Arial Bold"/>
                <a:sym typeface="Arial Bold"/>
              </a:rPr>
              <a:t>klubben</a:t>
            </a:r>
            <a:endParaRPr lang="en-US" sz="3600" spc="41" dirty="0">
              <a:solidFill>
                <a:srgbClr val="FAA41A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2895"/>
              </a:lnSpc>
            </a:pPr>
            <a:endParaRPr lang="en-US" sz="3600" spc="41" dirty="0">
              <a:solidFill>
                <a:srgbClr val="FAA41A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903655" lvl="2" indent="-223227">
              <a:buFont typeface="Arial"/>
              <a:buChar char="•"/>
            </a:pPr>
            <a:r>
              <a:rPr lang="en-US" sz="3600" spc="41" dirty="0" err="1">
                <a:solidFill>
                  <a:srgbClr val="FAA41A"/>
                </a:solidFill>
                <a:latin typeface="Arial Bold"/>
                <a:ea typeface="Arial Bold"/>
                <a:cs typeface="Arial Bold"/>
                <a:sym typeface="Arial Bold"/>
              </a:rPr>
              <a:t>Hvem</a:t>
            </a:r>
            <a:r>
              <a:rPr lang="en-US" sz="3600" spc="41" dirty="0">
                <a:solidFill>
                  <a:srgbClr val="FAA4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00" spc="41" dirty="0" err="1">
                <a:solidFill>
                  <a:srgbClr val="FAA41A"/>
                </a:solidFill>
                <a:latin typeface="Arial Bold"/>
                <a:ea typeface="Arial Bold"/>
                <a:cs typeface="Arial Bold"/>
                <a:sym typeface="Arial Bold"/>
              </a:rPr>
              <a:t>dere</a:t>
            </a:r>
            <a:r>
              <a:rPr lang="en-US" sz="3600" spc="41" dirty="0">
                <a:solidFill>
                  <a:srgbClr val="FAA41A"/>
                </a:solidFill>
                <a:latin typeface="Arial Bold"/>
                <a:ea typeface="Arial Bold"/>
                <a:cs typeface="Arial Bold"/>
                <a:sym typeface="Arial Bold"/>
              </a:rPr>
              <a:t> er, </a:t>
            </a:r>
            <a:r>
              <a:rPr lang="en-US" sz="3600" spc="41" dirty="0" err="1">
                <a:solidFill>
                  <a:srgbClr val="FAA41A"/>
                </a:solidFill>
                <a:latin typeface="Arial Bold"/>
                <a:ea typeface="Arial Bold"/>
                <a:cs typeface="Arial Bold"/>
                <a:sym typeface="Arial Bold"/>
              </a:rPr>
              <a:t>antall</a:t>
            </a:r>
            <a:r>
              <a:rPr lang="en-US" sz="3600" spc="41" dirty="0">
                <a:solidFill>
                  <a:srgbClr val="FAA41A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3600" spc="41" dirty="0" err="1">
                <a:solidFill>
                  <a:srgbClr val="FAA41A"/>
                </a:solidFill>
                <a:latin typeface="Arial Bold"/>
                <a:ea typeface="Arial Bold"/>
                <a:cs typeface="Arial Bold"/>
                <a:sym typeface="Arial Bold"/>
              </a:rPr>
              <a:t>kvinner&amp;menn</a:t>
            </a:r>
            <a:r>
              <a:rPr lang="en-US" sz="3600" spc="41" dirty="0">
                <a:solidFill>
                  <a:srgbClr val="FAA41A"/>
                </a:solidFill>
                <a:latin typeface="Arial Bold"/>
                <a:ea typeface="Arial Bold"/>
                <a:cs typeface="Arial Bold"/>
                <a:sym typeface="Arial Bold"/>
              </a:rPr>
              <a:t>?</a:t>
            </a:r>
          </a:p>
          <a:p>
            <a:pPr marL="903655" lvl="2" indent="-223227">
              <a:buFont typeface="Arial"/>
              <a:buChar char="•"/>
            </a:pPr>
            <a:r>
              <a:rPr lang="en-US" sz="3600" spc="41" dirty="0" err="1">
                <a:solidFill>
                  <a:srgbClr val="FAA41A"/>
                </a:solidFill>
                <a:latin typeface="Arial Bold"/>
                <a:ea typeface="Arial Bold"/>
                <a:cs typeface="Arial Bold"/>
                <a:sym typeface="Arial Bold"/>
              </a:rPr>
              <a:t>Hva</a:t>
            </a:r>
            <a:r>
              <a:rPr lang="en-US" sz="3600" spc="41" dirty="0">
                <a:solidFill>
                  <a:srgbClr val="FAA4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00" spc="41" dirty="0" err="1">
                <a:solidFill>
                  <a:srgbClr val="FAA41A"/>
                </a:solidFill>
                <a:latin typeface="Arial Bold"/>
                <a:ea typeface="Arial Bold"/>
                <a:cs typeface="Arial Bold"/>
                <a:sym typeface="Arial Bold"/>
              </a:rPr>
              <a:t>dere</a:t>
            </a:r>
            <a:r>
              <a:rPr lang="en-US" sz="3600" spc="41" dirty="0">
                <a:solidFill>
                  <a:srgbClr val="FAA4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00" spc="41" dirty="0" err="1">
                <a:solidFill>
                  <a:srgbClr val="FAA41A"/>
                </a:solidFill>
                <a:latin typeface="Arial Bold"/>
                <a:ea typeface="Arial Bold"/>
                <a:cs typeface="Arial Bold"/>
                <a:sym typeface="Arial Bold"/>
              </a:rPr>
              <a:t>gjør</a:t>
            </a:r>
            <a:endParaRPr lang="en-US" sz="3600" spc="41" dirty="0">
              <a:solidFill>
                <a:srgbClr val="FAA41A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903655" lvl="2" indent="-223227">
              <a:buFont typeface="Arial"/>
              <a:buChar char="•"/>
            </a:pPr>
            <a:r>
              <a:rPr lang="en-US" sz="3600" spc="41" dirty="0" err="1">
                <a:solidFill>
                  <a:srgbClr val="FAA41A"/>
                </a:solidFill>
                <a:latin typeface="Arial Bold"/>
                <a:ea typeface="Arial Bold"/>
                <a:cs typeface="Arial Bold"/>
                <a:sym typeface="Arial Bold"/>
              </a:rPr>
              <a:t>Møtefrekvens</a:t>
            </a:r>
            <a:endParaRPr lang="en-US" sz="3600" spc="41" dirty="0">
              <a:solidFill>
                <a:srgbClr val="FAA41A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903655" lvl="2" indent="-223227">
              <a:buFont typeface="Arial"/>
              <a:buChar char="•"/>
            </a:pPr>
            <a:endParaRPr lang="en-US" sz="3600" b="1" spc="41" dirty="0">
              <a:solidFill>
                <a:srgbClr val="FAA41A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2A7B020D-0EF8-3B82-BFAE-7F5D693D2079}"/>
              </a:ext>
            </a:extLst>
          </p:cNvPr>
          <p:cNvSpPr txBox="1"/>
          <p:nvPr/>
        </p:nvSpPr>
        <p:spPr>
          <a:xfrm>
            <a:off x="0" y="5084802"/>
            <a:ext cx="11531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spc="26" dirty="0" err="1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Hva</a:t>
            </a:r>
            <a:r>
              <a:rPr lang="en-US" sz="2400" spc="26" dirty="0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2400" spc="26" dirty="0" err="1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tenker</a:t>
            </a:r>
            <a:r>
              <a:rPr lang="en-US" sz="2400" spc="26" dirty="0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 du?</a:t>
            </a:r>
          </a:p>
          <a:p>
            <a:pPr algn="ctr"/>
            <a:r>
              <a:rPr lang="en-US" sz="2400" spc="26" dirty="0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Er det kultur for </a:t>
            </a:r>
            <a:r>
              <a:rPr lang="en-US" sz="2400" spc="26" dirty="0" err="1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" panose="020B0604020202020204" charset="0"/>
                <a:sym typeface="Arial Bold Italics"/>
              </a:rPr>
              <a:t>privatliv</a:t>
            </a:r>
            <a:r>
              <a:rPr lang="en-US" sz="2400" spc="26" dirty="0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2400" spc="26" dirty="0" err="1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eller</a:t>
            </a:r>
            <a:r>
              <a:rPr lang="en-US" sz="2400" spc="26" dirty="0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2400" spc="26" dirty="0" err="1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janteloven</a:t>
            </a:r>
            <a:r>
              <a:rPr lang="en-US" sz="2400" spc="26" dirty="0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2400" spc="26" dirty="0" err="1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som</a:t>
            </a:r>
            <a:r>
              <a:rPr lang="en-US" sz="2400" spc="26" dirty="0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2400" spc="26" dirty="0" err="1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gjør</a:t>
            </a:r>
            <a:r>
              <a:rPr lang="en-US" sz="2400" spc="26" dirty="0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2400" spc="26" dirty="0" err="1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oss</a:t>
            </a:r>
            <a:r>
              <a:rPr lang="en-US" sz="2400" spc="26" dirty="0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2400" spc="26" dirty="0" err="1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litt</a:t>
            </a:r>
            <a:r>
              <a:rPr lang="en-US" sz="2400" spc="26" dirty="0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2400" spc="26" dirty="0" err="1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reserverte</a:t>
            </a:r>
            <a:r>
              <a:rPr lang="en-US" sz="2400" spc="26" dirty="0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2400" spc="26" dirty="0" err="1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til</a:t>
            </a:r>
            <a:r>
              <a:rPr lang="en-US" sz="2400" spc="26" dirty="0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 å </a:t>
            </a:r>
            <a:r>
              <a:rPr lang="en-US" sz="2400" spc="26" dirty="0" err="1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spørre</a:t>
            </a:r>
            <a:r>
              <a:rPr lang="en-US" sz="2400" spc="26" dirty="0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2400" spc="26" dirty="0" err="1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naboen</a:t>
            </a:r>
            <a:r>
              <a:rPr lang="en-US" sz="2400" spc="26" dirty="0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2400" spc="26" dirty="0" err="1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eller</a:t>
            </a:r>
            <a:r>
              <a:rPr lang="en-US" sz="2400" spc="26" dirty="0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2400" spc="26" dirty="0" err="1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venner</a:t>
            </a:r>
            <a:r>
              <a:rPr lang="en-US" sz="2400" spc="26" dirty="0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 om å </a:t>
            </a:r>
            <a:r>
              <a:rPr lang="en-US" sz="2400" spc="26" dirty="0" err="1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bli</a:t>
            </a:r>
            <a:r>
              <a:rPr lang="en-US" sz="2400" spc="26" dirty="0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 med </a:t>
            </a:r>
            <a:r>
              <a:rPr lang="en-US" sz="2400" spc="26" dirty="0" err="1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i</a:t>
            </a:r>
            <a:r>
              <a:rPr lang="en-US" sz="2400" spc="26" dirty="0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2400" spc="26" dirty="0" err="1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Rotaryklubben</a:t>
            </a:r>
            <a:r>
              <a:rPr lang="en-US" sz="2400" spc="26" dirty="0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2400" spc="26" dirty="0" err="1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vår</a:t>
            </a:r>
            <a:r>
              <a:rPr lang="en-US" sz="2400" spc="26" dirty="0">
                <a:solidFill>
                  <a:srgbClr val="FAA41A"/>
                </a:solidFill>
                <a:latin typeface="Aptos Display" panose="020B0004020202020204" pitchFamily="34" charset="0"/>
                <a:ea typeface="Arial Bold Italics"/>
                <a:cs typeface="Arial Bold Italics"/>
                <a:sym typeface="Arial Bold Italics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02149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A38A4-BD7B-B7C2-D254-F5665DF83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2EFE6C5-ECE1-D1CD-C8C7-98B2287B7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3016371" cy="73152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C2B95059-7E80-6B27-A53A-103E0DE36D4E}"/>
              </a:ext>
            </a:extLst>
          </p:cNvPr>
          <p:cNvSpPr txBox="1"/>
          <p:nvPr/>
        </p:nvSpPr>
        <p:spPr>
          <a:xfrm>
            <a:off x="1092200" y="457200"/>
            <a:ext cx="6248400" cy="503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algn="l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spc="37" noProof="0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ROTARIANER 2.0</a:t>
            </a:r>
            <a:endParaRPr kumimoji="0" lang="en-US" sz="4800" b="1" i="0" u="none" strike="noStrike" kern="1200" cap="none" spc="37" normalizeH="0" baseline="0" noProof="0" dirty="0">
              <a:ln>
                <a:noFill/>
              </a:ln>
              <a:solidFill>
                <a:srgbClr val="FAA41A"/>
              </a:solidFill>
              <a:effectLst/>
              <a:uLnTx/>
              <a:uFillTx/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B2FB0627-001C-C840-48E3-43603F6F9E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74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kern="1200" spc="65" dirty="0" err="1">
                <a:solidFill>
                  <a:schemeClr val="bg1"/>
                </a:solidFill>
                <a:effectLst/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Hvem</a:t>
            </a:r>
            <a:r>
              <a:rPr lang="en-US" kern="1200" spc="65" dirty="0">
                <a:solidFill>
                  <a:schemeClr val="bg1"/>
                </a:solidFill>
                <a:effectLst/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 </a:t>
            </a:r>
            <a:r>
              <a:rPr lang="en-US" kern="1200" spc="65" dirty="0" err="1">
                <a:solidFill>
                  <a:schemeClr val="bg1"/>
                </a:solidFill>
                <a:effectLst/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ønsker</a:t>
            </a:r>
            <a:r>
              <a:rPr lang="en-US" kern="1200" spc="65" dirty="0">
                <a:solidFill>
                  <a:schemeClr val="bg1"/>
                </a:solidFill>
                <a:effectLst/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 vi </a:t>
            </a:r>
            <a:r>
              <a:rPr lang="en-US" kern="1200" spc="65" dirty="0" err="1">
                <a:solidFill>
                  <a:schemeClr val="bg1"/>
                </a:solidFill>
                <a:effectLst/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i</a:t>
            </a:r>
            <a:r>
              <a:rPr lang="en-US" kern="1200" spc="65" dirty="0">
                <a:solidFill>
                  <a:schemeClr val="bg1"/>
                </a:solidFill>
                <a:effectLst/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 </a:t>
            </a:r>
            <a:r>
              <a:rPr lang="en-US" kern="1200" spc="65" dirty="0" err="1">
                <a:solidFill>
                  <a:schemeClr val="bg1"/>
                </a:solidFill>
                <a:effectLst/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klubben</a:t>
            </a:r>
            <a:r>
              <a:rPr lang="en-US" kern="1200" spc="65" dirty="0">
                <a:solidFill>
                  <a:schemeClr val="bg1"/>
                </a:solidFill>
                <a:effectLst/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 </a:t>
            </a:r>
            <a:r>
              <a:rPr lang="en-US" kern="1200" spc="65" dirty="0" err="1">
                <a:solidFill>
                  <a:schemeClr val="bg1"/>
                </a:solidFill>
                <a:effectLst/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vår</a:t>
            </a:r>
            <a:r>
              <a:rPr lang="en-US" kern="1200" spc="65" dirty="0">
                <a:solidFill>
                  <a:schemeClr val="bg1"/>
                </a:solidFill>
                <a:effectLst/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?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3" name="Tittel 11">
            <a:extLst>
              <a:ext uri="{FF2B5EF4-FFF2-40B4-BE49-F238E27FC236}">
                <a16:creationId xmlns:a16="http://schemas.microsoft.com/office/drawing/2014/main" id="{AFB9C8E1-C037-E5A1-7EE7-CDBA44B015D0}"/>
              </a:ext>
            </a:extLst>
          </p:cNvPr>
          <p:cNvSpPr txBox="1">
            <a:spLocks/>
          </p:cNvSpPr>
          <p:nvPr/>
        </p:nvSpPr>
        <p:spPr>
          <a:xfrm>
            <a:off x="787400" y="3535681"/>
            <a:ext cx="289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65" dirty="0">
                <a:solidFill>
                  <a:schemeClr val="bg1"/>
                </a:solidFill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Fra </a:t>
            </a:r>
            <a:r>
              <a:rPr lang="en-US" sz="2400" b="1" spc="65" dirty="0" err="1">
                <a:solidFill>
                  <a:schemeClr val="bg1"/>
                </a:solidFill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næringslivet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4" name="Tittel 11">
            <a:extLst>
              <a:ext uri="{FF2B5EF4-FFF2-40B4-BE49-F238E27FC236}">
                <a16:creationId xmlns:a16="http://schemas.microsoft.com/office/drawing/2014/main" id="{0C2BD718-2AB5-0AAF-7E2D-BE3DF952390B}"/>
              </a:ext>
            </a:extLst>
          </p:cNvPr>
          <p:cNvSpPr txBox="1">
            <a:spLocks/>
          </p:cNvSpPr>
          <p:nvPr/>
        </p:nvSpPr>
        <p:spPr>
          <a:xfrm>
            <a:off x="127000" y="5043243"/>
            <a:ext cx="1021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65" dirty="0">
                <a:solidFill>
                  <a:srgbClr val="FAA41A"/>
                </a:solidFill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Alle </a:t>
            </a:r>
            <a:r>
              <a:rPr lang="en-US" spc="65" dirty="0" err="1">
                <a:solidFill>
                  <a:srgbClr val="FAA41A"/>
                </a:solidFill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trenger</a:t>
            </a:r>
            <a:r>
              <a:rPr lang="en-US" spc="65" dirty="0">
                <a:solidFill>
                  <a:srgbClr val="FAA41A"/>
                </a:solidFill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 </a:t>
            </a:r>
            <a:r>
              <a:rPr lang="en-US" spc="65" dirty="0" err="1">
                <a:solidFill>
                  <a:srgbClr val="FAA41A"/>
                </a:solidFill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personlig</a:t>
            </a:r>
            <a:r>
              <a:rPr lang="en-US" spc="65" dirty="0">
                <a:solidFill>
                  <a:srgbClr val="FAA41A"/>
                </a:solidFill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 </a:t>
            </a:r>
            <a:r>
              <a:rPr lang="en-US" spc="65" dirty="0" err="1">
                <a:solidFill>
                  <a:srgbClr val="FAA41A"/>
                </a:solidFill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oppfølging</a:t>
            </a:r>
            <a:endParaRPr lang="nb-NO" dirty="0">
              <a:solidFill>
                <a:srgbClr val="FAA41A"/>
              </a:solidFill>
            </a:endParaRPr>
          </a:p>
        </p:txBody>
      </p:sp>
      <p:sp>
        <p:nvSpPr>
          <p:cNvPr id="2" name="Tittel 11">
            <a:extLst>
              <a:ext uri="{FF2B5EF4-FFF2-40B4-BE49-F238E27FC236}">
                <a16:creationId xmlns:a16="http://schemas.microsoft.com/office/drawing/2014/main" id="{68166D88-6E67-7600-2538-48AE08B4DBDE}"/>
              </a:ext>
            </a:extLst>
          </p:cNvPr>
          <p:cNvSpPr txBox="1">
            <a:spLocks/>
          </p:cNvSpPr>
          <p:nvPr/>
        </p:nvSpPr>
        <p:spPr>
          <a:xfrm>
            <a:off x="2692400" y="4094114"/>
            <a:ext cx="5003800" cy="78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65" dirty="0" err="1">
                <a:solidFill>
                  <a:schemeClr val="bg1"/>
                </a:solidFill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Unge</a:t>
            </a:r>
            <a:r>
              <a:rPr lang="en-US" sz="2400" b="1" spc="65" dirty="0">
                <a:solidFill>
                  <a:schemeClr val="bg1"/>
                </a:solidFill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 </a:t>
            </a:r>
            <a:r>
              <a:rPr lang="en-US" sz="2400" b="1" spc="65" dirty="0" err="1">
                <a:solidFill>
                  <a:schemeClr val="bg1"/>
                </a:solidFill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fremadstormende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3" name="Tittel 11">
            <a:extLst>
              <a:ext uri="{FF2B5EF4-FFF2-40B4-BE49-F238E27FC236}">
                <a16:creationId xmlns:a16="http://schemas.microsoft.com/office/drawing/2014/main" id="{6BEA9113-F9BA-4BC1-29ED-D837BE18FBF4}"/>
              </a:ext>
            </a:extLst>
          </p:cNvPr>
          <p:cNvSpPr txBox="1">
            <a:spLocks/>
          </p:cNvSpPr>
          <p:nvPr/>
        </p:nvSpPr>
        <p:spPr>
          <a:xfrm>
            <a:off x="3683000" y="3574864"/>
            <a:ext cx="2438400" cy="78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65" dirty="0" err="1">
                <a:solidFill>
                  <a:schemeClr val="bg1"/>
                </a:solidFill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Akademia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4" name="Tittel 11">
            <a:extLst>
              <a:ext uri="{FF2B5EF4-FFF2-40B4-BE49-F238E27FC236}">
                <a16:creationId xmlns:a16="http://schemas.microsoft.com/office/drawing/2014/main" id="{1D029F1B-2A60-A791-49B9-5A64BEAAD724}"/>
              </a:ext>
            </a:extLst>
          </p:cNvPr>
          <p:cNvSpPr txBox="1">
            <a:spLocks/>
          </p:cNvSpPr>
          <p:nvPr/>
        </p:nvSpPr>
        <p:spPr>
          <a:xfrm>
            <a:off x="6170386" y="3863339"/>
            <a:ext cx="2438400" cy="78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65" dirty="0">
                <a:solidFill>
                  <a:schemeClr val="bg1"/>
                </a:solidFill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Ulik </a:t>
            </a:r>
            <a:r>
              <a:rPr lang="en-US" sz="2400" b="1" spc="65" dirty="0" err="1">
                <a:solidFill>
                  <a:schemeClr val="bg1"/>
                </a:solidFill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bakgrunn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8" name="Tittel 11">
            <a:extLst>
              <a:ext uri="{FF2B5EF4-FFF2-40B4-BE49-F238E27FC236}">
                <a16:creationId xmlns:a16="http://schemas.microsoft.com/office/drawing/2014/main" id="{DC14E399-1232-E83E-867D-9A7CEEAD89C9}"/>
              </a:ext>
            </a:extLst>
          </p:cNvPr>
          <p:cNvSpPr txBox="1">
            <a:spLocks/>
          </p:cNvSpPr>
          <p:nvPr/>
        </p:nvSpPr>
        <p:spPr>
          <a:xfrm>
            <a:off x="7652657" y="3574864"/>
            <a:ext cx="2438400" cy="78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65" dirty="0" err="1">
                <a:solidFill>
                  <a:schemeClr val="bg1"/>
                </a:solidFill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Ildsjeler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574E601-315C-F3C4-2F77-DCF4563C0E42}"/>
              </a:ext>
            </a:extLst>
          </p:cNvPr>
          <p:cNvSpPr/>
          <p:nvPr/>
        </p:nvSpPr>
        <p:spPr>
          <a:xfrm>
            <a:off x="10271422" y="4878976"/>
            <a:ext cx="2036535" cy="1538042"/>
          </a:xfrm>
          <a:custGeom>
            <a:avLst/>
            <a:gdLst/>
            <a:ahLst/>
            <a:cxnLst/>
            <a:rect l="l" t="t" r="r" b="b"/>
            <a:pathLst>
              <a:path w="3290060" h="2192002">
                <a:moveTo>
                  <a:pt x="0" y="0"/>
                </a:moveTo>
                <a:lnTo>
                  <a:pt x="3290060" y="0"/>
                </a:lnTo>
                <a:lnTo>
                  <a:pt x="3290060" y="2192002"/>
                </a:lnTo>
                <a:lnTo>
                  <a:pt x="0" y="2192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ittel 11">
            <a:extLst>
              <a:ext uri="{FF2B5EF4-FFF2-40B4-BE49-F238E27FC236}">
                <a16:creationId xmlns:a16="http://schemas.microsoft.com/office/drawing/2014/main" id="{D00807FE-4B95-2F43-6E18-6E4638660BAB}"/>
              </a:ext>
            </a:extLst>
          </p:cNvPr>
          <p:cNvSpPr txBox="1">
            <a:spLocks/>
          </p:cNvSpPr>
          <p:nvPr/>
        </p:nvSpPr>
        <p:spPr>
          <a:xfrm>
            <a:off x="9473977" y="3868419"/>
            <a:ext cx="2438400" cy="78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65" dirty="0">
                <a:solidFill>
                  <a:schemeClr val="bg1"/>
                </a:solidFill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Gammel &amp; </a:t>
            </a:r>
            <a:r>
              <a:rPr lang="en-US" sz="2400" b="1" spc="65" dirty="0" err="1">
                <a:solidFill>
                  <a:schemeClr val="bg1"/>
                </a:solidFill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Unge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9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/>
      <p:bldP spid="3" grpId="0"/>
      <p:bldP spid="4" grpId="0"/>
      <p:bldP spid="8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4E3FA-9D84-3B87-C15A-2FC7883BD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2015090-AC56-D5FA-0F7E-528D7085F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3004799" cy="62484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9248A0F-CDFC-25C1-5A8B-932732661B0C}"/>
              </a:ext>
            </a:extLst>
          </p:cNvPr>
          <p:cNvSpPr txBox="1"/>
          <p:nvPr/>
        </p:nvSpPr>
        <p:spPr>
          <a:xfrm>
            <a:off x="0" y="3327524"/>
            <a:ext cx="130047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b="1" dirty="0">
                <a:solidFill>
                  <a:schemeClr val="bg1"/>
                </a:solidFill>
              </a:rPr>
              <a:t>Er det sant?  </a:t>
            </a:r>
            <a:br>
              <a:rPr lang="nb-NO" sz="4400" b="1" dirty="0">
                <a:solidFill>
                  <a:schemeClr val="bg1"/>
                </a:solidFill>
              </a:rPr>
            </a:br>
            <a:r>
              <a:rPr lang="nb-NO" sz="4400" b="1" dirty="0">
                <a:solidFill>
                  <a:schemeClr val="bg1"/>
                </a:solidFill>
              </a:rPr>
              <a:t>Er det rettferdig overfor alle det angår?</a:t>
            </a:r>
            <a:br>
              <a:rPr lang="nb-NO" sz="4400" b="1" dirty="0">
                <a:solidFill>
                  <a:schemeClr val="bg1"/>
                </a:solidFill>
              </a:rPr>
            </a:br>
            <a:r>
              <a:rPr lang="nb-NO" sz="4400" b="1" dirty="0">
                <a:solidFill>
                  <a:schemeClr val="bg1"/>
                </a:solidFill>
              </a:rPr>
              <a:t>Vil det skape god vilje og bedre vennskap?</a:t>
            </a:r>
            <a:br>
              <a:rPr lang="nb-NO" sz="4400" b="1" dirty="0">
                <a:solidFill>
                  <a:schemeClr val="bg1"/>
                </a:solidFill>
              </a:rPr>
            </a:br>
            <a:r>
              <a:rPr lang="nb-NO" sz="4400" b="1" dirty="0">
                <a:solidFill>
                  <a:schemeClr val="bg1"/>
                </a:solidFill>
              </a:rPr>
              <a:t>Vil det være til beste for alle det angår?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37053412-E56D-5000-FF1C-390C4D0A82C7}"/>
              </a:ext>
            </a:extLst>
          </p:cNvPr>
          <p:cNvSpPr txBox="1"/>
          <p:nvPr/>
        </p:nvSpPr>
        <p:spPr>
          <a:xfrm>
            <a:off x="0" y="6775478"/>
            <a:ext cx="13004798" cy="503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algn="ctr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spc="37" noProof="0" dirty="0">
                <a:solidFill>
                  <a:srgbClr val="1C458C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VÅRE</a:t>
            </a:r>
            <a:r>
              <a:rPr lang="en-US" sz="4800" b="1" spc="37" noProof="0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 </a:t>
            </a:r>
            <a:r>
              <a:rPr lang="en-US" sz="4800" b="1" spc="37" noProof="0" dirty="0">
                <a:solidFill>
                  <a:srgbClr val="1C458C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VERDIER</a:t>
            </a:r>
            <a:endParaRPr kumimoji="0" lang="en-US" sz="4800" b="1" i="0" u="none" strike="noStrike" kern="1200" cap="none" spc="37" normalizeH="0" baseline="0" noProof="0" dirty="0">
              <a:ln>
                <a:noFill/>
              </a:ln>
              <a:solidFill>
                <a:srgbClr val="1C458C"/>
              </a:solidFill>
              <a:effectLst/>
              <a:uLnTx/>
              <a:uFillTx/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9087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3AEDA-052B-9A51-40D5-417948345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6D5F54E3-F47D-B154-3809-7EB67DDFC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7CA3A5D-24B3-2AE7-C8F3-C013AC850E41}"/>
              </a:ext>
            </a:extLst>
          </p:cNvPr>
          <p:cNvSpPr txBox="1"/>
          <p:nvPr/>
        </p:nvSpPr>
        <p:spPr>
          <a:xfrm>
            <a:off x="1092200" y="533400"/>
            <a:ext cx="5410200" cy="503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algn="l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37" normalizeH="0" baseline="0" noProof="0" dirty="0">
                <a:ln>
                  <a:noFill/>
                </a:ln>
                <a:solidFill>
                  <a:srgbClr val="FAA41A"/>
                </a:solidFill>
                <a:effectLst/>
                <a:uLnTx/>
                <a:uFillTx/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SAMARBEID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E2ADFAD-5414-CE2C-CBBF-CF7201CEC6D9}"/>
              </a:ext>
            </a:extLst>
          </p:cNvPr>
          <p:cNvSpPr txBox="1"/>
          <p:nvPr/>
        </p:nvSpPr>
        <p:spPr>
          <a:xfrm>
            <a:off x="9489440" y="3886200"/>
            <a:ext cx="2727960" cy="2406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48"/>
              </a:lnSpc>
            </a:pPr>
            <a:r>
              <a:rPr lang="en-US" sz="1800" b="1" spc="26" dirty="0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Et tips!</a:t>
            </a:r>
          </a:p>
          <a:p>
            <a:pPr algn="ctr">
              <a:lnSpc>
                <a:spcPts val="1848"/>
              </a:lnSpc>
            </a:pPr>
            <a:br>
              <a:rPr lang="en-US" sz="1800" b="1" spc="26" dirty="0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</a:br>
            <a:r>
              <a:rPr lang="en-US" sz="1800" b="1" spc="26" dirty="0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Lag </a:t>
            </a:r>
            <a:r>
              <a:rPr lang="en-US" sz="1800" b="1" spc="26" dirty="0" err="1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en</a:t>
            </a:r>
            <a:r>
              <a:rPr lang="en-US" sz="1800" b="1" spc="26" dirty="0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800" b="1" spc="26" dirty="0" err="1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liste</a:t>
            </a:r>
            <a:r>
              <a:rPr lang="en-US" sz="1800" b="1" spc="26" dirty="0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 med alle </a:t>
            </a:r>
            <a:r>
              <a:rPr lang="en-US" sz="1800" b="1" spc="26" dirty="0" err="1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bedrifter</a:t>
            </a:r>
            <a:r>
              <a:rPr lang="en-US" sz="1800" b="1" spc="26" dirty="0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800" b="1" spc="26" dirty="0" err="1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og</a:t>
            </a:r>
            <a:r>
              <a:rPr lang="en-US" sz="1800" b="1" spc="26" dirty="0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800" b="1" spc="26" dirty="0" err="1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frivillige</a:t>
            </a:r>
            <a:r>
              <a:rPr lang="en-US" sz="1800" b="1" spc="26" dirty="0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800" b="1" spc="26" dirty="0" err="1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organisasjoner</a:t>
            </a:r>
            <a:r>
              <a:rPr lang="en-US" sz="1800" b="1" spc="26" dirty="0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 </a:t>
            </a:r>
          </a:p>
          <a:p>
            <a:pPr algn="ctr">
              <a:lnSpc>
                <a:spcPts val="1848"/>
              </a:lnSpc>
            </a:pPr>
            <a:endParaRPr lang="en-US" b="1" spc="26" dirty="0">
              <a:solidFill>
                <a:srgbClr val="FAA41A"/>
              </a:solidFill>
              <a:latin typeface="Aptos Black" panose="020B0004020202020204" pitchFamily="34" charset="0"/>
              <a:ea typeface="Arial Bold Italics"/>
              <a:cs typeface="Arial Bold Italics"/>
              <a:sym typeface="Arial Bold Italics"/>
            </a:endParaRPr>
          </a:p>
          <a:p>
            <a:pPr algn="ctr">
              <a:lnSpc>
                <a:spcPts val="1848"/>
              </a:lnSpc>
            </a:pPr>
            <a:r>
              <a:rPr lang="en-US" sz="1800" b="1" spc="26" dirty="0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Husk at de </a:t>
            </a:r>
            <a:r>
              <a:rPr lang="en-US" sz="1800" b="1" spc="26" dirty="0" err="1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som</a:t>
            </a:r>
            <a:r>
              <a:rPr lang="en-US" sz="1800" b="1" spc="26" dirty="0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 er med </a:t>
            </a:r>
            <a:r>
              <a:rPr lang="en-US" sz="1800" b="1" spc="26" dirty="0" err="1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i</a:t>
            </a:r>
            <a:r>
              <a:rPr lang="en-US" sz="1800" b="1" spc="26" dirty="0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800" b="1" spc="26" dirty="0" err="1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disse</a:t>
            </a:r>
            <a:r>
              <a:rPr lang="en-US" sz="1800" b="1" spc="26" dirty="0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, er </a:t>
            </a:r>
            <a:r>
              <a:rPr lang="en-US" sz="2000" b="1" spc="26" dirty="0" err="1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tilbøyelige</a:t>
            </a:r>
            <a:r>
              <a:rPr lang="en-US" sz="1800" b="1" spc="26" dirty="0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800" b="1" spc="26" dirty="0" err="1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til</a:t>
            </a:r>
            <a:r>
              <a:rPr lang="en-US" sz="1800" b="1" spc="26" dirty="0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 å </a:t>
            </a:r>
            <a:r>
              <a:rPr lang="en-US" sz="1800" b="1" spc="26" dirty="0" err="1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være</a:t>
            </a:r>
            <a:r>
              <a:rPr lang="en-US" sz="1800" b="1" spc="26" dirty="0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 med </a:t>
            </a:r>
            <a:r>
              <a:rPr lang="en-US" sz="1800" b="1" spc="26" dirty="0" err="1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i</a:t>
            </a:r>
            <a:r>
              <a:rPr lang="en-US" sz="1800" b="1" spc="26" dirty="0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800" b="1" spc="26" dirty="0" err="1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flere</a:t>
            </a:r>
            <a:r>
              <a:rPr lang="en-US" sz="1800" b="1" spc="26" dirty="0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800" b="1" spc="26" dirty="0" err="1">
                <a:solidFill>
                  <a:srgbClr val="FAA41A"/>
                </a:solidFill>
                <a:latin typeface="Aptos Black" panose="020B0004020202020204" pitchFamily="34" charset="0"/>
                <a:ea typeface="Arial Bold Italics"/>
                <a:cs typeface="Arial Bold Italics"/>
                <a:sym typeface="Arial Bold Italics"/>
              </a:rPr>
              <a:t>organisasjoner</a:t>
            </a:r>
            <a:endParaRPr lang="en-US" sz="1800" b="1" spc="26" dirty="0">
              <a:solidFill>
                <a:srgbClr val="FAA41A"/>
              </a:solidFill>
              <a:latin typeface="Aptos Black" panose="020B0004020202020204" pitchFamily="34" charset="0"/>
              <a:ea typeface="Arial Bold Italics"/>
              <a:cs typeface="Arial Bold Italics"/>
              <a:sym typeface="Arial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4160245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9968A-9D68-7EEA-F445-15BECA22D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A40DE28-85C1-070F-1493-FBA3E532D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329"/>
            <a:ext cx="13016371" cy="73152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D8593BF3-61A2-126B-EAD2-84325CF24612}"/>
              </a:ext>
            </a:extLst>
          </p:cNvPr>
          <p:cNvSpPr txBox="1"/>
          <p:nvPr/>
        </p:nvSpPr>
        <p:spPr>
          <a:xfrm>
            <a:off x="1092200" y="457200"/>
            <a:ext cx="6248400" cy="503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algn="l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spc="37" noProof="0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To Do</a:t>
            </a:r>
            <a:endParaRPr kumimoji="0" lang="en-US" sz="4800" b="1" i="0" u="none" strike="noStrike" kern="1200" cap="none" spc="37" normalizeH="0" baseline="0" noProof="0" dirty="0">
              <a:ln>
                <a:noFill/>
              </a:ln>
              <a:solidFill>
                <a:srgbClr val="FAA41A"/>
              </a:solidFill>
              <a:effectLst/>
              <a:uLnTx/>
              <a:uFillTx/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F0E5176D-469B-E8A3-490B-F8F0D34AFC30}"/>
              </a:ext>
            </a:extLst>
          </p:cNvPr>
          <p:cNvSpPr txBox="1"/>
          <p:nvPr/>
        </p:nvSpPr>
        <p:spPr>
          <a:xfrm>
            <a:off x="711200" y="1179058"/>
            <a:ext cx="752682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5329" lvl="1" indent="-147664" algn="l">
              <a:buFont typeface="Arial"/>
              <a:buChar char="•"/>
            </a:pPr>
            <a:r>
              <a:rPr lang="en-US" sz="3200" b="1" spc="27" dirty="0" err="1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Gjøremålsliste</a:t>
            </a:r>
            <a:r>
              <a:rPr lang="en-US" sz="3200" b="1" spc="27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 </a:t>
            </a:r>
          </a:p>
          <a:p>
            <a:pPr marL="295329" lvl="1" indent="-147664" algn="l">
              <a:buFont typeface="Arial"/>
              <a:buChar char="•"/>
            </a:pPr>
            <a:r>
              <a:rPr lang="en-US" sz="3200" b="1" spc="27" dirty="0" err="1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Liste</a:t>
            </a:r>
            <a:r>
              <a:rPr lang="en-US" sz="3200" b="1" spc="27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spc="27" dirty="0" err="1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potensielle</a:t>
            </a:r>
            <a:r>
              <a:rPr lang="en-US" sz="3200" b="1" spc="27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spc="27" dirty="0" err="1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medlemmer</a:t>
            </a:r>
            <a:endParaRPr lang="en-US" sz="3200" b="1" spc="27" dirty="0">
              <a:solidFill>
                <a:srgbClr val="FAA41A"/>
              </a:solidFill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  <a:p>
            <a:pPr marL="295329" lvl="1" indent="-147664" algn="l">
              <a:buFont typeface="Arial"/>
              <a:buChar char="•"/>
            </a:pPr>
            <a:r>
              <a:rPr lang="en-US" sz="3200" b="1" spc="27" dirty="0" err="1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Invitasjon</a:t>
            </a:r>
            <a:r>
              <a:rPr lang="en-US" sz="3200" b="1" spc="27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 </a:t>
            </a:r>
          </a:p>
          <a:p>
            <a:pPr marL="295329" lvl="1" indent="-147664" algn="l">
              <a:buFont typeface="Arial"/>
              <a:buChar char="•"/>
            </a:pPr>
            <a:r>
              <a:rPr lang="en-US" sz="3200" b="1" spc="27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En plan for </a:t>
            </a:r>
            <a:r>
              <a:rPr lang="en-US" sz="3200" b="1" spc="27" dirty="0" err="1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hvordan</a:t>
            </a:r>
            <a:r>
              <a:rPr lang="en-US" sz="3200" b="1" spc="27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spc="27" dirty="0" err="1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møte</a:t>
            </a:r>
            <a:r>
              <a:rPr lang="en-US" sz="3200" b="1" spc="27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spc="27" dirty="0" err="1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gjesten</a:t>
            </a:r>
            <a:endParaRPr lang="en-US" sz="3200" b="1" spc="27" dirty="0">
              <a:solidFill>
                <a:srgbClr val="FAA41A"/>
              </a:solidFill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  <a:p>
            <a:pPr marL="295329" lvl="1" indent="-147664" algn="l">
              <a:buFont typeface="Arial"/>
              <a:buChar char="•"/>
            </a:pPr>
            <a:r>
              <a:rPr lang="en-US" sz="3200" b="1" spc="27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Eget </a:t>
            </a:r>
            <a:r>
              <a:rPr lang="en-US" sz="3200" b="1" spc="27" dirty="0" err="1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vervemøte</a:t>
            </a:r>
            <a:endParaRPr lang="en-US" sz="3200" b="1" spc="27" dirty="0">
              <a:solidFill>
                <a:srgbClr val="FAA41A"/>
              </a:solidFill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  <a:p>
            <a:pPr marL="295329" lvl="1" indent="-147664" algn="l">
              <a:buFont typeface="Arial"/>
              <a:buChar char="•"/>
            </a:pPr>
            <a:r>
              <a:rPr lang="en-US" sz="3200" b="1" spc="27" dirty="0" err="1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Tildele</a:t>
            </a:r>
            <a:r>
              <a:rPr lang="en-US" sz="3200" b="1" spc="27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spc="27" dirty="0" err="1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faddere</a:t>
            </a:r>
            <a:endParaRPr lang="en-US" sz="3200" b="1" spc="27" dirty="0">
              <a:solidFill>
                <a:srgbClr val="FAA41A"/>
              </a:solidFill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  <a:p>
            <a:pPr marL="295329" lvl="1" indent="-147664" algn="l">
              <a:buFont typeface="Arial"/>
              <a:buChar char="•"/>
            </a:pPr>
            <a:r>
              <a:rPr lang="en-US" sz="3200" b="1" spc="27" dirty="0" err="1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Hva</a:t>
            </a:r>
            <a:r>
              <a:rPr lang="en-US" sz="3200" b="1" spc="27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spc="27" dirty="0" err="1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som</a:t>
            </a:r>
            <a:r>
              <a:rPr lang="en-US" sz="3200" b="1" spc="27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spc="27" dirty="0" err="1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skal</a:t>
            </a:r>
            <a:r>
              <a:rPr lang="en-US" sz="3200" b="1" spc="27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 sies av </a:t>
            </a:r>
            <a:r>
              <a:rPr lang="en-US" sz="3200" b="1" spc="27" dirty="0" err="1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hvem</a:t>
            </a:r>
            <a:endParaRPr lang="en-US" sz="3200" b="1" spc="27" dirty="0">
              <a:solidFill>
                <a:srgbClr val="FAA41A"/>
              </a:solidFill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  <a:p>
            <a:pPr marL="295329" lvl="1" indent="-147664" algn="l">
              <a:buFont typeface="Arial"/>
              <a:buChar char="•"/>
            </a:pPr>
            <a:r>
              <a:rPr lang="en-US" sz="3200" b="1" spc="27" dirty="0" err="1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Servering</a:t>
            </a:r>
            <a:endParaRPr lang="en-US" sz="3200" b="1" spc="27" dirty="0">
              <a:solidFill>
                <a:srgbClr val="FAA41A"/>
              </a:solidFill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  <a:p>
            <a:pPr marL="295329" lvl="1" indent="-147664" algn="l">
              <a:buFont typeface="Arial"/>
              <a:buChar char="•"/>
            </a:pPr>
            <a:r>
              <a:rPr lang="en-US" sz="3200" b="1" spc="27" dirty="0" err="1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Tid</a:t>
            </a:r>
            <a:r>
              <a:rPr lang="en-US" sz="3200" b="1" spc="27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spc="27" dirty="0" err="1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fra</a:t>
            </a:r>
            <a:r>
              <a:rPr lang="en-US" sz="3200" b="1" spc="27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/</a:t>
            </a:r>
            <a:r>
              <a:rPr lang="en-US" sz="3200" b="1" spc="27" dirty="0" err="1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til</a:t>
            </a:r>
            <a:endParaRPr lang="en-US" sz="3200" b="1" spc="27" dirty="0">
              <a:solidFill>
                <a:srgbClr val="FAA41A"/>
              </a:solidFill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  <a:p>
            <a:pPr marL="295329" lvl="1" indent="-147664" algn="l">
              <a:buFont typeface="Arial"/>
              <a:buChar char="•"/>
            </a:pPr>
            <a:r>
              <a:rPr lang="en-US" sz="3200" b="1" spc="27" dirty="0" err="1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Oppfølging</a:t>
            </a:r>
            <a:endParaRPr lang="en-US" sz="3200" b="1" spc="27" dirty="0">
              <a:solidFill>
                <a:srgbClr val="FAA41A"/>
              </a:solidFill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96598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2214A-F788-0F6E-5AD4-1BE5C9C6B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3C0FF86-2672-6F55-E094-FD6D8F75A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3016371" cy="73152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253E4FAD-77F0-5942-BDFC-6B4B09ECC0E0}"/>
              </a:ext>
            </a:extLst>
          </p:cNvPr>
          <p:cNvSpPr txBox="1"/>
          <p:nvPr/>
        </p:nvSpPr>
        <p:spPr>
          <a:xfrm>
            <a:off x="1092200" y="457200"/>
            <a:ext cx="5943600" cy="503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310" marR="0" lvl="1" algn="l" defTabSz="914400" rtl="0" eaLnBrk="1" fontAlgn="auto" latinLnBrk="0" hangingPunct="1">
              <a:lnSpc>
                <a:spcPts val="24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spc="37" noProof="0" dirty="0">
                <a:solidFill>
                  <a:srgbClr val="FAA41A"/>
                </a:solidFill>
                <a:latin typeface="Aptos Black" panose="020B0004020202020204" pitchFamily="34" charset="0"/>
                <a:ea typeface="Arial Bold"/>
                <a:cs typeface="Arial Bold"/>
                <a:sym typeface="Arial Bold"/>
              </a:rPr>
              <a:t>HVA VI KAN GJØRE</a:t>
            </a:r>
            <a:endParaRPr kumimoji="0" lang="en-US" sz="4800" b="1" i="0" u="none" strike="noStrike" kern="1200" cap="none" spc="37" normalizeH="0" baseline="0" noProof="0" dirty="0">
              <a:ln>
                <a:noFill/>
              </a:ln>
              <a:solidFill>
                <a:srgbClr val="FAA41A"/>
              </a:solidFill>
              <a:effectLst/>
              <a:uLnTx/>
              <a:uFillTx/>
              <a:latin typeface="Aptos Black" panose="020B0004020202020204" pitchFamily="34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2D1C8D66-C0DB-8EAB-2514-2D1A75F913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7400" y="1524000"/>
            <a:ext cx="8229600" cy="1143000"/>
          </a:xfrm>
        </p:spPr>
        <p:txBody>
          <a:bodyPr>
            <a:normAutofit/>
          </a:bodyPr>
          <a:lstStyle/>
          <a:p>
            <a:r>
              <a:rPr lang="en-US" kern="1200" spc="65" dirty="0" err="1">
                <a:solidFill>
                  <a:schemeClr val="bg1"/>
                </a:solidFill>
                <a:effectLst/>
                <a:latin typeface="Arial Bold" panose="020B0604020202020204" charset="0"/>
                <a:ea typeface="Arial Bold" panose="020B0604020202020204" charset="0"/>
                <a:cs typeface="Arial Bold" panose="020B0604020202020204" charset="0"/>
              </a:rPr>
              <a:t>Markedsføring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3" name="Tittel 11">
            <a:extLst>
              <a:ext uri="{FF2B5EF4-FFF2-40B4-BE49-F238E27FC236}">
                <a16:creationId xmlns:a16="http://schemas.microsoft.com/office/drawing/2014/main" id="{C9ADF21B-EB4C-9934-CFF3-42D53E855A49}"/>
              </a:ext>
            </a:extLst>
          </p:cNvPr>
          <p:cNvSpPr txBox="1">
            <a:spLocks/>
          </p:cNvSpPr>
          <p:nvPr/>
        </p:nvSpPr>
        <p:spPr>
          <a:xfrm>
            <a:off x="787400" y="35356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65" dirty="0" err="1">
                <a:solidFill>
                  <a:schemeClr val="bg1"/>
                </a:solidFill>
                <a:latin typeface="Aptos Black" panose="020B0004020202020204" pitchFamily="34" charset="0"/>
                <a:ea typeface="Arial Bold" panose="020B0604020202020204" charset="0"/>
                <a:cs typeface="Arial Bold" panose="020B0604020202020204" charset="0"/>
              </a:rPr>
              <a:t>Vårt</a:t>
            </a:r>
            <a:r>
              <a:rPr lang="en-US" spc="65" dirty="0">
                <a:solidFill>
                  <a:schemeClr val="bg1"/>
                </a:solidFill>
                <a:latin typeface="Aptos Black" panose="020B0004020202020204" pitchFamily="34" charset="0"/>
                <a:ea typeface="Arial Bold" panose="020B0604020202020204" charset="0"/>
                <a:cs typeface="Arial Bold" panose="020B0604020202020204" charset="0"/>
              </a:rPr>
              <a:t> </a:t>
            </a:r>
            <a:r>
              <a:rPr lang="en-US" spc="65" dirty="0" err="1">
                <a:solidFill>
                  <a:schemeClr val="bg1"/>
                </a:solidFill>
                <a:latin typeface="Aptos Black" panose="020B0004020202020204" pitchFamily="34" charset="0"/>
                <a:ea typeface="Arial Bold" panose="020B0604020202020204" charset="0"/>
                <a:cs typeface="Arial Bold" panose="020B0604020202020204" charset="0"/>
              </a:rPr>
              <a:t>omdømme</a:t>
            </a:r>
            <a:endParaRPr lang="nb-NO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sp>
        <p:nvSpPr>
          <p:cNvPr id="14" name="Tittel 11">
            <a:extLst>
              <a:ext uri="{FF2B5EF4-FFF2-40B4-BE49-F238E27FC236}">
                <a16:creationId xmlns:a16="http://schemas.microsoft.com/office/drawing/2014/main" id="{D9A1CC88-BBB0-CB8A-FF20-82E7375B523B}"/>
              </a:ext>
            </a:extLst>
          </p:cNvPr>
          <p:cNvSpPr txBox="1">
            <a:spLocks/>
          </p:cNvSpPr>
          <p:nvPr/>
        </p:nvSpPr>
        <p:spPr>
          <a:xfrm>
            <a:off x="787400" y="49758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65" dirty="0" err="1">
                <a:solidFill>
                  <a:srgbClr val="FAA41A"/>
                </a:solidFill>
                <a:latin typeface="Aptos Black" panose="020B0004020202020204" pitchFamily="34" charset="0"/>
                <a:ea typeface="Arial Bold" panose="020B0604020202020204" charset="0"/>
                <a:cs typeface="Arial Bold" panose="020B0604020202020204" charset="0"/>
              </a:rPr>
              <a:t>Personlig</a:t>
            </a:r>
            <a:r>
              <a:rPr lang="en-US" spc="65" dirty="0">
                <a:solidFill>
                  <a:srgbClr val="FAA41A"/>
                </a:solidFill>
                <a:latin typeface="Aptos Black" panose="020B0004020202020204" pitchFamily="34" charset="0"/>
                <a:ea typeface="Arial Bold" panose="020B0604020202020204" charset="0"/>
                <a:cs typeface="Arial Bold" panose="020B0604020202020204" charset="0"/>
              </a:rPr>
              <a:t> </a:t>
            </a:r>
            <a:r>
              <a:rPr lang="en-US" spc="65" dirty="0" err="1">
                <a:solidFill>
                  <a:srgbClr val="FAA41A"/>
                </a:solidFill>
                <a:latin typeface="Aptos Black" panose="020B0004020202020204" pitchFamily="34" charset="0"/>
                <a:ea typeface="Arial Bold" panose="020B0604020202020204" charset="0"/>
                <a:cs typeface="Arial Bold" panose="020B0604020202020204" charset="0"/>
              </a:rPr>
              <a:t>oppfølging</a:t>
            </a:r>
            <a:endParaRPr lang="nb-NO" dirty="0">
              <a:solidFill>
                <a:srgbClr val="FAA41A"/>
              </a:solidFill>
              <a:latin typeface="Aptos Black" panose="020B0004020202020204" pitchFamily="34" charset="0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2518A2E3-FD91-E426-00D5-868379A16CE9}"/>
              </a:ext>
            </a:extLst>
          </p:cNvPr>
          <p:cNvSpPr txBox="1"/>
          <p:nvPr/>
        </p:nvSpPr>
        <p:spPr>
          <a:xfrm>
            <a:off x="-11570" y="6518772"/>
            <a:ext cx="13016370" cy="678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48"/>
              </a:lnSpc>
            </a:pPr>
            <a:r>
              <a:rPr lang="en-US" sz="1320" b="1" i="1" spc="26" dirty="0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FRIVILLIGHET</a:t>
            </a:r>
          </a:p>
          <a:p>
            <a:pPr algn="ctr">
              <a:lnSpc>
                <a:spcPts val="1848"/>
              </a:lnSpc>
            </a:pPr>
            <a:r>
              <a:rPr lang="en-US" sz="1320" b="1" i="1" spc="26" dirty="0" err="1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Visste</a:t>
            </a:r>
            <a:r>
              <a:rPr lang="en-US" sz="1320" b="1" i="1" spc="26" dirty="0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du at ca. 60% av de </a:t>
            </a:r>
            <a:r>
              <a:rPr lang="en-US" sz="1320" b="1" i="1" spc="26" dirty="0" err="1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som</a:t>
            </a:r>
            <a:r>
              <a:rPr lang="en-US" sz="1320" b="1" i="1" spc="26" dirty="0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er “</a:t>
            </a:r>
            <a:r>
              <a:rPr lang="en-US" sz="1320" b="1" i="1" spc="26" dirty="0" err="1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midt</a:t>
            </a:r>
            <a:r>
              <a:rPr lang="en-US" sz="1320" b="1" i="1" spc="26" dirty="0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320" b="1" i="1" spc="26" dirty="0" err="1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i</a:t>
            </a:r>
            <a:r>
              <a:rPr lang="en-US" sz="1320" b="1" i="1" spc="26" dirty="0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320" b="1" i="1" spc="26" dirty="0" err="1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livet</a:t>
            </a:r>
            <a:r>
              <a:rPr lang="en-US" sz="1320" b="1" i="1" spc="26" dirty="0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” er </a:t>
            </a:r>
            <a:r>
              <a:rPr lang="en-US" sz="1320" b="1" i="1" spc="26" dirty="0" err="1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villige</a:t>
            </a:r>
            <a:r>
              <a:rPr lang="en-US" sz="1320" b="1" i="1" spc="26" dirty="0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320" b="1" i="1" spc="26" dirty="0" err="1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til</a:t>
            </a:r>
            <a:r>
              <a:rPr lang="en-US" sz="1320" b="1" i="1" spc="26" dirty="0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å </a:t>
            </a:r>
            <a:r>
              <a:rPr lang="en-US" sz="1320" b="1" i="1" spc="26" dirty="0" err="1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gjøre</a:t>
            </a:r>
            <a:r>
              <a:rPr lang="en-US" sz="1320" b="1" i="1" spc="26" dirty="0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320" b="1" i="1" spc="26" dirty="0" err="1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frivillig</a:t>
            </a:r>
            <a:r>
              <a:rPr lang="en-US" sz="1320" b="1" i="1" spc="26" dirty="0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320" b="1" i="1" spc="26" dirty="0" err="1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arbeid</a:t>
            </a:r>
            <a:r>
              <a:rPr lang="en-US" sz="1320" b="1" i="1" spc="26" dirty="0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?</a:t>
            </a:r>
          </a:p>
          <a:p>
            <a:pPr algn="ctr">
              <a:lnSpc>
                <a:spcPts val="1848"/>
              </a:lnSpc>
            </a:pPr>
            <a:r>
              <a:rPr lang="en-US" sz="1320" b="1" i="1" spc="26" dirty="0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Og at 55% av de er </a:t>
            </a:r>
            <a:r>
              <a:rPr lang="en-US" sz="1320" b="1" i="1" spc="26" dirty="0" err="1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oppfordret</a:t>
            </a:r>
            <a:r>
              <a:rPr lang="en-US" sz="1320" b="1" i="1" spc="26" dirty="0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av </a:t>
            </a:r>
            <a:r>
              <a:rPr lang="en-US" sz="1320" b="1" i="1" spc="26" dirty="0" err="1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venner</a:t>
            </a:r>
            <a:r>
              <a:rPr lang="en-US" sz="1320" b="1" i="1" spc="26" dirty="0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320" b="1" i="1" spc="26" dirty="0" err="1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og</a:t>
            </a:r>
            <a:r>
              <a:rPr lang="en-US" sz="1320" b="1" i="1" spc="26" dirty="0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320" b="1" i="1" spc="26" dirty="0" err="1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bekjente</a:t>
            </a:r>
            <a:r>
              <a:rPr lang="en-US" sz="1320" b="1" i="1" spc="26" dirty="0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320" b="1" i="1" spc="26" dirty="0" err="1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til</a:t>
            </a:r>
            <a:r>
              <a:rPr lang="en-US" sz="1320" b="1" i="1" spc="26" dirty="0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å delta </a:t>
            </a:r>
            <a:r>
              <a:rPr lang="en-US" sz="1320" b="1" i="1" spc="26" dirty="0" err="1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i</a:t>
            </a:r>
            <a:r>
              <a:rPr lang="en-US" sz="1320" b="1" i="1" spc="26" dirty="0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320" b="1" i="1" spc="26" dirty="0" err="1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slikt</a:t>
            </a:r>
            <a:r>
              <a:rPr lang="en-US" sz="1320" b="1" i="1" spc="26" dirty="0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320" b="1" i="1" spc="26" dirty="0" err="1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arbeid</a:t>
            </a:r>
            <a:r>
              <a:rPr lang="en-US" sz="1320" b="1" i="1" spc="26" dirty="0">
                <a:solidFill>
                  <a:srgbClr val="FAA41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4271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5958</TotalTime>
  <Words>1859</Words>
  <Application>Microsoft Office PowerPoint</Application>
  <PresentationFormat>Egendefinert</PresentationFormat>
  <Paragraphs>228</Paragraphs>
  <Slides>13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13</vt:i4>
      </vt:variant>
    </vt:vector>
  </HeadingPairs>
  <TitlesOfParts>
    <vt:vector size="23" baseType="lpstr">
      <vt:lpstr>Aptos Display</vt:lpstr>
      <vt:lpstr>Arial Bold Italics</vt:lpstr>
      <vt:lpstr>Arial</vt:lpstr>
      <vt:lpstr>Aptos Black</vt:lpstr>
      <vt:lpstr>Aptos</vt:lpstr>
      <vt:lpstr>Open Sans Extrabold</vt:lpstr>
      <vt:lpstr>Arial Bold</vt:lpstr>
      <vt:lpstr>Calibri</vt:lpstr>
      <vt:lpstr>Office Theme</vt:lpstr>
      <vt:lpstr>1_Office Theme</vt:lpstr>
      <vt:lpstr>PowerPoint-presentasjon</vt:lpstr>
      <vt:lpstr>PowerPoint-presentasjon</vt:lpstr>
      <vt:lpstr>PowerPoint-presentasjon</vt:lpstr>
      <vt:lpstr>PowerPoint-presentasjon</vt:lpstr>
      <vt:lpstr>Hvem ønsker vi i klubben vår?</vt:lpstr>
      <vt:lpstr>PowerPoint-presentasjon</vt:lpstr>
      <vt:lpstr>PowerPoint-presentasjon</vt:lpstr>
      <vt:lpstr>PowerPoint-presentasjon</vt:lpstr>
      <vt:lpstr>Markedsføring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 av Styreseminar-Medlemskap-2025</dc:title>
  <dc:creator>Oscar Høvik</dc:creator>
  <cp:lastModifiedBy>Oscar Høvik</cp:lastModifiedBy>
  <cp:revision>19</cp:revision>
  <dcterms:created xsi:type="dcterms:W3CDTF">2006-08-16T00:00:00Z</dcterms:created>
  <dcterms:modified xsi:type="dcterms:W3CDTF">2026-04-19T09:09:05Z</dcterms:modified>
  <dc:identifier>DAGqN08j4N8</dc:identifier>
</cp:coreProperties>
</file>