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6" r:id="rId2"/>
    <p:sldId id="331" r:id="rId3"/>
    <p:sldId id="333" r:id="rId4"/>
    <p:sldId id="327" r:id="rId5"/>
    <p:sldId id="277" r:id="rId6"/>
    <p:sldId id="323" r:id="rId7"/>
    <p:sldId id="281" r:id="rId8"/>
    <p:sldId id="287" r:id="rId9"/>
    <p:sldId id="279" r:id="rId10"/>
    <p:sldId id="276" r:id="rId11"/>
    <p:sldId id="273" r:id="rId12"/>
    <p:sldId id="263" r:id="rId13"/>
    <p:sldId id="266" r:id="rId14"/>
    <p:sldId id="301" r:id="rId15"/>
    <p:sldId id="268" r:id="rId16"/>
    <p:sldId id="325" r:id="rId17"/>
    <p:sldId id="321" r:id="rId18"/>
    <p:sldId id="316" r:id="rId19"/>
    <p:sldId id="298" r:id="rId20"/>
    <p:sldId id="304" r:id="rId21"/>
    <p:sldId id="329" r:id="rId22"/>
    <p:sldId id="332" r:id="rId23"/>
    <p:sldId id="309" r:id="rId24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D2C75B-3A02-4AB5-BA8E-36B506A2A267}" v="1" dt="2025-03-19T14:07:00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7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BA291-51EF-4051-94C6-DF348998C94D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8DB7A-14EA-4BF8-B8C2-B050AD51BFD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3645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D9A5-3495-0DCD-2E5D-4C4C75A6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AEF79-B352-202B-D85E-B14DDCBE7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6FCF5-478F-B15F-309E-959CFCFE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234BD-5501-1C37-048B-7A70C2CB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F1EE8-2593-3BCA-AF39-5FF036D9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8501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3741-293C-DF22-3371-F3F524DF7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EC46D-5151-494D-9458-B2DDAF330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A883D-8F46-C461-A05F-132E3A951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B25D4-D58F-C8F8-A038-79C1EA43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33B3D-99F8-957D-AF0D-BF133360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7893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A76571-4995-42F4-5104-4A3A259AC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07079-2192-CAFF-0C9C-E32B2FE9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7D5EF-8882-B06F-25D8-67667E2C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FAFB7-81A9-1579-88E9-4A9D680E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583E3-7904-9213-4E7A-769356C9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7306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3390-5BC1-6DC1-563A-D294E910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ADC41-60EE-5F2F-2900-2FA0097CA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702D6-2627-FEA9-F952-BA00F891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8ABAA-F35A-28F7-724E-993DC1BD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9112-74F8-7B8E-1A39-6222B24D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310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9676-53A4-319E-AF70-EFE410A4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30CA5-48AF-240E-CA62-FB5458CD8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2C064-CCB4-58C2-E4ED-1F2606DC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6ADB8-78ED-FB1F-2F0A-D33FD62C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C88D1-844E-5D91-24C6-2B91EC42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8645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FFB9-EC31-5D4D-93AF-6E0395CD7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A58E-4D34-945E-82B1-CDC08FE80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FE513-03CC-8706-09B4-3FFD8A5FF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4F184-0DDE-67D0-E838-B83F7D31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7512E-562A-EC72-315C-E1968CD3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1A3FD-D3C5-47A3-129E-C8FE78A2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207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E30C-9351-8937-ADC3-9B4B1294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ECD38-C172-4DAF-B00B-01E33594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A9951-8C92-1EAB-9B04-6B621E054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3F96F-4CF8-90B4-5304-D3C400BE7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1D531-4F08-A847-F5E9-0A23F9C43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3DB2C-461F-1C57-1151-64A4C34A3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449A8-64DF-5F0D-5DDA-97542CC3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64D0F2-8E33-CBA9-B2C6-CF3C6900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5166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22A09-C8DC-6F05-13AB-6D8554CC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E8D24-13CD-8318-38B3-B99C7CBF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B7D81-C39E-B79B-919F-0F8E3D4A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BBCD2-94D2-EB68-D6A5-2868E568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2123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F95AD-1A23-24AB-34FB-F7C33BB7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02F76F-C0F6-8D62-432E-D953A376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82654-B8BA-F94E-E359-20E43346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4637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5284-CC51-F2E7-4BE0-D879A7B7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4BD4-2F70-E10B-3A8A-1A1349A3D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6995A-3AA7-0C03-147E-292F25366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3A619-410C-B803-3579-A5FA81A9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57801-2562-51A9-B2BC-D7B7DEDE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FBDC2-BAA9-6A25-2580-0190A3EE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0641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D23E-EC11-781F-361D-A30D9D59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EC440-90E2-9A41-A34A-34B5E8797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DD94B-1EC3-F36A-9CF0-24D4DFBBE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8BD8F-987B-1C62-869D-71ADDE4F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E81FE-3198-3EAC-03D3-B045BBDF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D546-6975-7C49-4501-E5A52E39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4326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1E5704-4C84-91B6-9CFF-F2F40704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A826E-F373-4B7E-1888-C9AEBA836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CD925-9BB4-2BBF-B53D-9D2EE7BB0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C61C-769C-4948-BCE1-60EAEB14E5AE}" type="datetimeFigureOut">
              <a:rPr lang="is-IS" smtClean="0"/>
              <a:t>19.3.2025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4E7D7-0F62-94F5-B36E-3235DDA6E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5AA82-9E1A-36D5-0B32-0B9B6B83F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0351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AC5256-1C78-FC91-FB80-C03951A8E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78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F242-ADDC-B0A9-D4C8-E9D5F547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 err="1">
                <a:solidFill>
                  <a:srgbClr val="C00000"/>
                </a:solidFill>
                <a:latin typeface="+mn-lt"/>
              </a:rPr>
              <a:t>Salk</a:t>
            </a:r>
            <a:r>
              <a:rPr lang="is-IS" b="1" dirty="0">
                <a:solidFill>
                  <a:srgbClr val="C00000"/>
                </a:solidFill>
                <a:latin typeface="+mn-lt"/>
              </a:rPr>
              <a:t> og </a:t>
            </a:r>
            <a:r>
              <a:rPr lang="is-IS" b="1" dirty="0" err="1">
                <a:solidFill>
                  <a:srgbClr val="C00000"/>
                </a:solidFill>
                <a:latin typeface="+mn-lt"/>
              </a:rPr>
              <a:t>Sabin</a:t>
            </a:r>
            <a:endParaRPr lang="is-I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AB286-9DDB-728C-448E-E7A127F3C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733" y="1403012"/>
            <a:ext cx="5181600" cy="4351338"/>
          </a:xfrm>
        </p:spPr>
        <p:txBody>
          <a:bodyPr>
            <a:normAutofit/>
          </a:bodyPr>
          <a:lstStyle/>
          <a:p>
            <a:r>
              <a:rPr lang="is-IS" b="1" dirty="0" err="1">
                <a:solidFill>
                  <a:srgbClr val="C00000"/>
                </a:solidFill>
              </a:rPr>
              <a:t>Jonas</a:t>
            </a:r>
            <a:r>
              <a:rPr lang="is-IS" b="1" dirty="0">
                <a:solidFill>
                  <a:srgbClr val="C00000"/>
                </a:solidFill>
              </a:rPr>
              <a:t> </a:t>
            </a:r>
            <a:r>
              <a:rPr lang="is-IS" b="1" dirty="0" err="1">
                <a:solidFill>
                  <a:srgbClr val="C00000"/>
                </a:solidFill>
              </a:rPr>
              <a:t>Salk</a:t>
            </a:r>
            <a:r>
              <a:rPr lang="is-IS" b="1" dirty="0">
                <a:solidFill>
                  <a:srgbClr val="C00000"/>
                </a:solidFill>
              </a:rPr>
              <a:t> </a:t>
            </a:r>
            <a:r>
              <a:rPr lang="is-IS" dirty="0"/>
              <a:t>(1914-1995)</a:t>
            </a:r>
          </a:p>
          <a:p>
            <a:r>
              <a:rPr lang="is-IS" dirty="0"/>
              <a:t>Oppdaga „død“ poliovaksine i </a:t>
            </a:r>
            <a:r>
              <a:rPr lang="is-IS" dirty="0">
                <a:solidFill>
                  <a:srgbClr val="C00000"/>
                </a:solidFill>
              </a:rPr>
              <a:t>(IPV) </a:t>
            </a:r>
            <a:r>
              <a:rPr lang="is-IS" dirty="0"/>
              <a:t>i 1953</a:t>
            </a:r>
          </a:p>
          <a:p>
            <a:r>
              <a:rPr lang="is-IS" dirty="0"/>
              <a:t>99% beskyttande antistoff etter 3 doser</a:t>
            </a:r>
          </a:p>
          <a:p>
            <a:pPr marL="0" indent="0">
              <a:buNone/>
            </a:pPr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A683D-C096-C896-57DB-E33894647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9615" y="670098"/>
            <a:ext cx="5181600" cy="4351338"/>
          </a:xfrm>
        </p:spPr>
        <p:txBody>
          <a:bodyPr>
            <a:normAutofit/>
          </a:bodyPr>
          <a:lstStyle/>
          <a:p>
            <a:r>
              <a:rPr lang="is-IS" sz="2400" b="1" dirty="0">
                <a:solidFill>
                  <a:srgbClr val="C00000"/>
                </a:solidFill>
              </a:rPr>
              <a:t>Albert </a:t>
            </a:r>
            <a:r>
              <a:rPr lang="is-IS" sz="2400" b="1" dirty="0" err="1">
                <a:solidFill>
                  <a:srgbClr val="C00000"/>
                </a:solidFill>
              </a:rPr>
              <a:t>Sabin</a:t>
            </a:r>
            <a:r>
              <a:rPr lang="is-IS" sz="2400" b="1" dirty="0">
                <a:solidFill>
                  <a:srgbClr val="C00000"/>
                </a:solidFill>
              </a:rPr>
              <a:t> </a:t>
            </a:r>
            <a:r>
              <a:rPr lang="is-IS" sz="2400" dirty="0"/>
              <a:t>(1906-1993)</a:t>
            </a:r>
          </a:p>
          <a:p>
            <a:r>
              <a:rPr lang="is-IS" sz="2400" dirty="0">
                <a:solidFill>
                  <a:srgbClr val="333333"/>
                </a:solidFill>
                <a:latin typeface="interfaceregular"/>
              </a:rPr>
              <a:t>Oppdaga „levande“ vaksine frå svekka virus  </a:t>
            </a:r>
            <a:r>
              <a:rPr lang="is-IS" sz="2400" dirty="0">
                <a:solidFill>
                  <a:srgbClr val="C00000"/>
                </a:solidFill>
                <a:latin typeface="interfaceregular"/>
              </a:rPr>
              <a:t>(OPV)</a:t>
            </a:r>
          </a:p>
          <a:p>
            <a:r>
              <a:rPr lang="is-IS" sz="2400" dirty="0"/>
              <a:t>Tjekkoslovakia utrydda polio på 1960 talet som første land (med OPV)</a:t>
            </a:r>
          </a:p>
          <a:p>
            <a:r>
              <a:rPr lang="nb-NO" sz="2400" dirty="0"/>
              <a:t>IPV gir beskyttelse til enkeltpersoner, men OPV stoppar infeksjon med resistens i tarmen, derfor </a:t>
            </a:r>
            <a:r>
              <a:rPr lang="nb-NO" sz="2400" b="1" dirty="0">
                <a:solidFill>
                  <a:srgbClr val="C00000"/>
                </a:solidFill>
              </a:rPr>
              <a:t>designa for utrydding av polio</a:t>
            </a:r>
            <a:endParaRPr lang="is-IS" sz="2400" b="1" dirty="0">
              <a:solidFill>
                <a:srgbClr val="C00000"/>
              </a:solidFill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85044AE-F933-F7A2-D774-E477D464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76" y="4378831"/>
            <a:ext cx="1740817" cy="23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CF30412F-4298-8A82-1E96-078ACCFD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697" y="4407512"/>
            <a:ext cx="1616572" cy="23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3E9F4-FDDA-D863-DBEC-9A3AE230DB5F}"/>
              </a:ext>
            </a:extLst>
          </p:cNvPr>
          <p:cNvSpPr txBox="1"/>
          <p:nvPr/>
        </p:nvSpPr>
        <p:spPr>
          <a:xfrm>
            <a:off x="3336533" y="4407513"/>
            <a:ext cx="2914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/>
              <a:t>Begge fekk Laskerprisen men ingen fekk Nobelprisen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909BD9-BBD5-B276-38FB-B2C4714E2854}"/>
              </a:ext>
            </a:extLst>
          </p:cNvPr>
          <p:cNvSpPr/>
          <p:nvPr/>
        </p:nvSpPr>
        <p:spPr>
          <a:xfrm>
            <a:off x="3256714" y="4355597"/>
            <a:ext cx="2544358" cy="16734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919D3-C6F9-0100-37C5-9F706DE7D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689" y="6095994"/>
            <a:ext cx="2762270" cy="7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FCB7797-C4BC-98AE-79A5-64436C0B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067" y="750959"/>
            <a:ext cx="4318000" cy="55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onas Salk on the Mar. 29, 1954, cover of TIME (TIME)">
            <a:extLst>
              <a:ext uri="{FF2B5EF4-FFF2-40B4-BE49-F238E27FC236}">
                <a16:creationId xmlns:a16="http://schemas.microsoft.com/office/drawing/2014/main" id="{0D9EB07E-FA67-5142-007B-7367CD7D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9" y="184565"/>
            <a:ext cx="4925138" cy="64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0A0FC-4CD3-C5C1-7194-C1CDCB6F5502}"/>
              </a:ext>
            </a:extLst>
          </p:cNvPr>
          <p:cNvSpPr txBox="1"/>
          <p:nvPr/>
        </p:nvSpPr>
        <p:spPr>
          <a:xfrm flipH="1">
            <a:off x="-2095247" y="2832100"/>
            <a:ext cx="313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29. Mars 1954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60332E-A97A-6B7E-0DE5-ECFBA04F8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897" y="6325105"/>
            <a:ext cx="161558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4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9B00-A0D5-D0AC-CF4E-E1C88D1B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Utrydding av polio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0587A-0A2A-82EC-F0BB-D47C8FF6FF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Rotary starta ein langsiktig innsats i 1979</a:t>
            </a:r>
          </a:p>
          <a:p>
            <a:pPr lvl="1"/>
            <a:r>
              <a:rPr lang="nb-NO" dirty="0"/>
              <a:t>sponset vaksinering av 6 millioner born på Filippinene</a:t>
            </a:r>
            <a:endParaRPr lang="is-IS" dirty="0"/>
          </a:p>
          <a:p>
            <a:r>
              <a:rPr lang="is-IS" dirty="0"/>
              <a:t>Eit av mange humanitære Rotaryprosjekt </a:t>
            </a:r>
          </a:p>
          <a:p>
            <a:r>
              <a:rPr lang="is-IS" dirty="0"/>
              <a:t>1988: WHO erklærte at målet er utrydding av polio. </a:t>
            </a:r>
          </a:p>
          <a:p>
            <a:r>
              <a:rPr lang="is-IS" b="1" dirty="0">
                <a:solidFill>
                  <a:srgbClr val="C00000"/>
                </a:solidFill>
              </a:rPr>
              <a:t>Dei siste 20 åra har poliotilfella blitt redusert med 99%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842E3-89CD-9596-292D-FA7C356D07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pic>
        <p:nvPicPr>
          <p:cNvPr id="1026" name="Picture 2" descr="Rotary International Vector Logo - Download Free SVG Icon | Worldvectorlogo">
            <a:extLst>
              <a:ext uri="{FF2B5EF4-FFF2-40B4-BE49-F238E27FC236}">
                <a16:creationId xmlns:a16="http://schemas.microsoft.com/office/drawing/2014/main" id="{3FAEAA77-B225-7944-A2D5-0AEAFCB4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152524"/>
            <a:ext cx="5000626" cy="50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814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0055DCA-2A3C-EF13-643C-7BB2F167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76" y="1673412"/>
            <a:ext cx="5753474" cy="383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5D521-1EF7-1E96-F353-ADF68299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931"/>
            <a:ext cx="10515600" cy="1325563"/>
          </a:xfrm>
        </p:spPr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Utrydding av polio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0B151-83A0-AADC-E671-748A5F1A8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906" y="1537949"/>
            <a:ext cx="5640294" cy="4351338"/>
          </a:xfrm>
        </p:spPr>
        <p:txBody>
          <a:bodyPr>
            <a:normAutofit fontScale="77500" lnSpcReduction="20000"/>
          </a:bodyPr>
          <a:lstStyle/>
          <a:p>
            <a:r>
              <a:rPr lang="is-IS" dirty="0">
                <a:solidFill>
                  <a:srgbClr val="C00000"/>
                </a:solidFill>
              </a:rPr>
              <a:t>Amerika</a:t>
            </a:r>
          </a:p>
          <a:p>
            <a:pPr lvl="1"/>
            <a:r>
              <a:rPr lang="is-IS" dirty="0"/>
              <a:t>1994</a:t>
            </a:r>
          </a:p>
          <a:p>
            <a:pPr lvl="2"/>
            <a:r>
              <a:rPr lang="is-IS" dirty="0"/>
              <a:t>Fermin Tenorio i Perú var siste tilfellet av polio i Amerika (1991)</a:t>
            </a:r>
          </a:p>
          <a:p>
            <a:r>
              <a:rPr lang="is-IS" dirty="0">
                <a:solidFill>
                  <a:srgbClr val="C00000"/>
                </a:solidFill>
              </a:rPr>
              <a:t>Vestlege stillehavet (Kina, Australia)</a:t>
            </a:r>
          </a:p>
          <a:p>
            <a:pPr lvl="1"/>
            <a:r>
              <a:rPr lang="is-IS" dirty="0"/>
              <a:t>2000</a:t>
            </a:r>
          </a:p>
          <a:p>
            <a:r>
              <a:rPr lang="is-IS" dirty="0">
                <a:solidFill>
                  <a:srgbClr val="C00000"/>
                </a:solidFill>
              </a:rPr>
              <a:t>Europa</a:t>
            </a:r>
          </a:p>
          <a:p>
            <a:pPr lvl="1"/>
            <a:r>
              <a:rPr lang="is-IS" dirty="0"/>
              <a:t>2002</a:t>
            </a:r>
          </a:p>
          <a:p>
            <a:pPr lvl="2"/>
            <a:r>
              <a:rPr lang="is-IS" dirty="0"/>
              <a:t>Melik Minas, ung gut frå Tyrkia siste tilfelle i 1998. </a:t>
            </a:r>
          </a:p>
          <a:p>
            <a:r>
              <a:rPr lang="is-IS" dirty="0">
                <a:solidFill>
                  <a:srgbClr val="C00000"/>
                </a:solidFill>
              </a:rPr>
              <a:t>Søraustasia</a:t>
            </a:r>
            <a:r>
              <a:rPr lang="is-IS" dirty="0">
                <a:solidFill>
                  <a:srgbClr val="FF0000"/>
                </a:solidFill>
              </a:rPr>
              <a:t> </a:t>
            </a:r>
            <a:r>
              <a:rPr lang="is-IS" dirty="0"/>
              <a:t>2014</a:t>
            </a:r>
          </a:p>
          <a:p>
            <a:r>
              <a:rPr lang="is-IS" dirty="0">
                <a:solidFill>
                  <a:srgbClr val="C00000"/>
                </a:solidFill>
              </a:rPr>
              <a:t>Afrika</a:t>
            </a:r>
          </a:p>
          <a:p>
            <a:pPr lvl="1"/>
            <a:r>
              <a:rPr lang="is-IS" dirty="0"/>
              <a:t>2020</a:t>
            </a:r>
          </a:p>
          <a:p>
            <a:pPr lvl="2"/>
            <a:r>
              <a:rPr lang="is-IS" dirty="0"/>
              <a:t>En</a:t>
            </a:r>
            <a:r>
              <a:rPr lang="is-IS" dirty="0">
                <a:solidFill>
                  <a:srgbClr val="C00000"/>
                </a:solidFill>
              </a:rPr>
              <a:t> fatwa  </a:t>
            </a:r>
            <a:r>
              <a:rPr lang="is-IS" dirty="0"/>
              <a:t>i Nigeria: vaksiner gjer born infertile</a:t>
            </a:r>
          </a:p>
          <a:p>
            <a:pPr lvl="2"/>
            <a:r>
              <a:rPr lang="is-IS" dirty="0"/>
              <a:t> </a:t>
            </a:r>
            <a:r>
              <a:rPr lang="is-IS" b="1" dirty="0"/>
              <a:t>Tilfelle i Malawi og Mosambik  2022 (frå Pakistan)</a:t>
            </a:r>
          </a:p>
          <a:p>
            <a:endParaRPr lang="is-IS" dirty="0"/>
          </a:p>
          <a:p>
            <a:endParaRPr lang="is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80856-2F1E-5902-BE51-1A2215A48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80" y="6095994"/>
            <a:ext cx="2762270" cy="7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87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2F05-790E-2302-568B-60C6DA0D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Naturleg (vill) polio 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5911B-A719-9940-1408-F93D114056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s-IS" dirty="0"/>
              <a:t>Kun i Pakistan og Afganistan</a:t>
            </a:r>
          </a:p>
          <a:p>
            <a:r>
              <a:rPr lang="is-IS" dirty="0"/>
              <a:t>PV1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78799-2F11-ABB0-8FBF-45F0DE0B77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2050" name="Picture 2" descr="Why is a Burqa and Hijab banned in most European Countries?">
            <a:extLst>
              <a:ext uri="{FF2B5EF4-FFF2-40B4-BE49-F238E27FC236}">
                <a16:creationId xmlns:a16="http://schemas.microsoft.com/office/drawing/2014/main" id="{C89CF396-EFD6-1DBB-2ABB-5278814A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05" y="3429000"/>
            <a:ext cx="4789670" cy="31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p of Pakistan">
            <a:extLst>
              <a:ext uri="{FF2B5EF4-FFF2-40B4-BE49-F238E27FC236}">
                <a16:creationId xmlns:a16="http://schemas.microsoft.com/office/drawing/2014/main" id="{7F4193BD-C2E4-49B1-45D2-11DCA70A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5" y="3429001"/>
            <a:ext cx="6010148" cy="31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ghan women fear another era of darkness as Taliban advance rapidly |  Atalayar - Las claves del mundo en tus manos">
            <a:extLst>
              <a:ext uri="{FF2B5EF4-FFF2-40B4-BE49-F238E27FC236}">
                <a16:creationId xmlns:a16="http://schemas.microsoft.com/office/drawing/2014/main" id="{9399D34B-2882-A1FC-64A5-090E79EF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87" y="1690688"/>
            <a:ext cx="3574040" cy="24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fganistán: talibanes implementarán Constitución monárquica en su gobierno  | El Mundo | DW | 28.09.2021">
            <a:extLst>
              <a:ext uri="{FF2B5EF4-FFF2-40B4-BE49-F238E27FC236}">
                <a16:creationId xmlns:a16="http://schemas.microsoft.com/office/drawing/2014/main" id="{82101130-5957-5FE3-414C-90304FF29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105" y="83410"/>
            <a:ext cx="3812695" cy="21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81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AC80-F534-0D7B-5E61-DF295DAC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s-IS" b="1" dirty="0">
                <a:solidFill>
                  <a:srgbClr val="C00000"/>
                </a:solidFill>
                <a:latin typeface="+mn-lt"/>
              </a:rPr>
              <a:t>Utfordring</a:t>
            </a:r>
            <a:br>
              <a:rPr lang="is-IS" b="1" i="0" dirty="0">
                <a:solidFill>
                  <a:srgbClr val="C00000"/>
                </a:solidFill>
                <a:effectLst/>
              </a:rPr>
            </a:br>
            <a:r>
              <a:rPr lang="is-IS" sz="3600" b="1" dirty="0">
                <a:solidFill>
                  <a:srgbClr val="C00000"/>
                </a:solidFill>
                <a:latin typeface="+mn-lt"/>
              </a:rPr>
              <a:t>Ei mutert stamme av levande vaksine </a:t>
            </a:r>
            <a:r>
              <a:rPr lang="is-IS" sz="3600" b="1" i="0" dirty="0">
                <a:solidFill>
                  <a:srgbClr val="C00000"/>
                </a:solidFill>
                <a:effectLst/>
                <a:latin typeface="+mn-lt"/>
              </a:rPr>
              <a:t>(VDPV2)</a:t>
            </a:r>
            <a:endParaRPr lang="is-I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83575-321F-68FC-7ADA-DE345CD5CD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is-IS" sz="2400" dirty="0"/>
              <a:t>Mutasjon i PV2 stamma til  OPV-vaksinen aukar motakeligheit for spreiing</a:t>
            </a:r>
          </a:p>
          <a:p>
            <a:r>
              <a:rPr lang="is-IS" sz="2400" dirty="0"/>
              <a:t>Spesielt farleg i område med dårleg vaksinedekning = fattige land</a:t>
            </a:r>
          </a:p>
          <a:p>
            <a:pPr algn="l" rtl="0"/>
            <a:r>
              <a:rPr lang="is-IS" sz="2400" dirty="0"/>
              <a:t>Forårsakar klinisk paralytisk poliomyelitt</a:t>
            </a:r>
            <a:endParaRPr lang="is-IS" sz="2400" b="0" i="0" dirty="0">
              <a:solidFill>
                <a:srgbClr val="3C4245"/>
              </a:solidFill>
              <a:effectLst/>
            </a:endParaRPr>
          </a:p>
          <a:p>
            <a:pPr algn="l" rtl="0"/>
            <a:r>
              <a:rPr lang="is-IS" sz="2400" dirty="0">
                <a:solidFill>
                  <a:srgbClr val="3C4245"/>
                </a:solidFill>
              </a:rPr>
              <a:t>WHO anbefalte i 2026 å bytte til inaktivert vaksine (IPV) + </a:t>
            </a:r>
            <a:r>
              <a:rPr lang="is-IS" sz="2400" dirty="0">
                <a:solidFill>
                  <a:srgbClr val="3C4245"/>
                </a:solidFill>
                <a:sym typeface="Wingdings" panose="05000000000000000000" pitchFamily="2" charset="2"/>
              </a:rPr>
              <a:t>ny monovalent type 2 vaksine er produsert</a:t>
            </a:r>
            <a:endParaRPr lang="is-IS" sz="2400" b="0" i="0" dirty="0">
              <a:solidFill>
                <a:srgbClr val="3C4245"/>
              </a:solidFill>
              <a:effectLst/>
            </a:endParaRPr>
          </a:p>
          <a:p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DACB6-C10F-5C82-BDEB-A7FCECD1BA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s-IS" sz="2400" dirty="0"/>
              <a:t>Distribusjonen fortsetter</a:t>
            </a:r>
          </a:p>
          <a:p>
            <a:r>
              <a:rPr lang="is-IS" sz="2400" dirty="0"/>
              <a:t>COVID 19 forsinka responsen</a:t>
            </a:r>
          </a:p>
          <a:p>
            <a:r>
              <a:rPr lang="is-IS" sz="2400" dirty="0"/>
              <a:t>VDPV er svært sjeldan enno</a:t>
            </a:r>
          </a:p>
          <a:p>
            <a:r>
              <a:rPr lang="is-IS" sz="2400" dirty="0"/>
              <a:t>Frå 2000</a:t>
            </a:r>
          </a:p>
          <a:p>
            <a:pPr lvl="1"/>
            <a:r>
              <a:rPr lang="is-IS" dirty="0"/>
              <a:t>&gt;10 milliardar OPV doser gitt </a:t>
            </a:r>
          </a:p>
          <a:p>
            <a:pPr lvl="1"/>
            <a:r>
              <a:rPr lang="is-IS" dirty="0"/>
              <a:t>&gt; 3 milliardar born</a:t>
            </a:r>
          </a:p>
          <a:p>
            <a:pPr lvl="1"/>
            <a:r>
              <a:rPr lang="is-IS" dirty="0"/>
              <a:t>Omtrent </a:t>
            </a:r>
            <a:r>
              <a:rPr lang="is-IS" dirty="0">
                <a:solidFill>
                  <a:srgbClr val="C00000"/>
                </a:solidFill>
              </a:rPr>
              <a:t>1800-2000</a:t>
            </a:r>
            <a:r>
              <a:rPr lang="is-IS" dirty="0"/>
              <a:t> tilfelle av VDPV2 oppdaga</a:t>
            </a:r>
          </a:p>
          <a:p>
            <a:pPr lvl="1"/>
            <a:r>
              <a:rPr lang="is-IS" dirty="0"/>
              <a:t>72 tilfelle 2024, flest í Nigeria</a:t>
            </a:r>
          </a:p>
          <a:p>
            <a:endParaRPr lang="is-IS" dirty="0"/>
          </a:p>
          <a:p>
            <a:endParaRPr lang="is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D7C12-24E4-FB55-BDDE-381271896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380" y="6095994"/>
            <a:ext cx="2762270" cy="7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92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C247-D350-275A-122D-FD567244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Nylege døme på polio i vesten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CF34E-5763-B77B-A224-94EB1CDCC9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s-IS" b="1" dirty="0">
                <a:solidFill>
                  <a:srgbClr val="C00000"/>
                </a:solidFill>
              </a:rPr>
              <a:t>New York </a:t>
            </a:r>
            <a:r>
              <a:rPr lang="is-IS" dirty="0"/>
              <a:t>juni 2022</a:t>
            </a:r>
          </a:p>
          <a:p>
            <a:r>
              <a:rPr lang="is-IS" dirty="0"/>
              <a:t>Uvaksinert ung mann</a:t>
            </a:r>
          </a:p>
          <a:p>
            <a:r>
              <a:rPr lang="is-IS" dirty="0"/>
              <a:t>Lamming av nerveceller (ganglium) eit typisk symptom </a:t>
            </a:r>
          </a:p>
          <a:p>
            <a:r>
              <a:rPr lang="is-IS" dirty="0"/>
              <a:t>Skuldast VDPV2</a:t>
            </a:r>
          </a:p>
          <a:p>
            <a:r>
              <a:rPr lang="is-IS" dirty="0"/>
              <a:t>Oppdaga mykje virus i kloakk</a:t>
            </a:r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612F6-D6B8-DBC4-0743-885FB34886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s-IS" b="1" dirty="0">
                <a:solidFill>
                  <a:srgbClr val="C00000"/>
                </a:solidFill>
              </a:rPr>
              <a:t>London</a:t>
            </a:r>
          </a:p>
          <a:p>
            <a:r>
              <a:rPr lang="is-IS" dirty="0"/>
              <a:t>VDPV2 vart funne i kloakk mange stadar</a:t>
            </a:r>
          </a:p>
          <a:p>
            <a:r>
              <a:rPr lang="is-IS" dirty="0"/>
              <a:t>Ingen lammingar</a:t>
            </a:r>
          </a:p>
          <a:p>
            <a:endParaRPr lang="is-IS" dirty="0"/>
          </a:p>
        </p:txBody>
      </p:sp>
      <p:pic>
        <p:nvPicPr>
          <p:cNvPr id="5" name="Picture 2" descr="This figure consists of a series of boxes and circles illustrating wastewater polio test results by jurisdiction in 13 counties in New York and New York City during March 9–October 11, 2022.">
            <a:extLst>
              <a:ext uri="{FF2B5EF4-FFF2-40B4-BE49-F238E27FC236}">
                <a16:creationId xmlns:a16="http://schemas.microsoft.com/office/drawing/2014/main" id="{F0D3643C-B89F-5C65-44A9-C7EA55308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28" y="4767108"/>
            <a:ext cx="3714672" cy="18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1">
            <a:extLst>
              <a:ext uri="{FF2B5EF4-FFF2-40B4-BE49-F238E27FC236}">
                <a16:creationId xmlns:a16="http://schemas.microsoft.com/office/drawing/2014/main" id="{16BB66D7-ECF9-507B-2D57-A65EA0DC4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25950"/>
            <a:ext cx="4762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901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ERACTIVE-Gaza's first confirmed polio case - Sept 1, 2024 copy-1725190751">
            <a:extLst>
              <a:ext uri="{FF2B5EF4-FFF2-40B4-BE49-F238E27FC236}">
                <a16:creationId xmlns:a16="http://schemas.microsoft.com/office/drawing/2014/main" id="{0BC7FF22-B16C-CDE8-78A6-615A1AF3D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" r="1" b="31928"/>
          <a:stretch/>
        </p:blipFill>
        <p:spPr bwMode="auto">
          <a:xfrm>
            <a:off x="764175" y="0"/>
            <a:ext cx="8162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99EFEA-40D7-2229-32D4-087D0C43EF51}"/>
              </a:ext>
            </a:extLst>
          </p:cNvPr>
          <p:cNvSpPr txBox="1"/>
          <p:nvPr/>
        </p:nvSpPr>
        <p:spPr>
          <a:xfrm>
            <a:off x="9350537" y="1977130"/>
            <a:ext cx="2578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/>
              <a:t>Første dose gitt på 12 dagar.  Andre dose starta 14. oktober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4A0E79-1F27-61A5-DDCA-C8F7B09AEF37}"/>
              </a:ext>
            </a:extLst>
          </p:cNvPr>
          <p:cNvSpPr/>
          <p:nvPr/>
        </p:nvSpPr>
        <p:spPr>
          <a:xfrm>
            <a:off x="9252273" y="1977129"/>
            <a:ext cx="2774731" cy="26776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45A8CE-0A0E-E7B4-DD03-ADBFA12AC1DF}"/>
              </a:ext>
            </a:extLst>
          </p:cNvPr>
          <p:cNvCxnSpPr/>
          <p:nvPr/>
        </p:nvCxnSpPr>
        <p:spPr>
          <a:xfrm flipH="1">
            <a:off x="8926362" y="2669628"/>
            <a:ext cx="29121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28AEADE-8D09-FD4C-CE5C-76A59A667D33}"/>
              </a:ext>
            </a:extLst>
          </p:cNvPr>
          <p:cNvSpPr txBox="1"/>
          <p:nvPr/>
        </p:nvSpPr>
        <p:spPr>
          <a:xfrm>
            <a:off x="9350536" y="126125"/>
            <a:ext cx="25782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/>
              <a:t>3 andre  mistenkelege tilfelle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E1C2C7-CA6A-A44E-EDFC-0C26BB818EFC}"/>
              </a:ext>
            </a:extLst>
          </p:cNvPr>
          <p:cNvSpPr/>
          <p:nvPr/>
        </p:nvSpPr>
        <p:spPr>
          <a:xfrm>
            <a:off x="9217572" y="126125"/>
            <a:ext cx="2774731" cy="14609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80A55-8144-4DAA-FB32-47869F16812E}"/>
              </a:ext>
            </a:extLst>
          </p:cNvPr>
          <p:cNvSpPr txBox="1"/>
          <p:nvPr/>
        </p:nvSpPr>
        <p:spPr>
          <a:xfrm>
            <a:off x="9564414" y="5623034"/>
            <a:ext cx="132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dirty="0">
                <a:solidFill>
                  <a:srgbClr val="C00000"/>
                </a:solidFill>
              </a:rPr>
              <a:t>VDPV2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A4FE07-E3A3-73C9-D093-A120704F9E55}"/>
              </a:ext>
            </a:extLst>
          </p:cNvPr>
          <p:cNvSpPr/>
          <p:nvPr/>
        </p:nvSpPr>
        <p:spPr>
          <a:xfrm>
            <a:off x="9459310" y="5623034"/>
            <a:ext cx="1425915" cy="584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494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840F18-F7F9-757F-1461-F71A3DBE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4" t="32762" r="37002" b="18476"/>
          <a:stretch/>
        </p:blipFill>
        <p:spPr>
          <a:xfrm>
            <a:off x="91016" y="1318266"/>
            <a:ext cx="12009968" cy="55397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DAEFE8F-5E7A-4595-118E-32825271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3141"/>
          </a:xfrm>
        </p:spPr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Kvar finst det polio i 2025?</a:t>
            </a:r>
          </a:p>
        </p:txBody>
      </p:sp>
    </p:spTree>
    <p:extLst>
      <p:ext uri="{BB962C8B-B14F-4D97-AF65-F5344CB8AC3E}">
        <p14:creationId xmlns:p14="http://schemas.microsoft.com/office/powerpoint/2010/main" val="2627458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FE4B-816D-F83B-4F49-419F86EA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Kva forsinkar utrydding av polio?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DBA5-FCF4-19F7-E79B-456B8EEED8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 dirty="0"/>
              <a:t>Andre sjukdommar blir prioriterte</a:t>
            </a:r>
          </a:p>
          <a:p>
            <a:pPr lvl="1"/>
            <a:r>
              <a:rPr lang="is-IS" dirty="0"/>
              <a:t>COVID-19, kolera, mieslingar, gul feber</a:t>
            </a:r>
          </a:p>
          <a:p>
            <a:r>
              <a:rPr lang="is-IS" dirty="0"/>
              <a:t>Dårleg vaksinedekning av polio spesielt i Afrika</a:t>
            </a:r>
          </a:p>
          <a:p>
            <a:r>
              <a:rPr lang="is-IS" dirty="0"/>
              <a:t>Dårlig infrastruktur</a:t>
            </a:r>
          </a:p>
          <a:p>
            <a:r>
              <a:rPr lang="is-IS" dirty="0"/>
              <a:t>For lite pengar</a:t>
            </a:r>
          </a:p>
          <a:p>
            <a:r>
              <a:rPr lang="is-IS" dirty="0"/>
              <a:t>Krig </a:t>
            </a:r>
          </a:p>
          <a:p>
            <a:r>
              <a:rPr lang="is-IS" dirty="0"/>
              <a:t>Religionsutøving </a:t>
            </a:r>
          </a:p>
          <a:p>
            <a:pPr marL="0" indent="0">
              <a:buNone/>
            </a:pPr>
            <a:r>
              <a:rPr lang="is-IS" dirty="0"/>
              <a:t>- fatwa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F36DC-E3DE-67A8-92A2-217D4B472B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is-IS"/>
          </a:p>
        </p:txBody>
      </p:sp>
      <p:pic>
        <p:nvPicPr>
          <p:cNvPr id="5122" name="Picture 2" descr="Guernica (Picasso) - Wikipedia">
            <a:extLst>
              <a:ext uri="{FF2B5EF4-FFF2-40B4-BE49-F238E27FC236}">
                <a16:creationId xmlns:a16="http://schemas.microsoft.com/office/drawing/2014/main" id="{96C14597-617B-C139-A4C3-0208BC7C9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31" y="1381125"/>
            <a:ext cx="5611368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at Is A Fatwa? - YouTube">
            <a:extLst>
              <a:ext uri="{FF2B5EF4-FFF2-40B4-BE49-F238E27FC236}">
                <a16:creationId xmlns:a16="http://schemas.microsoft.com/office/drawing/2014/main" id="{708B240F-F138-D23E-AF27-209B16CB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6" y="4021137"/>
            <a:ext cx="4792133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rica Physical Map – Freeworldmaps.net">
            <a:extLst>
              <a:ext uri="{FF2B5EF4-FFF2-40B4-BE49-F238E27FC236}">
                <a16:creationId xmlns:a16="http://schemas.microsoft.com/office/drawing/2014/main" id="{FCD5B7AC-0A80-3D3D-549F-B2ECE29FF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90944"/>
            <a:ext cx="2581275" cy="27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1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76EC4-C079-1300-F27E-19AE56F5C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0" y="53788"/>
            <a:ext cx="73749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49C652-4BFB-3560-19BA-1793A46A827D}"/>
              </a:ext>
            </a:extLst>
          </p:cNvPr>
          <p:cNvSpPr txBox="1"/>
          <p:nvPr/>
        </p:nvSpPr>
        <p:spPr>
          <a:xfrm>
            <a:off x="7578165" y="675341"/>
            <a:ext cx="399825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600" b="1" dirty="0">
                <a:solidFill>
                  <a:srgbClr val="C00000"/>
                </a:solidFill>
              </a:rPr>
              <a:t>Sør Odal: </a:t>
            </a:r>
          </a:p>
          <a:p>
            <a:endParaRPr lang="nn-NO" sz="3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/>
              <a:t>Europas første dokumenterte polio-epedemi i 1868</a:t>
            </a:r>
          </a:p>
          <a:p>
            <a:endParaRPr lang="nn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/>
              <a:t>Lege Andreas Christian Bull dokumenterte sjukdomsforløpet til 14 personar (12 born)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/>
              <a:t>5 personar døde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27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F6B8-56B7-8217-851D-4DA71BAAD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Til slutt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649A-7337-189A-884A-56B8C5773B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is-IS" dirty="0"/>
              <a:t>Poliovaksina fyller 70 år!</a:t>
            </a:r>
          </a:p>
          <a:p>
            <a:r>
              <a:rPr lang="is-IS" dirty="0"/>
              <a:t>Ingen teikn til at den er utdatert</a:t>
            </a:r>
          </a:p>
          <a:p>
            <a:r>
              <a:rPr lang="is-IS" dirty="0"/>
              <a:t>Eit unikt døme på vaksineffektivitet</a:t>
            </a:r>
          </a:p>
          <a:p>
            <a:r>
              <a:rPr lang="is-IS" dirty="0"/>
              <a:t>Rotary sin innsats er stor</a:t>
            </a:r>
          </a:p>
          <a:p>
            <a:r>
              <a:rPr lang="is-IS" dirty="0">
                <a:solidFill>
                  <a:srgbClr val="C00000"/>
                </a:solidFill>
              </a:rPr>
              <a:t>Polio er ikkje utrydda </a:t>
            </a:r>
          </a:p>
          <a:p>
            <a:r>
              <a:rPr lang="is-IS" dirty="0"/>
              <a:t>VDPV viser tydeleg kor vanskeleg samspelet mellom menneske og natur </a:t>
            </a:r>
          </a:p>
          <a:p>
            <a:r>
              <a:rPr lang="is-IS" sz="3500" b="1" dirty="0">
                <a:solidFill>
                  <a:srgbClr val="C00000"/>
                </a:solidFill>
              </a:rPr>
              <a:t>Viktig å vaksinere!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65847-F289-47C0-C415-A6A7A4BBE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is-IS"/>
          </a:p>
        </p:txBody>
      </p:sp>
      <p:pic>
        <p:nvPicPr>
          <p:cNvPr id="6146" name="Picture 2" descr="70 years happy anniversary congratulations gold Vector Image">
            <a:extLst>
              <a:ext uri="{FF2B5EF4-FFF2-40B4-BE49-F238E27FC236}">
                <a16:creationId xmlns:a16="http://schemas.microsoft.com/office/drawing/2014/main" id="{FDCD7C70-8B43-489A-EB2E-D4831978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720860"/>
            <a:ext cx="5210175" cy="56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373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7D71A0-F084-20C6-F259-442DB100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8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58600-C6C4-0DBE-5D9C-D2D66853B32E}"/>
              </a:ext>
            </a:extLst>
          </p:cNvPr>
          <p:cNvSpPr txBox="1"/>
          <p:nvPr/>
        </p:nvSpPr>
        <p:spPr>
          <a:xfrm>
            <a:off x="233082" y="640514"/>
            <a:ext cx="64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5400" b="1" dirty="0">
                <a:solidFill>
                  <a:srgbClr val="C00000"/>
                </a:solidFill>
              </a:rPr>
              <a:t>Kva gjer Rotary?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593EF-2BCE-CFE0-2F8D-B9868872EEF1}"/>
              </a:ext>
            </a:extLst>
          </p:cNvPr>
          <p:cNvSpPr txBox="1"/>
          <p:nvPr/>
        </p:nvSpPr>
        <p:spPr>
          <a:xfrm>
            <a:off x="233083" y="1936377"/>
            <a:ext cx="47692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3 </a:t>
            </a:r>
            <a:r>
              <a:rPr lang="en-US" sz="2800" b="1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milliardar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born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vaksinert</a:t>
            </a:r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22222"/>
                </a:solidFill>
                <a:latin typeface="Aptos" panose="020B0004020202020204" pitchFamily="34" charset="0"/>
              </a:rPr>
              <a:t>1,5 </a:t>
            </a:r>
            <a:r>
              <a:rPr lang="en-US" sz="2800" b="1" dirty="0" err="1">
                <a:solidFill>
                  <a:srgbClr val="222222"/>
                </a:solidFill>
                <a:latin typeface="Aptos" panose="020B0004020202020204" pitchFamily="34" charset="0"/>
              </a:rPr>
              <a:t>millionar</a:t>
            </a:r>
            <a:r>
              <a:rPr lang="en-US" sz="2800" b="1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born er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redda</a:t>
            </a: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20 </a:t>
            </a:r>
            <a:r>
              <a:rPr lang="en-US" sz="2800" b="1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millionar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born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har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unngått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lamming</a:t>
            </a:r>
          </a:p>
          <a:p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47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ECE20-5782-9D2A-170E-34375FB0B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D96A8-C052-0809-E207-D472C475B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" y="53788"/>
            <a:ext cx="9259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8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767DA02-8A92-E73C-13AB-85998B0D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0"/>
            <a:ext cx="11753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65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023B9A7-74CB-FFE8-5D66-78B44141A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66" y="0"/>
            <a:ext cx="6687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93F748-634E-8DB1-6078-709CD280917A}"/>
              </a:ext>
            </a:extLst>
          </p:cNvPr>
          <p:cNvSpPr txBox="1"/>
          <p:nvPr/>
        </p:nvSpPr>
        <p:spPr>
          <a:xfrm>
            <a:off x="193781" y="296726"/>
            <a:ext cx="5038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b="1" dirty="0">
                <a:solidFill>
                  <a:srgbClr val="C00000"/>
                </a:solidFill>
              </a:rPr>
              <a:t>Kvifor er poliodagen på FN-dagen?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72730-ABD5-AE20-6B25-0BC7DFBAF64E}"/>
              </a:ext>
            </a:extLst>
          </p:cNvPr>
          <p:cNvSpPr txBox="1"/>
          <p:nvPr/>
        </p:nvSpPr>
        <p:spPr>
          <a:xfrm>
            <a:off x="298824" y="1924425"/>
            <a:ext cx="463176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Rotary var med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på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stiftinga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av FN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Einaste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organisasjon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med 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sete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i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FN</a:t>
            </a:r>
            <a:endParaRPr lang="en-US" sz="30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1985: Rotary  + FN (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Verdas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Helseorganisasjon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(WHO)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og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UNICEF)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starta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End Polio Now</a:t>
            </a:r>
          </a:p>
        </p:txBody>
      </p:sp>
    </p:spTree>
    <p:extLst>
      <p:ext uri="{BB962C8B-B14F-4D97-AF65-F5344CB8AC3E}">
        <p14:creationId xmlns:p14="http://schemas.microsoft.com/office/powerpoint/2010/main" val="1723680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84F7BB-B1A5-3D03-A4EE-BF52AAD3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66" y="0"/>
            <a:ext cx="6687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B0427-DFF1-CC72-C4AA-8631995DCFB6}"/>
              </a:ext>
            </a:extLst>
          </p:cNvPr>
          <p:cNvSpPr txBox="1"/>
          <p:nvPr/>
        </p:nvSpPr>
        <p:spPr>
          <a:xfrm>
            <a:off x="96889" y="346635"/>
            <a:ext cx="5473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6000" b="1" dirty="0">
                <a:solidFill>
                  <a:srgbClr val="C00000"/>
                </a:solidFill>
              </a:rPr>
              <a:t>Kva gjer Rotary?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75CE7-3ACC-A2D8-AF7D-30BB3E34EDB8}"/>
              </a:ext>
            </a:extLst>
          </p:cNvPr>
          <p:cNvSpPr txBox="1"/>
          <p:nvPr/>
        </p:nvSpPr>
        <p:spPr>
          <a:xfrm>
            <a:off x="415996" y="1362298"/>
            <a:ext cx="499868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Rotary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gjer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godt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på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jord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!</a:t>
            </a:r>
          </a:p>
          <a:p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End Polio Now er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vårt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største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sak</a:t>
            </a: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Vi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markerar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verdas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poliodag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på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 FN-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dagen</a:t>
            </a:r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Vi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lyser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opp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40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bygningar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i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raudt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på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tverts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av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landet</a:t>
            </a: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Vi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samlar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inn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pengar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Vi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informerer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om polio</a:t>
            </a:r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78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E87D65-7910-AA3F-515D-AE48F3E8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80473"/>
            <a:ext cx="10515600" cy="1325563"/>
          </a:xfrm>
        </p:spPr>
        <p:txBody>
          <a:bodyPr>
            <a:normAutofit/>
          </a:bodyPr>
          <a:lstStyle/>
          <a:p>
            <a:r>
              <a:rPr lang="is-IS" sz="4800" b="1" dirty="0">
                <a:solidFill>
                  <a:srgbClr val="C00000"/>
                </a:solidFill>
                <a:latin typeface="+mn-lt"/>
              </a:rPr>
              <a:t>Kva er polio?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2E7B3F-5A34-0511-B2E5-B44E447A2A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Viral sjukdom </a:t>
            </a:r>
          </a:p>
          <a:p>
            <a:r>
              <a:rPr lang="nb-NO" dirty="0"/>
              <a:t>Smittar gjennom munnen </a:t>
            </a:r>
          </a:p>
          <a:p>
            <a:pPr lvl="1"/>
            <a:r>
              <a:rPr lang="nb-NO" dirty="0"/>
              <a:t>Dråpesmitte eller forurensa vatn/ mat</a:t>
            </a:r>
            <a:endParaRPr lang="is-IS" dirty="0"/>
          </a:p>
          <a:p>
            <a:r>
              <a:rPr lang="is-IS" dirty="0"/>
              <a:t>Finnest inga behandling</a:t>
            </a:r>
          </a:p>
          <a:p>
            <a:r>
              <a:rPr lang="is-IS" dirty="0"/>
              <a:t>Vaksine frå 1953</a:t>
            </a:r>
          </a:p>
          <a:p>
            <a:r>
              <a:rPr lang="is-IS" dirty="0"/>
              <a:t>Veldig smittsom (reproduksjonstal (R0) 5-7)</a:t>
            </a:r>
          </a:p>
          <a:p>
            <a:pPr lvl="1"/>
            <a:r>
              <a:rPr lang="is-IS" dirty="0"/>
              <a:t>Covid 1,4-3,9</a:t>
            </a:r>
          </a:p>
          <a:p>
            <a:pPr marL="0" indent="0">
              <a:buNone/>
            </a:pPr>
            <a:endParaRPr lang="is-IS" dirty="0"/>
          </a:p>
          <a:p>
            <a:endParaRPr lang="is-I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C7F32-F359-6A8D-69DB-82D9D276E4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BE91FD-2118-7E7B-DE49-366150C1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580" y="380473"/>
            <a:ext cx="3968496" cy="609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6DAF3A-FAEF-56DE-CA49-7206B2C090FD}"/>
              </a:ext>
            </a:extLst>
          </p:cNvPr>
          <p:cNvSpPr/>
          <p:nvPr/>
        </p:nvSpPr>
        <p:spPr>
          <a:xfrm>
            <a:off x="9305925" y="1276350"/>
            <a:ext cx="676275" cy="342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31A92-EEC9-4A21-7251-82316F243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30" y="6095994"/>
            <a:ext cx="2762270" cy="7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301C9-0573-B57B-BD2C-CCF1BF34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Kva er polio?</a:t>
            </a:r>
            <a:endParaRPr lang="is-I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51932-CC92-6CC7-4082-3C51BA812F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s-IS" dirty="0"/>
              <a:t>Rammar born under 5 år</a:t>
            </a:r>
          </a:p>
          <a:p>
            <a:r>
              <a:rPr lang="is-IS" dirty="0"/>
              <a:t>1- 3 veker inkubasjonstid </a:t>
            </a:r>
          </a:p>
          <a:p>
            <a:r>
              <a:rPr lang="is-IS" dirty="0"/>
              <a:t>90% utan symptom</a:t>
            </a:r>
          </a:p>
          <a:p>
            <a:r>
              <a:rPr lang="nb-NO" dirty="0"/>
              <a:t>Dei aller fleste utviklar milde influensalignende symptomer,</a:t>
            </a:r>
          </a:p>
          <a:p>
            <a:pPr lvl="1"/>
            <a:r>
              <a:rPr lang="nb-NO" dirty="0"/>
              <a:t>svært få utvikler symptom på hjernehinnebetennelse</a:t>
            </a:r>
            <a:endParaRPr lang="is-IS" dirty="0"/>
          </a:p>
          <a:p>
            <a:pPr lvl="1"/>
            <a:r>
              <a:rPr lang="is-IS" dirty="0"/>
              <a:t>1/200 blir</a:t>
            </a:r>
            <a:r>
              <a:rPr lang="is-IS" dirty="0">
                <a:solidFill>
                  <a:srgbClr val="FF0000"/>
                </a:solidFill>
              </a:rPr>
              <a:t> lamme </a:t>
            </a:r>
            <a:r>
              <a:rPr lang="is-IS" dirty="0"/>
              <a:t>(lemmar, luftvegar)</a:t>
            </a:r>
          </a:p>
          <a:p>
            <a:r>
              <a:rPr lang="is-IS" dirty="0"/>
              <a:t>5-10% av dei som blir lamma døyr</a:t>
            </a:r>
          </a:p>
          <a:p>
            <a:r>
              <a:rPr lang="is-IS" dirty="0"/>
              <a:t>3 typer poliovirus er kjende:  PV1, PV2, PV3</a:t>
            </a:r>
          </a:p>
          <a:p>
            <a:pPr lvl="1"/>
            <a:r>
              <a:rPr lang="is-IS" dirty="0"/>
              <a:t>Alle gir symptom </a:t>
            </a:r>
          </a:p>
          <a:p>
            <a:pPr lvl="1"/>
            <a:r>
              <a:rPr lang="is-IS" b="1" dirty="0"/>
              <a:t>PV2 utrydda (2015) og PV3 (2019)  (WHO)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5A40E-B570-494D-D8CB-77580EC401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is-IS"/>
          </a:p>
        </p:txBody>
      </p:sp>
      <p:pic>
        <p:nvPicPr>
          <p:cNvPr id="2050" name="Picture 2" descr="Young polio victim — Calisphere">
            <a:extLst>
              <a:ext uri="{FF2B5EF4-FFF2-40B4-BE49-F238E27FC236}">
                <a16:creationId xmlns:a16="http://schemas.microsoft.com/office/drawing/2014/main" id="{613695D6-61FF-603A-3D57-10E0792A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682" y="681037"/>
            <a:ext cx="4277711" cy="545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8E8C8-B6BD-3BD0-906D-8E44D5E8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30" y="6111872"/>
            <a:ext cx="2762270" cy="7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FFDE6DCA-0157-88AD-A938-678A2B61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365125"/>
            <a:ext cx="3597537" cy="505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9C739F-80DA-552D-5FC3-6AAA975D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4800" b="1" dirty="0">
                <a:solidFill>
                  <a:srgbClr val="C00000"/>
                </a:solidFill>
                <a:latin typeface="+mn-lt"/>
              </a:rPr>
              <a:t>Frå uminnelege tider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F02E3F-1F83-FEE5-C613-C04323176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47906"/>
            <a:ext cx="6592058" cy="4629057"/>
          </a:xfrm>
        </p:spPr>
        <p:txBody>
          <a:bodyPr>
            <a:normAutofit fontScale="47500" lnSpcReduction="20000"/>
          </a:bodyPr>
          <a:lstStyle/>
          <a:p>
            <a:r>
              <a:rPr lang="is-IS" sz="5100" dirty="0"/>
              <a:t>Polio har fulgt menneska i århundre</a:t>
            </a:r>
          </a:p>
          <a:p>
            <a:r>
              <a:rPr lang="is-IS" sz="5100" dirty="0"/>
              <a:t>Før 1900: Fanst truleg i begrensa område (endemisk) </a:t>
            </a:r>
          </a:p>
          <a:p>
            <a:r>
              <a:rPr lang="is-IS" sz="5100" dirty="0"/>
              <a:t>Utbreidd naturleg immunitet pga. konstant eksponering (dårleg hygiene) </a:t>
            </a:r>
          </a:p>
          <a:p>
            <a:pPr marL="0" indent="0">
              <a:buNone/>
            </a:pPr>
            <a:r>
              <a:rPr lang="is-IS" sz="5100" dirty="0"/>
              <a:t>Frå 1900: med reint vatn og kloakkbehandling: </a:t>
            </a:r>
          </a:p>
          <a:p>
            <a:pPr lvl="1"/>
            <a:r>
              <a:rPr lang="is-IS" sz="4700" dirty="0"/>
              <a:t> immuniteten avtok og epedemiar oppstod</a:t>
            </a:r>
          </a:p>
          <a:p>
            <a:r>
              <a:rPr lang="is-IS" sz="5100" dirty="0"/>
              <a:t>Risiko for pandemi dersom 20% av befolkinga mottakeleg (uvaksinert) </a:t>
            </a:r>
          </a:p>
          <a:p>
            <a:r>
              <a:rPr lang="is-IS" sz="5100" dirty="0"/>
              <a:t>1868: Sør-Odal: Norges/verdas første beskrevne polioepedemi, som ramma 14 personar</a:t>
            </a:r>
          </a:p>
          <a:p>
            <a:r>
              <a:rPr lang="is-IS" sz="5100" dirty="0"/>
              <a:t>Store epedemiar i Norge i 1905, 1911, 1936, 1941 og 1951 - 1953</a:t>
            </a:r>
          </a:p>
          <a:p>
            <a:endParaRPr lang="is-IS" sz="5100" dirty="0"/>
          </a:p>
          <a:p>
            <a:pPr marL="0" indent="0">
              <a:buNone/>
            </a:pPr>
            <a:endParaRPr lang="is-IS" sz="5100" dirty="0"/>
          </a:p>
          <a:p>
            <a:endParaRPr lang="is-I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D0B074-7EBC-AA72-C5F0-7338617558CE}"/>
              </a:ext>
            </a:extLst>
          </p:cNvPr>
          <p:cNvSpPr txBox="1"/>
          <p:nvPr/>
        </p:nvSpPr>
        <p:spPr>
          <a:xfrm>
            <a:off x="7908662" y="5489117"/>
            <a:ext cx="37824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s-IS" sz="2000" dirty="0"/>
          </a:p>
          <a:p>
            <a:r>
              <a:rPr lang="is-IS" dirty="0"/>
              <a:t>Truleg poliotilfelle frå Egypt 1400 f. Kr.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4906D-566C-FDB9-0A04-CF15FFF8D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5" y="6095994"/>
            <a:ext cx="2762270" cy="7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6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57AEB1-54E1-D2F7-1E66-4A54A5F6C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5400" b="1" dirty="0">
                <a:solidFill>
                  <a:srgbClr val="C00000"/>
                </a:solidFill>
                <a:latin typeface="+mn-lt"/>
              </a:rPr>
              <a:t>Navnet poliomyelitt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6CE0-EB14-82A4-E831-48A455C34F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s-I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poliós</a:t>
            </a:r>
            <a:r>
              <a:rPr lang="is-I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πολιός)</a:t>
            </a:r>
            <a:r>
              <a:rPr lang="is-I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- grått</a:t>
            </a:r>
          </a:p>
          <a:p>
            <a:r>
              <a:rPr lang="is-I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myelós</a:t>
            </a:r>
            <a:r>
              <a:rPr lang="is-I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(µ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υελός</a:t>
            </a:r>
            <a:r>
              <a:rPr lang="is-I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– marg / ryggmarg</a:t>
            </a:r>
            <a:endParaRPr lang="is-I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D5C9C7-D4D8-BD09-9EB1-35C41A46FB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247B9769-629D-C1E7-BE8B-80B3515A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68" y="628785"/>
            <a:ext cx="7262132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7FAC4-78DB-BAA7-50CF-115411F59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5994"/>
            <a:ext cx="2762270" cy="7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5CC7F5-3F5F-8304-6F65-462244036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7" r="1" b="2933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D3A67-06DB-DBCB-06E5-3B958BCCF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438" y="6094712"/>
            <a:ext cx="2762270" cy="7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93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39091</TotalTime>
  <Words>786</Words>
  <Application>Microsoft Office PowerPoint</Application>
  <PresentationFormat>Widescreen</PresentationFormat>
  <Paragraphs>138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interfaceregular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Kva er polio?</vt:lpstr>
      <vt:lpstr>Kva er polio?</vt:lpstr>
      <vt:lpstr>Frå uminnelege tider</vt:lpstr>
      <vt:lpstr>Navnet poliomyelitt</vt:lpstr>
      <vt:lpstr>PowerPoint Presentation</vt:lpstr>
      <vt:lpstr>Salk og Sabin</vt:lpstr>
      <vt:lpstr>PowerPoint Presentation</vt:lpstr>
      <vt:lpstr>Utrydding av polio</vt:lpstr>
      <vt:lpstr>Utrydding av polio</vt:lpstr>
      <vt:lpstr>Naturleg (vill) polio no</vt:lpstr>
      <vt:lpstr>Utfordring Ei mutert stamme av levande vaksine (VDPV2)</vt:lpstr>
      <vt:lpstr>Nylege døme på polio i vesten</vt:lpstr>
      <vt:lpstr>PowerPoint Presentation</vt:lpstr>
      <vt:lpstr>Kvar finst det polio i 2025?</vt:lpstr>
      <vt:lpstr>Kva forsinkar utrydding av polio?</vt:lpstr>
      <vt:lpstr>Til slutt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Polio vaccine</dc:title>
  <dc:creator>Sigurður Guðmundsson</dc:creator>
  <cp:lastModifiedBy>Lidun Hareide</cp:lastModifiedBy>
  <cp:revision>76</cp:revision>
  <dcterms:created xsi:type="dcterms:W3CDTF">2022-12-05T10:18:16Z</dcterms:created>
  <dcterms:modified xsi:type="dcterms:W3CDTF">2025-03-19T14:27:26Z</dcterms:modified>
</cp:coreProperties>
</file>