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58" r:id="rId4"/>
    <p:sldId id="268" r:id="rId5"/>
    <p:sldId id="259" r:id="rId6"/>
    <p:sldId id="266" r:id="rId7"/>
    <p:sldId id="260" r:id="rId8"/>
    <p:sldId id="265" r:id="rId9"/>
    <p:sldId id="261" r:id="rId10"/>
    <p:sldId id="262" r:id="rId11"/>
    <p:sldId id="269" r:id="rId12"/>
    <p:sldId id="267" r:id="rId13"/>
    <p:sldId id="263" r:id="rId14"/>
    <p:sldId id="270" r:id="rId15"/>
    <p:sldId id="264" r:id="rId16"/>
  </p:sldIdLst>
  <p:sldSz cx="12192000" cy="6858000"/>
  <p:notesSz cx="6858000" cy="99456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005FAA"/>
    <a:srgbClr val="17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2" autoAdjust="0"/>
    <p:restoredTop sz="84994" autoAdjust="0"/>
  </p:normalViewPr>
  <p:slideViewPr>
    <p:cSldViewPr snapToGrid="0">
      <p:cViewPr varScale="1">
        <p:scale>
          <a:sx n="82" d="100"/>
          <a:sy n="82" d="100"/>
        </p:scale>
        <p:origin x="1398" y="300"/>
      </p:cViewPr>
      <p:guideLst/>
    </p:cSldViewPr>
  </p:slideViewPr>
  <p:outlineViewPr>
    <p:cViewPr>
      <p:scale>
        <a:sx n="33" d="100"/>
        <a:sy n="33" d="100"/>
      </p:scale>
      <p:origin x="0" y="-88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86446-E284-4EB7-9D2F-2A669095EE2D}" type="datetimeFigureOut">
              <a:rPr lang="nb-NO" smtClean="0"/>
              <a:t>24.03.2025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22076-6D47-4978-BDCE-B209B6E5FF7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586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22076-6D47-4978-BDCE-B209B6E5FF7E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921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22076-6D47-4978-BDCE-B209B6E5FF7E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363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22076-6D47-4978-BDCE-B209B6E5FF7E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275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22076-6D47-4978-BDCE-B209B6E5FF7E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856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22076-6D47-4978-BDCE-B209B6E5FF7E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1003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22076-6D47-4978-BDCE-B209B6E5FF7E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1119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22076-6D47-4978-BDCE-B209B6E5FF7E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276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D66B3-A92B-F3FF-ECB6-F69BC1FBD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22622"/>
            <a:ext cx="9144000" cy="1382398"/>
          </a:xfrm>
        </p:spPr>
        <p:txBody>
          <a:bodyPr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b-NO" sz="4800" b="1" kern="1200" cap="none" baseline="0" dirty="0">
                <a:solidFill>
                  <a:srgbClr val="17458F"/>
                </a:solidFill>
                <a:latin typeface="Frutiger" panose="020B0500000000000000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C75254-09F6-959F-7AEE-49AA7C295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5020"/>
            <a:ext cx="9144000" cy="609364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b-NO" sz="2800" b="1" kern="1200" dirty="0">
                <a:solidFill>
                  <a:srgbClr val="17458F"/>
                </a:solidFill>
                <a:latin typeface="Frutiger" panose="020B0500000000000000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71AF3-864C-7EBA-F37B-26EE299B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FBB6-64BA-456B-913C-96D6AE26D482}" type="datetime1">
              <a:rPr lang="nb-NO" smtClean="0"/>
              <a:t>24.03.2025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DA964D-6959-5905-48B8-9CB89C3A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B0F573-DF39-F263-79F5-6CAE326A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B017231-9ACE-C058-1690-63D10D3732E4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3" name="Bilde 12" descr="Et bilde som inneholder logo, Grafikk, skjermbilde, sirkel&#10;&#10;Automatisk generert beskrivelse">
            <a:extLst>
              <a:ext uri="{FF2B5EF4-FFF2-40B4-BE49-F238E27FC236}">
                <a16:creationId xmlns:a16="http://schemas.microsoft.com/office/drawing/2014/main" id="{B0804565-7F85-5791-2FCB-FF9C235D2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6" t="34654" b="30223"/>
          <a:stretch/>
        </p:blipFill>
        <p:spPr>
          <a:xfrm>
            <a:off x="3363519" y="923454"/>
            <a:ext cx="5464963" cy="21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0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2C2FF3-AEAA-8115-E4D2-5F4BFB54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E2663C1-AFF3-C7F7-5190-BE3D938E6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E149F7-B236-14F5-9BE6-43DCCFE2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1F64-5E9D-4FAC-A4DB-C979DDCE7D6D}" type="datetime1">
              <a:rPr lang="nb-NO" smtClean="0"/>
              <a:t>24.03.2025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46EEAF-3585-57EE-F6E4-8F9167B9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2D982B-C983-B3FA-51D6-37D3F9E1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B625D4B-FCC3-B11D-4295-4A56D9CC3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495" y="4876894"/>
            <a:ext cx="1883773" cy="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4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D34932C-85B4-4004-38B9-0FA544E64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C40FCD0-AC0B-80CB-1C0D-1779281A4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7B4919-CD50-A695-F73F-A0CCE2BF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35A2-18E9-4702-8FAE-C482BDFEEE27}" type="datetime1">
              <a:rPr lang="nb-NO" smtClean="0"/>
              <a:t>24.03.2025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E36B9B-827A-13F8-9D70-94F952A3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68D848-D30F-A673-A168-D9C8C1DF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7DB6D61-0DAB-6345-4A02-888EDADF2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495" y="4876894"/>
            <a:ext cx="1883773" cy="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DB5004-6287-ADF9-4FE9-864FEC89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7F6B92-9F4A-7E12-6B19-45886979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491"/>
            <a:ext cx="10515600" cy="4632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7122FD-0FC1-94FA-2B00-CD242BFF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9643-F6C4-47F2-AEA5-54165905D983}" type="datetime1">
              <a:rPr lang="nb-NO" smtClean="0"/>
              <a:t>24.03.2025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1A4D95-4B3C-E5BA-A80A-FA3B4653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267F31-F6CC-9832-D660-99A4727F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487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5B896A-858B-3D11-0217-933570BF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458F"/>
                </a:solidFill>
                <a:latin typeface="Frutiger" panose="020B0500000000000000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91E9D4-B96A-0332-72E4-7B4AFA87E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7458F"/>
                </a:solidFill>
                <a:latin typeface="Frutiger" panose="020B050000000000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C842EA-19C1-1C2F-AF1F-01191492B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241-817E-4577-94CE-D3FDB660E05E}" type="datetime1">
              <a:rPr lang="nb-NO" smtClean="0"/>
              <a:t>24.03.2025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E6508C-552E-815E-F34A-87318B42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9040D3-9969-6519-A5E6-14798B51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Bilde 8" descr="Et bilde som inneholder logo, Grafikk, Font, sirkel&#10;&#10;Automatisk generert beskrivelse">
            <a:extLst>
              <a:ext uri="{FF2B5EF4-FFF2-40B4-BE49-F238E27FC236}">
                <a16:creationId xmlns:a16="http://schemas.microsoft.com/office/drawing/2014/main" id="{7F7055DF-380A-6C2E-CF28-A4F29F6C67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t="35512" r="4270" b="30999"/>
          <a:stretch/>
        </p:blipFill>
        <p:spPr>
          <a:xfrm>
            <a:off x="3922751" y="459412"/>
            <a:ext cx="4346499" cy="17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0AA61-ADD4-FF99-CDA2-2CC2CBC0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4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2D9762-2E02-AD5D-8494-649B044CC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5181600" cy="46171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0F05697-9AC7-D927-C176-0CE957681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9859"/>
            <a:ext cx="5181600" cy="46171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5074DF9-1005-CFD9-359E-8817646A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DF-82D4-4DEB-8F6D-C6B7C739AA11}" type="datetime1">
              <a:rPr lang="nb-NO" smtClean="0"/>
              <a:t>24.03.2025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42B722-A38E-041B-5660-BAB32B4A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7E621F3-0E6E-23F4-CF02-C45C5119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710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8E357B-12C9-81F0-1F9B-082E6D5A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4F60E5-2709-B198-1BAD-3F69F3380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144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FBDA39-0ED1-9669-F494-5607A1CD8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8388"/>
            <a:ext cx="5157787" cy="3851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D7D8BE-51C5-4200-E242-16D641A03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144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A2C4F61-1A14-67D7-23A6-C1D628F0C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8388"/>
            <a:ext cx="5183188" cy="3851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B296FAD-7251-DF60-7B62-75F8B93F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177E-648D-4097-8868-D0B4FA9C2482}" type="datetime1">
              <a:rPr lang="nb-NO" smtClean="0"/>
              <a:t>24.03.2025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04894ED-028E-772D-1FC1-6C9C22F3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681ACA1-276E-63E1-C2B7-BB3E678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94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64DA7A-4687-FE08-31E0-E3ABD9F4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utiger" panose="020B0500000000000000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AA32E2D-C9EE-7F97-0DE7-6D8CD516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BE6-149E-4CFF-A368-C2B6DE3D5DF6}" type="datetime1">
              <a:rPr lang="nb-NO" smtClean="0"/>
              <a:t>24.03.2025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973AEAF-87CF-D995-A1CA-E6A99CD3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98BC02E-3B0E-EFCD-34CD-BF6DB169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188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C8FE6A0-7623-D3EC-0EFB-25C8DA7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2E6-223A-47F8-B533-E496FE3BC85B}" type="datetime1">
              <a:rPr lang="nb-NO" smtClean="0"/>
              <a:t>24.03.2025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067291-2639-3DDD-72C9-B3B57D34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CABE682-4C28-735A-6D30-E1918C6D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261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454248-96CB-B06D-4726-38FB65B0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49F2B1-B018-FD8C-55BE-740AE5F0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76AE88-BE15-F41F-FA76-10C6F4324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88D7F7-FB5F-24AF-9D1B-FB791FFA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6839-6A36-42B8-9805-65C7A22928F5}" type="datetime1">
              <a:rPr lang="nb-NO" smtClean="0"/>
              <a:t>24.03.2025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D0EFE4-8500-B17E-7717-6299D456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A4E2B9-3896-C7B7-B599-5D4D37BD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375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5689-DFA6-F2DE-9E59-472587F4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03EC21D-FFB4-4966-39BC-B1A504002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C424493-75F3-1C01-8537-753EF3999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9B41AF-5C46-1F81-D8F9-C5E5234D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7010-7324-458D-83EB-E63629140807}" type="datetime1">
              <a:rPr lang="nb-NO" smtClean="0"/>
              <a:t>24.03.2025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35E265-1BD8-6256-3F22-5D5F8E4E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A2D97B-920A-809E-9999-AEEB8F14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986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0458B0A-D49E-99A5-BA11-EEEB233B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D39B8C-FEDD-5447-3009-E30EE9C87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9859"/>
            <a:ext cx="10515600" cy="461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A267D7-4F9E-D850-9B6D-E955FE6CB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EEE2B933-91FB-4D06-8EF9-96AD7EF3FEC6}" type="datetime1">
              <a:rPr lang="nb-NO" smtClean="0"/>
              <a:pPr/>
              <a:t>24.03.2025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8E140D-5D66-96EE-CB58-CA2A83CD5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B69417-AA0A-C411-1262-7AB0446B5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39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F3BD679-D26C-4551-BD89-77518733650C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0" name="Group 45">
            <a:extLst>
              <a:ext uri="{FF2B5EF4-FFF2-40B4-BE49-F238E27FC236}">
                <a16:creationId xmlns:a16="http://schemas.microsoft.com/office/drawing/2014/main" id="{555CF265-78D2-CA78-3F4F-08C9482AEE82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11" name="Group 69">
              <a:extLst>
                <a:ext uri="{FF2B5EF4-FFF2-40B4-BE49-F238E27FC236}">
                  <a16:creationId xmlns:a16="http://schemas.microsoft.com/office/drawing/2014/main" id="{746E5113-4523-FA9B-94FE-C29AC0F41CF2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14" name="Rectangle 72">
                <a:extLst>
                  <a:ext uri="{FF2B5EF4-FFF2-40B4-BE49-F238E27FC236}">
                    <a16:creationId xmlns:a16="http://schemas.microsoft.com/office/drawing/2014/main" id="{EFC119A3-6EF7-DB96-1104-13D0EFA81FC7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15" name="Rectangle 73">
                <a:extLst>
                  <a:ext uri="{FF2B5EF4-FFF2-40B4-BE49-F238E27FC236}">
                    <a16:creationId xmlns:a16="http://schemas.microsoft.com/office/drawing/2014/main" id="{13084BDC-3725-D1AE-B1E4-34AA9A1E507E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16" name="Rectangle 74">
                <a:extLst>
                  <a:ext uri="{FF2B5EF4-FFF2-40B4-BE49-F238E27FC236}">
                    <a16:creationId xmlns:a16="http://schemas.microsoft.com/office/drawing/2014/main" id="{52F2C2B4-F7FD-6DD9-1389-1A80FE435899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17" name="Rectangle 75">
                <a:extLst>
                  <a:ext uri="{FF2B5EF4-FFF2-40B4-BE49-F238E27FC236}">
                    <a16:creationId xmlns:a16="http://schemas.microsoft.com/office/drawing/2014/main" id="{023E5EF9-9282-9EF9-9712-387214CCB8BF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18" name="Rectangle 76">
                <a:extLst>
                  <a:ext uri="{FF2B5EF4-FFF2-40B4-BE49-F238E27FC236}">
                    <a16:creationId xmlns:a16="http://schemas.microsoft.com/office/drawing/2014/main" id="{D6C8C8CC-B385-063E-3622-27228A04E77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19" name="Rectangle 77">
                <a:extLst>
                  <a:ext uri="{FF2B5EF4-FFF2-40B4-BE49-F238E27FC236}">
                    <a16:creationId xmlns:a16="http://schemas.microsoft.com/office/drawing/2014/main" id="{9028ACBF-2022-2BA5-7C93-A4C98A5D1BF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20" name="Rectangle 78">
                <a:extLst>
                  <a:ext uri="{FF2B5EF4-FFF2-40B4-BE49-F238E27FC236}">
                    <a16:creationId xmlns:a16="http://schemas.microsoft.com/office/drawing/2014/main" id="{BEF4EDBC-DD69-D8B9-E08A-81FE8F8D7CB7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21" name="Rectangle 79">
                <a:extLst>
                  <a:ext uri="{FF2B5EF4-FFF2-40B4-BE49-F238E27FC236}">
                    <a16:creationId xmlns:a16="http://schemas.microsoft.com/office/drawing/2014/main" id="{6B1AB012-C4EA-8C7E-530C-E3415005F0D6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12" name="TextBox 70">
              <a:extLst>
                <a:ext uri="{FF2B5EF4-FFF2-40B4-BE49-F238E27FC236}">
                  <a16:creationId xmlns:a16="http://schemas.microsoft.com/office/drawing/2014/main" id="{29769611-8691-58EC-22C6-62D2CC9A98C2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13" name="TextBox 71">
              <a:extLst>
                <a:ext uri="{FF2B5EF4-FFF2-40B4-BE49-F238E27FC236}">
                  <a16:creationId xmlns:a16="http://schemas.microsoft.com/office/drawing/2014/main" id="{098AE0EA-6A42-3BDB-E182-2450575C0156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7" name="Bilde 6" descr="Et bilde som inneholder logo, Grafikk, Font, sirkel&#10;&#10;Automatisk generert beskrivelse">
            <a:extLst>
              <a:ext uri="{FF2B5EF4-FFF2-40B4-BE49-F238E27FC236}">
                <a16:creationId xmlns:a16="http://schemas.microsoft.com/office/drawing/2014/main" id="{A9B414BC-85DE-4C3E-1334-13EFAE5A8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t="35512" r="4270" b="30999"/>
          <a:stretch/>
        </p:blipFill>
        <p:spPr>
          <a:xfrm>
            <a:off x="10198728" y="6033445"/>
            <a:ext cx="1993271" cy="824555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0B2456D5-C4E3-3718-8E4C-C5B769D1CB48}"/>
              </a:ext>
            </a:extLst>
          </p:cNvPr>
          <p:cNvSpPr/>
          <p:nvPr userDrawn="1"/>
        </p:nvSpPr>
        <p:spPr>
          <a:xfrm>
            <a:off x="0" y="-88985"/>
            <a:ext cx="12192000" cy="1604963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8" name="Bilde 7" descr="Et bilde som inneholder tekst, Font, skjermbilde, logo&#10;&#10;KI-generert innhold kan være feil.">
            <a:extLst>
              <a:ext uri="{FF2B5EF4-FFF2-40B4-BE49-F238E27FC236}">
                <a16:creationId xmlns:a16="http://schemas.microsoft.com/office/drawing/2014/main" id="{BDE7C98B-442A-69FB-F5B9-9220A46ED4F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11" y="-26311"/>
            <a:ext cx="1542289" cy="15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4400" b="1" kern="1200" cap="none" baseline="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q=de+camargo+speech&amp;mid=F2ABDDF8C18D0E2D3A7FF2ABDDF8C18D0E2D3A7F&amp;FORM=VI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6B49AF-5925-D178-155C-47900628B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President </a:t>
            </a:r>
            <a:r>
              <a:rPr lang="nb-NO" dirty="0" err="1"/>
              <a:t>Elect</a:t>
            </a:r>
            <a:r>
              <a:rPr lang="nb-NO" dirty="0"/>
              <a:t> Training Seminar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77B3E99-3FB4-5B26-77C8-D9E910F22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22-23 mars 2025</a:t>
            </a:r>
          </a:p>
        </p:txBody>
      </p:sp>
    </p:spTree>
    <p:extLst>
      <p:ext uri="{BB962C8B-B14F-4D97-AF65-F5344CB8AC3E}">
        <p14:creationId xmlns:p14="http://schemas.microsoft.com/office/powerpoint/2010/main" val="29034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0CEB85-DFF2-3C6D-9E43-1E245EB2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Prioritet: Medlemskap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B38BA5-75A6-A050-2297-554C640F1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Innovasjon</a:t>
            </a:r>
          </a:p>
          <a:p>
            <a:r>
              <a:rPr lang="nb-NO" dirty="0"/>
              <a:t>Kontinuitet</a:t>
            </a:r>
          </a:p>
          <a:p>
            <a:r>
              <a:rPr lang="nb-NO" dirty="0"/>
              <a:t>Partnerskap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C9AE764-7137-AA30-8599-B85ED480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12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F8BCF4-B21B-E183-C331-C3D8E13B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Innovasjon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08DC9D-C16B-19D5-B5EF-B529294C7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Ta vare på gamle medlemmer og ønske nye velkommen</a:t>
            </a:r>
          </a:p>
          <a:p>
            <a:r>
              <a:rPr lang="nb-NO" dirty="0"/>
              <a:t>Nye klubbmodeller</a:t>
            </a:r>
          </a:p>
          <a:p>
            <a:pPr lvl="1"/>
            <a:r>
              <a:rPr lang="nb-NO" dirty="0"/>
              <a:t>Satelittklubber</a:t>
            </a:r>
          </a:p>
          <a:p>
            <a:pPr lvl="1"/>
            <a:r>
              <a:rPr lang="nb-NO" dirty="0"/>
              <a:t>Internasjonale klubber</a:t>
            </a:r>
          </a:p>
          <a:p>
            <a:pPr lvl="1"/>
            <a:r>
              <a:rPr lang="nb-NO" dirty="0"/>
              <a:t>Temafokuserte klubber</a:t>
            </a:r>
          </a:p>
          <a:p>
            <a:pPr lvl="1"/>
            <a:r>
              <a:rPr lang="nb-NO" dirty="0"/>
              <a:t>Rotaract-klubber</a:t>
            </a:r>
          </a:p>
          <a:p>
            <a:pPr lvl="1"/>
            <a:r>
              <a:rPr lang="nb-NO" dirty="0"/>
              <a:t>Alternative klubber med utspring i lokale forhold</a:t>
            </a:r>
          </a:p>
          <a:p>
            <a:pPr lvl="1"/>
            <a:r>
              <a:rPr lang="nb-NO" dirty="0"/>
              <a:t>Nettbaserte klubber (e-klubber)</a:t>
            </a:r>
          </a:p>
          <a:p>
            <a:pPr lvl="1"/>
            <a:r>
              <a:rPr lang="nb-NO" dirty="0"/>
              <a:t>Passportklubber</a:t>
            </a:r>
          </a:p>
          <a:p>
            <a:pPr lvl="1"/>
            <a:r>
              <a:rPr lang="nb-NO" dirty="0"/>
              <a:t>Bedriftsklubber</a:t>
            </a:r>
          </a:p>
          <a:p>
            <a:pPr lvl="1"/>
            <a:r>
              <a:rPr lang="nb-NO" dirty="0"/>
              <a:t>Alumni-baserte klubber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3CF50A8-7983-B27B-BE54-F1BB5170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8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68AF74-FB9E-F941-D322-E113DF42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49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Kontinuitet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5D35F2-60F3-E9EC-B2F4-2372730FC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5181600" cy="4617104"/>
          </a:xfrm>
        </p:spPr>
        <p:txBody>
          <a:bodyPr>
            <a:normAutofit/>
          </a:bodyPr>
          <a:lstStyle/>
          <a:p>
            <a:r>
              <a:rPr lang="nb-NO" dirty="0"/>
              <a:t>Ta vare på «gamle» medlemmer</a:t>
            </a:r>
          </a:p>
          <a:p>
            <a:r>
              <a:rPr lang="nb-NO" dirty="0"/>
              <a:t>Planlegg for kontinuitet</a:t>
            </a:r>
          </a:p>
          <a:p>
            <a:pPr lvl="1"/>
            <a:r>
              <a:rPr lang="nb-NO" sz="2400" dirty="0"/>
              <a:t>Strategisk plan</a:t>
            </a:r>
          </a:p>
          <a:p>
            <a:pPr lvl="1"/>
            <a:r>
              <a:rPr lang="nb-NO" sz="2400" dirty="0"/>
              <a:t>Dyrke frem nye ledere</a:t>
            </a:r>
          </a:p>
        </p:txBody>
      </p:sp>
      <p:pic>
        <p:nvPicPr>
          <p:cNvPr id="6" name="Bilde 5" descr="Et bilde som inneholder klær, person, tekst, mann&#10;&#10;KI-generert innhold kan være feil.">
            <a:extLst>
              <a:ext uri="{FF2B5EF4-FFF2-40B4-BE49-F238E27FC236}">
                <a16:creationId xmlns:a16="http://schemas.microsoft.com/office/drawing/2014/main" id="{CACF02C5-D395-02DC-E4FC-E8FEB28A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" r="24379" b="3"/>
          <a:stretch/>
        </p:blipFill>
        <p:spPr>
          <a:xfrm>
            <a:off x="6172200" y="1559859"/>
            <a:ext cx="5181600" cy="4617104"/>
          </a:xfrm>
          <a:prstGeom prst="rect">
            <a:avLst/>
          </a:prstGeom>
          <a:noFill/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AA946FC-64FC-53D2-340A-D68817EA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91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3BD679-D26C-4551-BD89-77518733650C}" type="slidenum">
              <a:rPr lang="nb-NO" smtClean="0"/>
              <a:pPr>
                <a:spcAft>
                  <a:spcPts val="600"/>
                </a:spcAft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4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8C577A-BCA5-0111-87A5-D8DA543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49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Partnerskap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2E0A1E-09D6-92F5-F404-64C7AD58A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5181600" cy="4617104"/>
          </a:xfrm>
        </p:spPr>
        <p:txBody>
          <a:bodyPr>
            <a:normAutofit/>
          </a:bodyPr>
          <a:lstStyle/>
          <a:p>
            <a:r>
              <a:rPr lang="nb-NO" dirty="0"/>
              <a:t>Klubber med klubber</a:t>
            </a:r>
          </a:p>
          <a:p>
            <a:r>
              <a:rPr lang="nb-NO" dirty="0"/>
              <a:t>Organisasjoner med organisasjoner</a:t>
            </a:r>
          </a:p>
          <a:p>
            <a:pPr lvl="1"/>
            <a:r>
              <a:rPr lang="nb-NO" sz="2400" dirty="0"/>
              <a:t>Næringsliv?</a:t>
            </a:r>
          </a:p>
          <a:p>
            <a:pPr lvl="1"/>
            <a:r>
              <a:rPr lang="nb-NO" sz="2400" dirty="0"/>
              <a:t>Yrkesorganisasjoner?</a:t>
            </a:r>
          </a:p>
          <a:p>
            <a:pPr lvl="1"/>
            <a:r>
              <a:rPr lang="nb-NO" sz="2400" dirty="0"/>
              <a:t>Høyskoler og universiteter?</a:t>
            </a:r>
          </a:p>
          <a:p>
            <a:pPr lvl="1"/>
            <a:r>
              <a:rPr lang="nb-NO" sz="2400" dirty="0"/>
              <a:t>Andre veldedige organisasjoner</a:t>
            </a:r>
          </a:p>
          <a:p>
            <a:endParaRPr lang="nb-NO" dirty="0"/>
          </a:p>
        </p:txBody>
      </p:sp>
      <p:pic>
        <p:nvPicPr>
          <p:cNvPr id="6" name="Bilde 5" descr="Et bilde som inneholder klær, person, stående, Renslighet&#10;&#10;KI-generert innhold kan være feil.">
            <a:extLst>
              <a:ext uri="{FF2B5EF4-FFF2-40B4-BE49-F238E27FC236}">
                <a16:creationId xmlns:a16="http://schemas.microsoft.com/office/drawing/2014/main" id="{F67CDA3D-1BB3-20C1-B281-0213290F7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" r="1" b="39699"/>
          <a:stretch/>
        </p:blipFill>
        <p:spPr>
          <a:xfrm>
            <a:off x="6172200" y="1559859"/>
            <a:ext cx="5181600" cy="4617104"/>
          </a:xfrm>
          <a:prstGeom prst="rect">
            <a:avLst/>
          </a:prstGeom>
          <a:noFill/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E8B6ED9-62E4-FECC-6D3C-8E3DC118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91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3BD679-D26C-4551-BD89-77518733650C}" type="slidenum">
              <a:rPr lang="nb-NO" smtClean="0"/>
              <a:pPr>
                <a:spcAft>
                  <a:spcPts val="600"/>
                </a:spcAft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Et bilde som inneholder gull, bronse, metall, messing&#10;&#10;KI-generert innhold kan være feil.">
            <a:extLst>
              <a:ext uri="{FF2B5EF4-FFF2-40B4-BE49-F238E27FC236}">
                <a16:creationId xmlns:a16="http://schemas.microsoft.com/office/drawing/2014/main" id="{E3837510-62D9-6034-85F7-5AD7EFEF2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63" y="1515408"/>
            <a:ext cx="2962320" cy="2957534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FED0E567-0952-38D4-47E3-1692EFE7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lassholder for innhold 8" descr="Et bilde som inneholder Font, tekst, Grafikk, hvit&#10;&#10;KI-generert innhold kan være feil.">
            <a:extLst>
              <a:ext uri="{FF2B5EF4-FFF2-40B4-BE49-F238E27FC236}">
                <a16:creationId xmlns:a16="http://schemas.microsoft.com/office/drawing/2014/main" id="{F9E72920-790E-6B86-3B0D-4C18F05C7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20" y="4694645"/>
            <a:ext cx="3984103" cy="2244378"/>
          </a:xfr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41AFBA2-ACA2-8860-F298-CE29ABF5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14</a:t>
            </a:fld>
            <a:endParaRPr lang="nb-NO" dirty="0"/>
          </a:p>
        </p:txBody>
      </p:sp>
      <p:pic>
        <p:nvPicPr>
          <p:cNvPr id="11" name="Bilde 10" descr="Et bilde som inneholder tekst, logo, Grafikk, design&#10;&#10;KI-generert innhold kan være feil.">
            <a:extLst>
              <a:ext uri="{FF2B5EF4-FFF2-40B4-BE49-F238E27FC236}">
                <a16:creationId xmlns:a16="http://schemas.microsoft.com/office/drawing/2014/main" id="{D80DCCD5-3E54-1CD8-9828-D02A0F7C3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407"/>
            <a:ext cx="4132162" cy="5342593"/>
          </a:xfrm>
          <a:prstGeom prst="rect">
            <a:avLst/>
          </a:prstGeom>
        </p:spPr>
      </p:pic>
      <p:pic>
        <p:nvPicPr>
          <p:cNvPr id="13" name="Bilde 12" descr="Et bilde som inneholder Font, tekst, logo, Grafikk&#10;&#10;KI-generert innhold kan være feil.">
            <a:extLst>
              <a:ext uri="{FF2B5EF4-FFF2-40B4-BE49-F238E27FC236}">
                <a16:creationId xmlns:a16="http://schemas.microsoft.com/office/drawing/2014/main" id="{46032057-2C7B-AB77-6C7A-3FC9338E4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84" y="2098700"/>
            <a:ext cx="4763164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Font, skjermbilde, logo&#10;&#10;KI-generert innhold kan være feil.">
            <a:extLst>
              <a:ext uri="{FF2B5EF4-FFF2-40B4-BE49-F238E27FC236}">
                <a16:creationId xmlns:a16="http://schemas.microsoft.com/office/drawing/2014/main" id="{9DD4984B-C207-0CB0-C9EF-3A095EDFB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24000" y="3675010"/>
            <a:ext cx="9144000" cy="677621"/>
          </a:xfrm>
        </p:spPr>
        <p:txBody>
          <a:bodyPr vert="horz" wrap="square" lIns="0" tIns="12700" rIns="0" bIns="0" rtlCol="0" anchor="ctr">
            <a:spAutoFit/>
          </a:bodyPr>
          <a:lstStyle/>
          <a:p>
            <a:r>
              <a:rPr lang="nb-NO" dirty="0"/>
              <a:t>Rotaryåret 2025-26</a:t>
            </a:r>
            <a:endParaRPr lang="nb-NO" noProof="0" dirty="0">
              <a:latin typeface="Frutiger" panose="020B0500000000000000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1"/>
          </p:nvPr>
        </p:nvSpPr>
        <p:spPr>
          <a:xfrm>
            <a:off x="1524000" y="4830294"/>
            <a:ext cx="9144000" cy="358816"/>
          </a:xfrm>
        </p:spPr>
        <p:txBody>
          <a:bodyPr vert="horz" wrap="square" lIns="0" tIns="13970" rIns="0" bIns="0" rtlCol="0">
            <a:spAutoFit/>
          </a:bodyPr>
          <a:lstStyle/>
          <a:p>
            <a:r>
              <a:rPr lang="nb-NO" dirty="0"/>
              <a:t>Morten Mo, DGE</a:t>
            </a:r>
            <a:endParaRPr lang="nb-NO" noProof="0" dirty="0">
              <a:latin typeface="Frutiger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0C15FC-4027-78BB-64CC-3761C15B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Rotary har: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382AD0-5B51-AC99-DBE1-DC248C257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Verdigrunnlag i fem punkter</a:t>
            </a:r>
          </a:p>
          <a:p>
            <a:r>
              <a:rPr lang="nb-NO" dirty="0"/>
              <a:t>Fem tjenesteveier</a:t>
            </a:r>
          </a:p>
          <a:p>
            <a:r>
              <a:rPr lang="nb-NO" dirty="0"/>
              <a:t>Sju fokusområder</a:t>
            </a:r>
          </a:p>
          <a:p>
            <a:r>
              <a:rPr lang="nb-NO" dirty="0"/>
              <a:t>Fire spørsmålsprøven</a:t>
            </a:r>
          </a:p>
          <a:p>
            <a:r>
              <a:rPr lang="nb-NO" dirty="0"/>
              <a:t>Fire målsettinger</a:t>
            </a:r>
          </a:p>
          <a:p>
            <a:r>
              <a:rPr lang="nb-NO" dirty="0"/>
              <a:t>…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0FFC30E-4801-A477-9FDF-FFC2B68B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53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5486AFE4-6E59-694B-6B0E-50335924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Rotarys: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9DD0B8E-E1EC-499E-D191-583D7C655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3257060" cy="4617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/>
              <a:t>Syv fokusområder: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b-NO" sz="2200" dirty="0"/>
              <a:t>Fredsbygging og konfliktforebygging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b-NO" sz="2200" dirty="0"/>
              <a:t>Sykdomsforebygging og behandling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b-NO" sz="2200" dirty="0"/>
              <a:t>Vann, sanitær og hygiene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b-NO" sz="2200" dirty="0"/>
              <a:t>Mødre- og barnehelse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b-NO" sz="2200" dirty="0"/>
              <a:t>Grunnleggende utdanning og leseferdigheter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b-NO" sz="2200" dirty="0"/>
              <a:t>Samfunnsøkonomisk utvikling.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b-NO" sz="2200" dirty="0"/>
              <a:t>Støtte Miljøet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8D998167-0AD3-9AFB-6C0F-288E71F9F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9074" y="1559859"/>
            <a:ext cx="3257060" cy="27223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/>
              <a:t>Fem tjenesteveier</a:t>
            </a:r>
          </a:p>
          <a:p>
            <a:pPr>
              <a:lnSpc>
                <a:spcPct val="110000"/>
              </a:lnSpc>
            </a:pPr>
            <a:r>
              <a:rPr lang="nb-NO" dirty="0"/>
              <a:t>Klubbtjeneste</a:t>
            </a:r>
          </a:p>
          <a:p>
            <a:pPr>
              <a:lnSpc>
                <a:spcPct val="110000"/>
              </a:lnSpc>
            </a:pPr>
            <a:r>
              <a:rPr lang="nb-NO" dirty="0"/>
              <a:t>Yrkestjeneste</a:t>
            </a:r>
          </a:p>
          <a:p>
            <a:pPr>
              <a:lnSpc>
                <a:spcPct val="110000"/>
              </a:lnSpc>
            </a:pPr>
            <a:r>
              <a:rPr lang="nb-NO" dirty="0"/>
              <a:t>Samfunnstjeneste</a:t>
            </a:r>
          </a:p>
          <a:p>
            <a:pPr>
              <a:lnSpc>
                <a:spcPct val="110000"/>
              </a:lnSpc>
            </a:pPr>
            <a:r>
              <a:rPr lang="nb-NO" dirty="0"/>
              <a:t>Internasjonal tjeneste</a:t>
            </a:r>
          </a:p>
          <a:p>
            <a:pPr>
              <a:lnSpc>
                <a:spcPct val="110000"/>
              </a:lnSpc>
            </a:pPr>
            <a:r>
              <a:rPr lang="nb-NO" dirty="0"/>
              <a:t>Ungdomstjeneste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6C5F54-743F-4172-42A1-7E6607C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9158" cy="365125"/>
          </a:xfrm>
        </p:spPr>
        <p:txBody>
          <a:bodyPr/>
          <a:lstStyle/>
          <a:p>
            <a:fld id="{DF3BD679-D26C-4551-BD89-77518733650C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2" name="Plassholder for innhold 5">
            <a:extLst>
              <a:ext uri="{FF2B5EF4-FFF2-40B4-BE49-F238E27FC236}">
                <a16:creationId xmlns:a16="http://schemas.microsoft.com/office/drawing/2014/main" id="{09065679-95CB-E137-C3C7-EA634087035E}"/>
              </a:ext>
            </a:extLst>
          </p:cNvPr>
          <p:cNvSpPr txBox="1">
            <a:spLocks/>
          </p:cNvSpPr>
          <p:nvPr/>
        </p:nvSpPr>
        <p:spPr>
          <a:xfrm>
            <a:off x="8399948" y="1559859"/>
            <a:ext cx="3257060" cy="461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b-NO" sz="2000" b="1" dirty="0"/>
              <a:t>Fire hovedmål: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Øke vår innflytelse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Nå ut til flere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Øke medlemmenes engasjement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Øke evnen til endring</a:t>
            </a:r>
          </a:p>
        </p:txBody>
      </p:sp>
      <p:sp>
        <p:nvSpPr>
          <p:cNvPr id="5" name="Plassholder for innhold 10">
            <a:extLst>
              <a:ext uri="{FF2B5EF4-FFF2-40B4-BE49-F238E27FC236}">
                <a16:creationId xmlns:a16="http://schemas.microsoft.com/office/drawing/2014/main" id="{8E1CD169-BD7E-661A-3B3D-F308439DC19E}"/>
              </a:ext>
            </a:extLst>
          </p:cNvPr>
          <p:cNvSpPr txBox="1">
            <a:spLocks/>
          </p:cNvSpPr>
          <p:nvPr/>
        </p:nvSpPr>
        <p:spPr>
          <a:xfrm>
            <a:off x="4619074" y="4166666"/>
            <a:ext cx="3257060" cy="257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b-NO" sz="2200" b="1" dirty="0"/>
              <a:t>Fem verdier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Tjeneste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Kameratskap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Mangfold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Integritet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Lederskap</a:t>
            </a:r>
          </a:p>
        </p:txBody>
      </p:sp>
    </p:spTree>
    <p:extLst>
      <p:ext uri="{BB962C8B-B14F-4D97-AF65-F5344CB8AC3E}">
        <p14:creationId xmlns:p14="http://schemas.microsoft.com/office/powerpoint/2010/main" val="148294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9A4783-7C01-1259-E451-9F2141F7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AE7A9B-AD39-E923-A9A2-771F9EEC6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sz="3200" i="1" dirty="0"/>
              <a:t>Sammen ser vi for oss en verden hvor mennesker forenes og jobber sammen for å skape varige endringer i hele verden, i lokalsamfunnene våre og i oss selv</a:t>
            </a:r>
          </a:p>
          <a:p>
            <a:pPr marL="0" indent="0" algn="ctr">
              <a:lnSpc>
                <a:spcPct val="300000"/>
              </a:lnSpc>
              <a:buNone/>
            </a:pPr>
            <a:r>
              <a:rPr lang="nb-NO" sz="3600" b="1" i="1" dirty="0"/>
              <a:t>Å gagne andre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54BFF54-F5AD-8AE6-130B-25FF9FEC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23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C4B6BC-1FBF-9750-C761-D2742D2F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FEF887-95AD-81B8-FA8D-ED368AEFA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945" y="1842408"/>
            <a:ext cx="5192110" cy="40013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3200" dirty="0"/>
              <a:t>Er det sant?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/>
              <a:t>Er det rettferdig for alle det angår?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/>
              <a:t>Vil det skape forståelse og bedre vennskap?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/>
              <a:t>Vil det være til beste for alle det angår?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3C6C558-82D0-B4FE-FAFC-85C46292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120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lassholder for innhold 15" descr="Et bilde som inneholder person, Menneskeansikt, klær, smil&#10;&#10;KI-generert innhold kan være feil.">
            <a:extLst>
              <a:ext uri="{FF2B5EF4-FFF2-40B4-BE49-F238E27FC236}">
                <a16:creationId xmlns:a16="http://schemas.microsoft.com/office/drawing/2014/main" id="{5AE134E3-D834-F928-9C9C-482088E257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78" y="-648184"/>
            <a:ext cx="5004122" cy="7506184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C78E396-B353-FD68-5669-86E77E91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49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Mário César Martins de Camargo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E5B46D-8EEF-BA2F-4A2C-F3E89446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91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3BD679-D26C-4551-BD89-77518733650C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 dirty="0"/>
          </a:p>
        </p:txBody>
      </p:sp>
      <p:sp>
        <p:nvSpPr>
          <p:cNvPr id="19" name="Plassholder for innhold 18">
            <a:extLst>
              <a:ext uri="{FF2B5EF4-FFF2-40B4-BE49-F238E27FC236}">
                <a16:creationId xmlns:a16="http://schemas.microsoft.com/office/drawing/2014/main" id="{7EC794B2-5976-4552-E638-3A913E1691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Rotary Club de Santo André, São Paulo, Brasil</a:t>
            </a:r>
          </a:p>
          <a:p>
            <a:r>
              <a:rPr lang="nb-NO" dirty="0"/>
              <a:t>Ungdomsutveksling i USA</a:t>
            </a:r>
          </a:p>
          <a:p>
            <a:r>
              <a:rPr lang="en-US" i="1" dirty="0"/>
              <a:t>Fundación Getulio Vargas’ School of Business Administration</a:t>
            </a:r>
          </a:p>
          <a:p>
            <a:r>
              <a:rPr lang="en-US" dirty="0" err="1"/>
              <a:t>Juridisk</a:t>
            </a:r>
            <a:r>
              <a:rPr lang="en-US" dirty="0"/>
              <a:t> </a:t>
            </a:r>
            <a:r>
              <a:rPr lang="en-US" dirty="0" err="1"/>
              <a:t>eksamen</a:t>
            </a:r>
            <a:endParaRPr lang="en-US" dirty="0"/>
          </a:p>
          <a:p>
            <a:r>
              <a:rPr lang="nb-NO" dirty="0"/>
              <a:t>Konsulent i trykkeriindustri</a:t>
            </a:r>
          </a:p>
          <a:p>
            <a:r>
              <a:rPr lang="en-US" dirty="0" err="1"/>
              <a:t>Rotarianer</a:t>
            </a:r>
            <a:r>
              <a:rPr lang="en-US" dirty="0"/>
              <a:t> </a:t>
            </a:r>
            <a:r>
              <a:rPr lang="en-US" dirty="0" err="1"/>
              <a:t>siden</a:t>
            </a:r>
            <a:r>
              <a:rPr lang="en-US" dirty="0"/>
              <a:t> 1980</a:t>
            </a:r>
          </a:p>
          <a:p>
            <a:r>
              <a:rPr lang="en-US" dirty="0"/>
              <a:t>The Rotary Foundation’s </a:t>
            </a:r>
            <a:r>
              <a:rPr lang="en-US" i="1" dirty="0"/>
              <a:t>Distinguished Service Award</a:t>
            </a:r>
          </a:p>
          <a:p>
            <a:r>
              <a:rPr lang="en-US" i="1" dirty="0"/>
              <a:t>Major Donors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i="1" dirty="0"/>
              <a:t>Benefactors</a:t>
            </a:r>
            <a:r>
              <a:rPr lang="en-US" dirty="0"/>
              <a:t> i The Rotary Foundation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81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91A29E-5F9A-D284-EE83-3542D153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Plassholder for innhold 5" descr="Et bilde som inneholder Menneskeansikt, person, smil, klær&#10;&#10;KI-generert innhold kan være feil.">
            <a:extLst>
              <a:ext uri="{FF2B5EF4-FFF2-40B4-BE49-F238E27FC236}">
                <a16:creationId xmlns:a16="http://schemas.microsoft.com/office/drawing/2014/main" id="{75066151-AAD4-4E34-14BC-C11BF7C79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" y="-406400"/>
            <a:ext cx="12273280" cy="7670800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0804CA-B541-193E-193F-CA342E79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19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>
            <a:extLst>
              <a:ext uri="{FF2B5EF4-FFF2-40B4-BE49-F238E27FC236}">
                <a16:creationId xmlns:a16="http://schemas.microsoft.com/office/drawing/2014/main" id="{3767FF2B-CB1D-7FCF-17FE-76CF6153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8985738" cy="1325563"/>
          </a:xfrm>
        </p:spPr>
        <p:txBody>
          <a:bodyPr/>
          <a:lstStyle/>
          <a:p>
            <a:r>
              <a:rPr lang="nb-NO" dirty="0"/>
              <a:t>RI President </a:t>
            </a:r>
            <a:r>
              <a:rPr lang="nb-NO" dirty="0" err="1"/>
              <a:t>Elect</a:t>
            </a:r>
            <a:r>
              <a:rPr lang="nb-NO" dirty="0"/>
              <a:t> de </a:t>
            </a:r>
            <a:r>
              <a:rPr lang="nb-NO" dirty="0" err="1"/>
              <a:t>Camargos</a:t>
            </a:r>
            <a:r>
              <a:rPr lang="nb-NO" dirty="0"/>
              <a:t> tale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24414C-09C9-D977-7621-081E4185E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491"/>
            <a:ext cx="10515600" cy="4632472"/>
          </a:xfrm>
        </p:spPr>
        <p:txBody>
          <a:bodyPr/>
          <a:lstStyle/>
          <a:p>
            <a:r>
              <a:rPr lang="nb-NO" dirty="0">
                <a:hlinkClick r:id="rId3"/>
              </a:rPr>
              <a:t>Lenke til videoen på </a:t>
            </a:r>
            <a:r>
              <a:rPr lang="nb-NO" dirty="0" err="1">
                <a:hlinkClick r:id="rId3"/>
              </a:rPr>
              <a:t>YouTube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1DE8B8A-E34C-8CCC-C43E-474E1A0A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9158" cy="365125"/>
          </a:xfrm>
        </p:spPr>
        <p:txBody>
          <a:bodyPr/>
          <a:lstStyle/>
          <a:p>
            <a:fld id="{DF3BD679-D26C-4551-BD89-77518733650C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79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AA82AD19-E7D0-4853-B499-3814214A6B7E}" vid="{F89CB2DE-9EFA-41AE-B6D3-4CC9B9AD9B1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D2305</Template>
  <TotalTime>1961</TotalTime>
  <Words>304</Words>
  <Application>Microsoft Office PowerPoint</Application>
  <PresentationFormat>Widescreen</PresentationFormat>
  <Paragraphs>101</Paragraphs>
  <Slides>15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Frutiger</vt:lpstr>
      <vt:lpstr>Georgia</vt:lpstr>
      <vt:lpstr>Office-tema</vt:lpstr>
      <vt:lpstr>President Elect Training Seminar</vt:lpstr>
      <vt:lpstr>Rotaryåret 2025-26</vt:lpstr>
      <vt:lpstr>Rotary har:</vt:lpstr>
      <vt:lpstr>Rotarys:</vt:lpstr>
      <vt:lpstr>PowerPoint-presentasjon</vt:lpstr>
      <vt:lpstr>PowerPoint-presentasjon</vt:lpstr>
      <vt:lpstr>Mário César Martins de Camargo</vt:lpstr>
      <vt:lpstr>PowerPoint-presentasjon</vt:lpstr>
      <vt:lpstr>RI President Elect de Camargos tale</vt:lpstr>
      <vt:lpstr>Prioritet: Medlemskap</vt:lpstr>
      <vt:lpstr>Innovasjon</vt:lpstr>
      <vt:lpstr>Kontinuitet</vt:lpstr>
      <vt:lpstr>Partnerskap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Morten Mo</dc:creator>
  <cp:lastModifiedBy>Morten Mo</cp:lastModifiedBy>
  <cp:revision>10</cp:revision>
  <cp:lastPrinted>2025-03-10T08:25:57Z</cp:lastPrinted>
  <dcterms:created xsi:type="dcterms:W3CDTF">2025-03-03T10:21:21Z</dcterms:created>
  <dcterms:modified xsi:type="dcterms:W3CDTF">2025-03-24T10:57:48Z</dcterms:modified>
</cp:coreProperties>
</file>