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7" r:id="rId2"/>
    <p:sldId id="401" r:id="rId3"/>
    <p:sldId id="368" r:id="rId4"/>
    <p:sldId id="422" r:id="rId5"/>
    <p:sldId id="367" r:id="rId6"/>
    <p:sldId id="387" r:id="rId7"/>
    <p:sldId id="421" r:id="rId8"/>
    <p:sldId id="369" r:id="rId9"/>
    <p:sldId id="390" r:id="rId10"/>
    <p:sldId id="426" r:id="rId11"/>
    <p:sldId id="487" r:id="rId12"/>
    <p:sldId id="427" r:id="rId13"/>
    <p:sldId id="428" r:id="rId14"/>
    <p:sldId id="429" r:id="rId15"/>
    <p:sldId id="412" r:id="rId16"/>
    <p:sldId id="488" r:id="rId17"/>
    <p:sldId id="489" r:id="rId18"/>
    <p:sldId id="373" r:id="rId19"/>
    <p:sldId id="375" r:id="rId20"/>
    <p:sldId id="483" r:id="rId21"/>
    <p:sldId id="424" r:id="rId22"/>
    <p:sldId id="430" r:id="rId23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38" autoAdjust="0"/>
  </p:normalViewPr>
  <p:slideViewPr>
    <p:cSldViewPr>
      <p:cViewPr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437E06-FA23-4683-8892-68582085A817}" type="datetimeFigureOut">
              <a:rPr lang="nb-NO"/>
              <a:pPr/>
              <a:t>22.09.2013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7E52C5-F709-43C8-B866-9C815843C2A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185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E52C5-F709-43C8-B866-9C815843C2A4}" type="slidenum">
              <a:rPr lang="nb-NO" smtClean="0"/>
              <a:pPr/>
              <a:t>1</a:t>
            </a:fld>
            <a:endParaRPr lang="nb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smtClean="0">
              <a:ea typeface="ＭＳ Ｐゴシック" pitchFamily="34" charset="-128"/>
            </a:endParaRPr>
          </a:p>
        </p:txBody>
      </p:sp>
      <p:sp>
        <p:nvSpPr>
          <p:cNvPr id="25603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FE8FED-E3B1-41AF-BF13-A0D40C43C86D}" type="slidenum">
              <a:rPr lang="nb-NO">
                <a:solidFill>
                  <a:srgbClr val="000000"/>
                </a:solidFill>
              </a:rPr>
              <a:pPr/>
              <a:t>9</a:t>
            </a:fld>
            <a:endParaRPr 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39684" lvl="0">
              <a:spcBef>
                <a:spcPts val="415"/>
              </a:spcBef>
            </a:pPr>
            <a:r>
              <a:rPr lang="en-US">
                <a:latin typeface="Lucida Grande"/>
              </a:rPr>
              <a:t>We currently finance the programs that fulfill our mission through four fund raising initiatives.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PETS 2012 24 mars 2012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26E74-B862-4888-95E6-047A76722B7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PETS 2012 24 mars 2012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A53E0-A0AF-40C4-AFA9-6ECB5E587DB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PETS 2012 24 mars 2012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F95AE-ED63-45A7-A15F-D091A86012C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PETS 2012 24 mars 2012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B3C54-1744-48DC-B871-2D7B77E6254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PETS 2012 24 mars 2012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7F283-A313-4B98-A34A-3243AD13790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PETS 2012 24 mars 2012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29ADF-FFA9-4F11-AE69-3D30B580DF8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PETS 2012 24 mars 2012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F5609-7F91-4343-B7D3-8AC24A71212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PETS 2012 24 mars 2012</a:t>
            </a: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ED839-EA93-4A20-B2D0-D73F5B35CB4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PETS 2012 24 mars 2012</a:t>
            </a: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27CA9-00C4-4304-A18D-66E6661CA3E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PETS 2012 24 mars 2012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CDD96-5349-44E6-9F78-EC10D9CB73B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PETS 2012 24 mars 2012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BDB44-698B-4130-B27B-7F380A1501D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b-NO" smtClean="0"/>
              <a:t>PETS 2012 24 mars 2012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9E22C1D-F515-49E4-9240-9DFA430EF87D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olioeradication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otar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itynavigator.org/index.cfm?bay=search.summary&amp;orgid=4553#.Uj9BpIa9lj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3399135"/>
            <a:ext cx="7772400" cy="1470025"/>
          </a:xfrm>
        </p:spPr>
        <p:txBody>
          <a:bodyPr/>
          <a:lstStyle/>
          <a:p>
            <a:r>
              <a:rPr lang="nb-NO" dirty="0" smtClean="0"/>
              <a:t>The Rotary Foundation – TRF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620688"/>
            <a:ext cx="2160240" cy="130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653136"/>
            <a:ext cx="3960440" cy="190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0911" y="5284783"/>
            <a:ext cx="7416798" cy="1052510"/>
          </a:xfrm>
          <a:prstGeom prst="rect">
            <a:avLst/>
          </a:prstGeom>
          <a:noFill/>
          <a:ln w="38103">
            <a:solidFill>
              <a:srgbClr val="0099FF"/>
            </a:solidFill>
            <a:prstDash val="solid"/>
            <a:miter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62046" y="1463670"/>
            <a:ext cx="2665411" cy="173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74772" y="3649663"/>
            <a:ext cx="205740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72225" y="1484308"/>
            <a:ext cx="1435095" cy="187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67403" y="3573466"/>
            <a:ext cx="1646240" cy="14652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403347" y="188915"/>
            <a:ext cx="6489697" cy="10921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1" compatLnSpc="1"/>
          <a:lstStyle/>
          <a:p>
            <a:pPr marL="39684" marR="0" lvl="0" indent="0" algn="ctr" defTabSz="914400" rtl="0" fontAlgn="auto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000000"/>
                </a:solidFill>
                <a:uFillTx/>
                <a:latin typeface="Arial Bold"/>
                <a:ea typeface="Arial Bold"/>
                <a:cs typeface="Arial Bold"/>
              </a:rPr>
              <a:t>TRF’s fire fond</a:t>
            </a:r>
          </a:p>
          <a:p>
            <a:pPr marL="39684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Arial Bold"/>
                <a:ea typeface="Arial Bold"/>
                <a:cs typeface="Arial Bold"/>
              </a:rPr>
              <a:t>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rial Bold"/>
                <a:ea typeface="Arial Bold"/>
                <a:cs typeface="Arial Bold"/>
              </a:rPr>
              <a:t>til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Arial Bold"/>
                <a:ea typeface="Arial Bold"/>
                <a:cs typeface="Arial Bold"/>
              </a:rPr>
              <a:t>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rial Bold"/>
                <a:ea typeface="Arial Bold"/>
                <a:cs typeface="Arial Bold"/>
              </a:rPr>
              <a:t>nå og videre fra juli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596185" y="142875"/>
            <a:ext cx="1438278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553203" y="6392863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3" y="6392863"/>
            <a:ext cx="2908304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1" compatLnSpc="1"/>
          <a:lstStyle/>
          <a:p>
            <a:pPr marL="39684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6392863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5401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/>
        <p:txBody>
          <a:bodyPr rIns="132075"/>
          <a:lstStyle/>
          <a:p>
            <a:endParaRPr lang="nb-NO"/>
          </a:p>
        </p:txBody>
      </p:sp>
      <p:sp>
        <p:nvSpPr>
          <p:cNvPr id="3" name="Rectangle 2"/>
          <p:cNvSpPr txBox="1">
            <a:spLocks noGrp="1"/>
          </p:cNvSpPr>
          <p:nvPr>
            <p:ph idx="1"/>
          </p:nvPr>
        </p:nvSpPr>
        <p:spPr>
          <a:xfrm>
            <a:off x="179386" y="2420892"/>
            <a:ext cx="8353053" cy="4437107"/>
          </a:xfrm>
        </p:spPr>
        <p:txBody>
          <a:bodyPr rIns="132075"/>
          <a:lstStyle/>
          <a:p>
            <a:pPr lvl="0">
              <a:spcBef>
                <a:spcPts val="600"/>
              </a:spcBef>
            </a:pPr>
            <a:r>
              <a:rPr lang="en-US" sz="2400" dirty="0" err="1"/>
              <a:t>Bidrag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Annual Program Fund </a:t>
            </a:r>
            <a:r>
              <a:rPr lang="en-US" sz="2400" dirty="0" err="1"/>
              <a:t>fra</a:t>
            </a:r>
            <a:r>
              <a:rPr lang="en-US" sz="2400" dirty="0"/>
              <a:t> </a:t>
            </a:r>
            <a:r>
              <a:rPr lang="en-US" sz="2400" dirty="0" err="1"/>
              <a:t>rotaryklubber</a:t>
            </a:r>
            <a:r>
              <a:rPr lang="en-US" sz="2400" dirty="0"/>
              <a:t> / de mange </a:t>
            </a:r>
            <a:r>
              <a:rPr lang="en-US" sz="2400" dirty="0" err="1"/>
              <a:t>rotarianere</a:t>
            </a:r>
            <a:r>
              <a:rPr lang="en-US" sz="2400" dirty="0"/>
              <a:t> </a:t>
            </a:r>
          </a:p>
          <a:p>
            <a:pPr lvl="0">
              <a:spcBef>
                <a:spcPts val="600"/>
              </a:spcBef>
            </a:pPr>
            <a:r>
              <a:rPr lang="en-US" sz="2400" dirty="0" err="1"/>
              <a:t>Gir</a:t>
            </a:r>
            <a:r>
              <a:rPr lang="en-US" sz="2400" dirty="0"/>
              <a:t> </a:t>
            </a:r>
            <a:r>
              <a:rPr lang="en-US" sz="2400" dirty="0" err="1"/>
              <a:t>midler</a:t>
            </a:r>
            <a:r>
              <a:rPr lang="en-US" sz="2400" dirty="0"/>
              <a:t> </a:t>
            </a:r>
            <a:r>
              <a:rPr lang="en-US" sz="2400" dirty="0" err="1"/>
              <a:t>tilbake</a:t>
            </a:r>
            <a:r>
              <a:rPr lang="en-US" sz="2400" dirty="0"/>
              <a:t> for </a:t>
            </a:r>
            <a:r>
              <a:rPr lang="en-US" sz="2400" dirty="0" err="1"/>
              <a:t>bruk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lokale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internasjonale</a:t>
            </a:r>
            <a:r>
              <a:rPr lang="en-US" sz="2400" dirty="0"/>
              <a:t> </a:t>
            </a:r>
            <a:r>
              <a:rPr lang="en-US" sz="2400" dirty="0" err="1"/>
              <a:t>prosjekter</a:t>
            </a:r>
            <a:r>
              <a:rPr lang="en-US" sz="2400" dirty="0"/>
              <a:t> (District grant , Global grant)</a:t>
            </a:r>
          </a:p>
          <a:p>
            <a:pPr lvl="0">
              <a:spcBef>
                <a:spcPts val="300"/>
              </a:spcBef>
            </a:pPr>
            <a:endParaRPr lang="en-US" sz="1200" dirty="0"/>
          </a:p>
          <a:p>
            <a:pPr lvl="0">
              <a:spcBef>
                <a:spcPts val="600"/>
              </a:spcBef>
            </a:pPr>
            <a:r>
              <a:rPr lang="en-US" sz="2400" dirty="0" err="1"/>
              <a:t>Går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støtte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klubber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eget</a:t>
            </a:r>
            <a:r>
              <a:rPr lang="en-US" sz="2400" dirty="0"/>
              <a:t> </a:t>
            </a:r>
            <a:r>
              <a:rPr lang="en-US" sz="2400" dirty="0" err="1"/>
              <a:t>distrikt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gjennomfører</a:t>
            </a:r>
            <a:r>
              <a:rPr lang="en-US" sz="2400" dirty="0"/>
              <a:t>  </a:t>
            </a:r>
            <a:r>
              <a:rPr lang="en-US" sz="2400" dirty="0" err="1"/>
              <a:t>prosjekter</a:t>
            </a:r>
            <a:r>
              <a:rPr lang="en-US" sz="2400" dirty="0"/>
              <a:t> for:</a:t>
            </a:r>
          </a:p>
          <a:p>
            <a:pPr marL="782634" lvl="1">
              <a:spcBef>
                <a:spcPts val="600"/>
              </a:spcBef>
            </a:pPr>
            <a:r>
              <a:rPr lang="en-US" sz="2400" dirty="0" err="1"/>
              <a:t>Bedre</a:t>
            </a:r>
            <a:r>
              <a:rPr lang="en-US" sz="2400" dirty="0"/>
              <a:t> </a:t>
            </a:r>
            <a:r>
              <a:rPr lang="en-US" sz="2400" dirty="0" err="1"/>
              <a:t>helse</a:t>
            </a:r>
            <a:endParaRPr lang="en-US" sz="2400" dirty="0"/>
          </a:p>
          <a:p>
            <a:pPr marL="782634" lvl="1">
              <a:spcBef>
                <a:spcPts val="600"/>
              </a:spcBef>
            </a:pPr>
            <a:r>
              <a:rPr lang="en-US" sz="2400" dirty="0" err="1"/>
              <a:t>Redusert</a:t>
            </a:r>
            <a:r>
              <a:rPr lang="en-US" sz="2400" dirty="0"/>
              <a:t> </a:t>
            </a:r>
            <a:r>
              <a:rPr lang="en-US" sz="2400" dirty="0" err="1"/>
              <a:t>fattigdom</a:t>
            </a:r>
            <a:endParaRPr lang="en-US" sz="2400" dirty="0"/>
          </a:p>
          <a:p>
            <a:pPr marL="782634" lvl="1">
              <a:spcBef>
                <a:spcPts val="600"/>
              </a:spcBef>
            </a:pPr>
            <a:r>
              <a:rPr lang="en-US" sz="2400" dirty="0" err="1"/>
              <a:t>Bedre</a:t>
            </a:r>
            <a:r>
              <a:rPr lang="en-US" sz="2400" dirty="0"/>
              <a:t> </a:t>
            </a:r>
            <a:r>
              <a:rPr lang="en-US" sz="2400" dirty="0" err="1"/>
              <a:t>utdanning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200" y="6392863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898989"/>
                </a:solidFill>
                <a:uFillTx/>
                <a:latin typeface="Lucida Grande"/>
                <a:ea typeface="Lucida Grande"/>
                <a:cs typeface="Lucida Grande"/>
              </a:rPr>
              <a:t/>
            </a:r>
            <a:br>
              <a:rPr lang="en-US" sz="1200" b="0" i="0" u="none" strike="noStrike" kern="1200" cap="none" spc="0" baseline="0" dirty="0">
                <a:solidFill>
                  <a:srgbClr val="898989"/>
                </a:solidFill>
                <a:uFillTx/>
                <a:latin typeface="Lucida Grande"/>
                <a:ea typeface="Lucida Grande"/>
                <a:cs typeface="Lucida Grande"/>
              </a:rPr>
            </a:b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3" y="6392863"/>
            <a:ext cx="2908304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1" compatLnSpc="1"/>
          <a:lstStyle/>
          <a:p>
            <a:pPr marL="39684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3" y="6392863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43811" y="0"/>
            <a:ext cx="3010744" cy="201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40350" y="0"/>
            <a:ext cx="1403649" cy="908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5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498601"/>
          </a:xfrm>
        </p:spPr>
        <p:txBody>
          <a:bodyPr rIns="132075"/>
          <a:lstStyle/>
          <a:p>
            <a:endParaRPr lang="nb-NO"/>
          </a:p>
        </p:txBody>
      </p:sp>
      <p:sp>
        <p:nvSpPr>
          <p:cNvPr id="3" name="Rectangle 2"/>
          <p:cNvSpPr txBox="1">
            <a:spLocks noGrp="1"/>
          </p:cNvSpPr>
          <p:nvPr>
            <p:ph idx="1"/>
          </p:nvPr>
        </p:nvSpPr>
        <p:spPr>
          <a:xfrm>
            <a:off x="250819" y="2420892"/>
            <a:ext cx="7993584" cy="3705276"/>
          </a:xfrm>
        </p:spPr>
        <p:txBody>
          <a:bodyPr rIns="132075"/>
          <a:lstStyle/>
          <a:p>
            <a:pPr lvl="0">
              <a:spcBef>
                <a:spcPts val="600"/>
              </a:spcBef>
            </a:pPr>
            <a:r>
              <a:rPr lang="en-US" sz="2400" dirty="0"/>
              <a:t>Start 1982</a:t>
            </a:r>
          </a:p>
          <a:p>
            <a:pPr lvl="0">
              <a:spcBef>
                <a:spcPts val="600"/>
              </a:spcBef>
            </a:pPr>
            <a:r>
              <a:rPr lang="en-US" sz="2400" dirty="0" err="1"/>
              <a:t>Sikrer</a:t>
            </a:r>
            <a:r>
              <a:rPr lang="en-US" sz="2400" dirty="0"/>
              <a:t> TRFs </a:t>
            </a:r>
            <a:r>
              <a:rPr lang="en-US" sz="2400" dirty="0" err="1"/>
              <a:t>evne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å </a:t>
            </a:r>
            <a:r>
              <a:rPr lang="en-US" sz="2400" dirty="0" err="1"/>
              <a:t>møte</a:t>
            </a:r>
            <a:r>
              <a:rPr lang="en-US" sz="2400" dirty="0"/>
              <a:t> </a:t>
            </a:r>
            <a:r>
              <a:rPr lang="en-US" sz="2400" dirty="0" err="1"/>
              <a:t>økonomiske</a:t>
            </a:r>
            <a:r>
              <a:rPr lang="en-US" sz="2400" dirty="0"/>
              <a:t> </a:t>
            </a:r>
            <a:r>
              <a:rPr lang="en-US" sz="2400" dirty="0" err="1"/>
              <a:t>behov</a:t>
            </a:r>
            <a:r>
              <a:rPr lang="en-US" sz="2400" dirty="0"/>
              <a:t>/</a:t>
            </a:r>
            <a:r>
              <a:rPr lang="en-US" sz="2400" dirty="0" err="1"/>
              <a:t>utfordringer</a:t>
            </a:r>
            <a:endParaRPr lang="en-US" sz="2400" dirty="0"/>
          </a:p>
          <a:p>
            <a:pPr lvl="0">
              <a:spcBef>
                <a:spcPts val="600"/>
              </a:spcBef>
            </a:pPr>
            <a:r>
              <a:rPr lang="en-US" sz="2400" dirty="0" err="1" smtClean="0"/>
              <a:t>Donasjoner</a:t>
            </a:r>
            <a:r>
              <a:rPr lang="en-US" sz="2400" dirty="0" smtClean="0"/>
              <a:t>/</a:t>
            </a:r>
            <a:r>
              <a:rPr lang="en-US" sz="2400" dirty="0" err="1" smtClean="0"/>
              <a:t>gaver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gjerne</a:t>
            </a:r>
            <a:r>
              <a:rPr lang="en-US" sz="2400" dirty="0"/>
              <a:t> </a:t>
            </a:r>
            <a:r>
              <a:rPr lang="en-US" sz="2400" dirty="0" err="1"/>
              <a:t>større</a:t>
            </a:r>
            <a:r>
              <a:rPr lang="en-US" sz="2400" dirty="0"/>
              <a:t> </a:t>
            </a:r>
            <a:r>
              <a:rPr lang="en-US" sz="2400" dirty="0" err="1"/>
              <a:t>beløp</a:t>
            </a:r>
            <a:r>
              <a:rPr lang="en-US" sz="2400" dirty="0"/>
              <a:t>)</a:t>
            </a:r>
          </a:p>
          <a:p>
            <a:pPr lvl="0">
              <a:spcBef>
                <a:spcPts val="600"/>
              </a:spcBef>
            </a:pPr>
            <a:r>
              <a:rPr lang="en-US" sz="2400" dirty="0" err="1" smtClean="0"/>
              <a:t>Målet</a:t>
            </a:r>
            <a:r>
              <a:rPr lang="en-US" sz="2400" dirty="0" smtClean="0"/>
              <a:t> </a:t>
            </a:r>
            <a:r>
              <a:rPr lang="en-US" sz="2400" dirty="0" err="1"/>
              <a:t>er</a:t>
            </a:r>
            <a:r>
              <a:rPr lang="en-US" sz="2400" dirty="0"/>
              <a:t> 1 milliard dollar ​​</a:t>
            </a:r>
            <a:r>
              <a:rPr lang="en-US" sz="2400" dirty="0" err="1"/>
              <a:t>i</a:t>
            </a:r>
            <a:r>
              <a:rPr lang="en-US" sz="2400" dirty="0"/>
              <a:t> 2025, </a:t>
            </a:r>
            <a:r>
              <a:rPr lang="en-US" sz="2400" dirty="0" smtClean="0"/>
              <a:t>75</a:t>
            </a:r>
            <a:r>
              <a:rPr lang="en-US" sz="2400" dirty="0"/>
              <a:t>%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plass</a:t>
            </a:r>
            <a:r>
              <a:rPr lang="en-US" sz="2400" dirty="0"/>
              <a:t> </a:t>
            </a:r>
            <a:r>
              <a:rPr lang="en-US" sz="2400" dirty="0" err="1"/>
              <a:t>juli</a:t>
            </a:r>
            <a:r>
              <a:rPr lang="en-US" sz="2400" dirty="0"/>
              <a:t> 2012</a:t>
            </a:r>
          </a:p>
          <a:p>
            <a:pPr lvl="0">
              <a:spcBef>
                <a:spcPts val="600"/>
              </a:spcBef>
            </a:pPr>
            <a:r>
              <a:rPr lang="en-US" sz="2400" dirty="0" err="1" smtClean="0"/>
              <a:t>Avkastning</a:t>
            </a:r>
            <a:r>
              <a:rPr lang="en-US" sz="2400" dirty="0" smtClean="0"/>
              <a:t> </a:t>
            </a:r>
            <a:r>
              <a:rPr lang="en-US" sz="2400" dirty="0" err="1"/>
              <a:t>fra</a:t>
            </a:r>
            <a:r>
              <a:rPr lang="en-US" sz="2400" dirty="0"/>
              <a:t> </a:t>
            </a:r>
            <a:r>
              <a:rPr lang="en-US" sz="2400" dirty="0" err="1"/>
              <a:t>fondet</a:t>
            </a:r>
            <a:r>
              <a:rPr lang="en-US" sz="2400" dirty="0"/>
              <a:t> - </a:t>
            </a:r>
            <a:r>
              <a:rPr lang="en-US" sz="2400" dirty="0" err="1"/>
              <a:t>ca</a:t>
            </a:r>
            <a:r>
              <a:rPr lang="en-US" sz="2400" dirty="0"/>
              <a:t> 8 mill USD </a:t>
            </a:r>
            <a:r>
              <a:rPr lang="en-US" sz="2400" dirty="0" err="1"/>
              <a:t>hvert</a:t>
            </a:r>
            <a:r>
              <a:rPr lang="en-US" sz="2400" dirty="0"/>
              <a:t> </a:t>
            </a:r>
            <a:r>
              <a:rPr lang="en-US" sz="2400" dirty="0" err="1"/>
              <a:t>år</a:t>
            </a:r>
            <a:r>
              <a:rPr lang="en-US" sz="2400" dirty="0"/>
              <a:t> -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prosjekter</a:t>
            </a:r>
            <a:r>
              <a:rPr lang="en-US" sz="2400" dirty="0"/>
              <a:t>/programmer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392863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3" y="6392863"/>
            <a:ext cx="2908304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1" compatLnSpc="1"/>
          <a:lstStyle/>
          <a:p>
            <a:pPr marL="39684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3" y="6392863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47865" y="188640"/>
            <a:ext cx="2817815" cy="184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68341" y="0"/>
            <a:ext cx="1475658" cy="83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88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0" y="476667"/>
            <a:ext cx="8676458" cy="1008107"/>
          </a:xfrm>
        </p:spPr>
        <p:txBody>
          <a:bodyPr rIns="132075"/>
          <a:lstStyle/>
          <a:p>
            <a:pPr lvl="0"/>
            <a:r>
              <a:rPr lang="en-US" sz="3200" b="1" dirty="0"/>
              <a:t>Rotary Centers for International </a:t>
            </a:r>
            <a:br>
              <a:rPr lang="en-US" sz="3200" b="1" dirty="0"/>
            </a:br>
            <a:r>
              <a:rPr lang="en-US" sz="3200" b="1" dirty="0"/>
              <a:t>Studies </a:t>
            </a:r>
            <a:br>
              <a:rPr lang="en-US" sz="3200" b="1" dirty="0"/>
            </a:br>
            <a:r>
              <a:rPr lang="en-US" sz="3200" b="1" dirty="0"/>
              <a:t>in peace and conflict resolution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Rectangle 2"/>
          <p:cNvSpPr txBox="1">
            <a:spLocks noGrp="1"/>
          </p:cNvSpPr>
          <p:nvPr>
            <p:ph idx="1"/>
          </p:nvPr>
        </p:nvSpPr>
        <p:spPr>
          <a:xfrm>
            <a:off x="179515" y="1844820"/>
            <a:ext cx="5040556" cy="4104458"/>
          </a:xfrm>
        </p:spPr>
        <p:txBody>
          <a:bodyPr rIns="132075"/>
          <a:lstStyle/>
          <a:p>
            <a:pPr lvl="0">
              <a:spcBef>
                <a:spcPts val="500"/>
              </a:spcBef>
              <a:buNone/>
            </a:pPr>
            <a:r>
              <a:rPr lang="en-US" sz="2000" b="1" dirty="0"/>
              <a:t>Vi </a:t>
            </a:r>
            <a:r>
              <a:rPr lang="en-US" sz="2000" b="1" dirty="0" err="1"/>
              <a:t>kan</a:t>
            </a:r>
            <a:r>
              <a:rPr lang="en-US" sz="2000" b="1" dirty="0"/>
              <a:t> </a:t>
            </a:r>
            <a:r>
              <a:rPr lang="en-US" sz="2000" b="1" dirty="0" err="1"/>
              <a:t>bidra</a:t>
            </a:r>
            <a:r>
              <a:rPr lang="en-US" sz="2000" b="1" dirty="0"/>
              <a:t> - </a:t>
            </a:r>
            <a:r>
              <a:rPr lang="en-US" sz="2000" b="1" dirty="0" err="1"/>
              <a:t>avkastning</a:t>
            </a:r>
            <a:r>
              <a:rPr lang="en-US" sz="2000" b="1" dirty="0"/>
              <a:t> </a:t>
            </a:r>
            <a:r>
              <a:rPr lang="en-US" sz="2000" b="1" dirty="0" err="1"/>
              <a:t>fra</a:t>
            </a:r>
            <a:r>
              <a:rPr lang="en-US" sz="2000" b="1" dirty="0"/>
              <a:t> </a:t>
            </a:r>
            <a:r>
              <a:rPr lang="en-US" sz="2000" b="1" dirty="0" err="1"/>
              <a:t>fondet</a:t>
            </a:r>
            <a:r>
              <a:rPr lang="en-US" sz="2000" b="1" dirty="0"/>
              <a:t> </a:t>
            </a:r>
            <a:r>
              <a:rPr lang="en-US" sz="2000" b="1" dirty="0" err="1"/>
              <a:t>går</a:t>
            </a:r>
            <a:r>
              <a:rPr lang="en-US" sz="2000" b="1" dirty="0"/>
              <a:t> </a:t>
            </a:r>
            <a:r>
              <a:rPr lang="en-US" sz="2000" b="1" dirty="0" err="1"/>
              <a:t>til</a:t>
            </a:r>
            <a:r>
              <a:rPr lang="en-US" sz="2000" b="1" dirty="0"/>
              <a:t> </a:t>
            </a:r>
            <a:r>
              <a:rPr lang="en-US" sz="2000" b="1" dirty="0" err="1"/>
              <a:t>hvert</a:t>
            </a:r>
            <a:r>
              <a:rPr lang="en-US" sz="2000" b="1" dirty="0"/>
              <a:t> </a:t>
            </a:r>
            <a:r>
              <a:rPr lang="en-US" sz="2000" b="1" dirty="0" err="1"/>
              <a:t>år</a:t>
            </a:r>
            <a:r>
              <a:rPr lang="en-US" sz="2000" b="1" dirty="0"/>
              <a:t>: </a:t>
            </a:r>
          </a:p>
          <a:p>
            <a:pPr lvl="0">
              <a:spcBef>
                <a:spcPts val="500"/>
              </a:spcBef>
              <a:buClr>
                <a:srgbClr val="1F497D"/>
              </a:buClr>
            </a:pPr>
            <a:r>
              <a:rPr lang="en-US" sz="2000" dirty="0">
                <a:solidFill>
                  <a:srgbClr val="1F497D"/>
                </a:solidFill>
              </a:rPr>
              <a:t>60 ”Rotary </a:t>
            </a:r>
            <a:r>
              <a:rPr lang="en-US" sz="2000" dirty="0" err="1">
                <a:solidFill>
                  <a:srgbClr val="1F497D"/>
                </a:solidFill>
              </a:rPr>
              <a:t>Freds</a:t>
            </a:r>
            <a:r>
              <a:rPr lang="en-US" sz="2000" dirty="0">
                <a:solidFill>
                  <a:srgbClr val="1F497D"/>
                </a:solidFill>
              </a:rPr>
              <a:t> Stipend”- 2 </a:t>
            </a:r>
            <a:r>
              <a:rPr lang="en-US" sz="2000" dirty="0" err="1">
                <a:solidFill>
                  <a:srgbClr val="1F497D"/>
                </a:solidFill>
              </a:rPr>
              <a:t>år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til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mastergrad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i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internasjonale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relasjoner</a:t>
            </a:r>
            <a:r>
              <a:rPr lang="en-US" sz="2000" dirty="0">
                <a:solidFill>
                  <a:srgbClr val="1F497D"/>
                </a:solidFill>
              </a:rPr>
              <a:t>, </a:t>
            </a:r>
            <a:r>
              <a:rPr lang="en-US" sz="2000" dirty="0" err="1">
                <a:solidFill>
                  <a:srgbClr val="1F497D"/>
                </a:solidFill>
              </a:rPr>
              <a:t>fredsstudier</a:t>
            </a:r>
            <a:r>
              <a:rPr lang="en-US" sz="2000" dirty="0">
                <a:solidFill>
                  <a:srgbClr val="1F497D"/>
                </a:solidFill>
              </a:rPr>
              <a:t>, </a:t>
            </a:r>
            <a:r>
              <a:rPr lang="en-US" sz="2000" dirty="0" err="1">
                <a:solidFill>
                  <a:srgbClr val="1F497D"/>
                </a:solidFill>
              </a:rPr>
              <a:t>konfliktløsning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</a:p>
          <a:p>
            <a:pPr lvl="0">
              <a:spcBef>
                <a:spcPts val="500"/>
              </a:spcBef>
              <a:buClr>
                <a:srgbClr val="1F497D"/>
              </a:buClr>
            </a:pPr>
            <a:endParaRPr lang="en-US" sz="2000" dirty="0">
              <a:solidFill>
                <a:srgbClr val="1F497D"/>
              </a:solidFill>
            </a:endParaRPr>
          </a:p>
          <a:p>
            <a:pPr lvl="0">
              <a:spcBef>
                <a:spcPts val="500"/>
              </a:spcBef>
              <a:buClr>
                <a:srgbClr val="1F497D"/>
              </a:buClr>
            </a:pPr>
            <a:r>
              <a:rPr lang="en-US" sz="2000" dirty="0" err="1">
                <a:solidFill>
                  <a:srgbClr val="1F497D"/>
                </a:solidFill>
              </a:rPr>
              <a:t>Studentene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må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konkurrere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seg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til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plass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på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ett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av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seks</a:t>
            </a:r>
            <a:r>
              <a:rPr lang="en-US" sz="2000" dirty="0">
                <a:solidFill>
                  <a:srgbClr val="1F497D"/>
                </a:solidFill>
              </a:rPr>
              <a:t> ”Rotary Peace Centers” </a:t>
            </a:r>
            <a:r>
              <a:rPr lang="en-US" sz="2000" dirty="0" err="1">
                <a:solidFill>
                  <a:srgbClr val="1F497D"/>
                </a:solidFill>
              </a:rPr>
              <a:t>ved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universiteter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rund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om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i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verden</a:t>
            </a:r>
            <a:endParaRPr lang="en-US" sz="2000" dirty="0">
              <a:solidFill>
                <a:srgbClr val="1F497D"/>
              </a:solidFill>
            </a:endParaRPr>
          </a:p>
          <a:p>
            <a:pPr lvl="0">
              <a:spcBef>
                <a:spcPts val="500"/>
              </a:spcBef>
              <a:buNone/>
            </a:pPr>
            <a:endParaRPr lang="en-US" sz="2000" dirty="0">
              <a:solidFill>
                <a:srgbClr val="1F497D"/>
              </a:solidFill>
            </a:endParaRPr>
          </a:p>
          <a:p>
            <a:pPr lvl="0">
              <a:spcBef>
                <a:spcPts val="500"/>
              </a:spcBef>
              <a:buClr>
                <a:srgbClr val="1F497D"/>
              </a:buClr>
            </a:pPr>
            <a:r>
              <a:rPr lang="en-US" sz="2000" dirty="0">
                <a:solidFill>
                  <a:srgbClr val="1F497D"/>
                </a:solidFill>
              </a:rPr>
              <a:t>50 ”Rotary stipend” for </a:t>
            </a:r>
            <a:r>
              <a:rPr lang="en-US" sz="2000" dirty="0" err="1">
                <a:solidFill>
                  <a:srgbClr val="1F497D"/>
                </a:solidFill>
              </a:rPr>
              <a:t>faglig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utvikling</a:t>
            </a:r>
            <a:r>
              <a:rPr lang="en-US" sz="2000" dirty="0">
                <a:solidFill>
                  <a:srgbClr val="1F497D"/>
                </a:solidFill>
              </a:rPr>
              <a:t> med </a:t>
            </a:r>
            <a:r>
              <a:rPr lang="en-US" sz="2000" dirty="0" err="1">
                <a:solidFill>
                  <a:srgbClr val="1F497D"/>
                </a:solidFill>
              </a:rPr>
              <a:t>sertifikat</a:t>
            </a:r>
            <a:r>
              <a:rPr lang="en-US" sz="2000" dirty="0">
                <a:solidFill>
                  <a:srgbClr val="1F497D"/>
                </a:solidFill>
              </a:rPr>
              <a:t> for </a:t>
            </a:r>
            <a:r>
              <a:rPr lang="en-US" sz="2000" dirty="0" err="1">
                <a:solidFill>
                  <a:srgbClr val="1F497D"/>
                </a:solidFill>
              </a:rPr>
              <a:t>utførte</a:t>
            </a:r>
            <a:r>
              <a:rPr lang="en-US" sz="2000" dirty="0">
                <a:solidFill>
                  <a:srgbClr val="1F497D"/>
                </a:solidFill>
              </a:rPr>
              <a:t> studier</a:t>
            </a:r>
          </a:p>
          <a:p>
            <a:pPr lvl="0">
              <a:spcBef>
                <a:spcPts val="500"/>
              </a:spcBef>
              <a:buClr>
                <a:srgbClr val="1F497D"/>
              </a:buClr>
            </a:pP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257925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3" y="6392863"/>
            <a:ext cx="2908304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1" compatLnSpc="1"/>
          <a:lstStyle/>
          <a:p>
            <a:pPr marL="39684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3" y="6392863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80314" y="0"/>
            <a:ext cx="1512170" cy="14401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8"/>
          <p:cNvSpPr/>
          <p:nvPr/>
        </p:nvSpPr>
        <p:spPr>
          <a:xfrm>
            <a:off x="179386" y="6021287"/>
            <a:ext cx="8785226" cy="28803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0" compatLnSpc="1"/>
          <a:lstStyle/>
          <a:p>
            <a:pPr marL="382584" marR="0" lvl="0" indent="-342900" algn="l" defTabSz="914400" rtl="0" fontAlgn="auto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sng" strike="noStrike" kern="1200" cap="none" spc="0" baseline="0">
                <a:solidFill>
                  <a:srgbClr val="1F497D"/>
                </a:solidFill>
                <a:uFillTx/>
                <a:latin typeface="Lucida Grande"/>
                <a:ea typeface="Lucida Grande"/>
                <a:cs typeface="Lucida Grande"/>
              </a:rPr>
              <a:t>http://www.rotary.org/en/StudentsAndYouth/EducationalPrograms/RotaryCentersForInternationalStudies/Pages/ridefault.aspx</a:t>
            </a:r>
          </a:p>
        </p:txBody>
      </p:sp>
      <p:sp>
        <p:nvSpPr>
          <p:cNvPr id="9" name="Rektangel 9"/>
          <p:cNvSpPr/>
          <p:nvPr/>
        </p:nvSpPr>
        <p:spPr>
          <a:xfrm>
            <a:off x="5364089" y="2276874"/>
            <a:ext cx="3600404" cy="25853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93711" marR="0" lvl="0" indent="-493711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Duke University and  The University of North Carolina at Chapel Hill</a:t>
            </a:r>
          </a:p>
          <a:p>
            <a:pPr marL="493711" marR="0" lvl="0" indent="-493711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International Christian University</a:t>
            </a:r>
          </a:p>
          <a:p>
            <a:pPr marL="493711" marR="0" lvl="0" indent="-493711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The University of Bradford</a:t>
            </a:r>
          </a:p>
          <a:p>
            <a:pPr marL="493711" marR="0" lvl="0" indent="-493711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The University of Queensland</a:t>
            </a:r>
          </a:p>
          <a:p>
            <a:pPr marL="493711" marR="0" lvl="0" indent="-493711" algn="l" defTabSz="914400" rtl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 Uppsala University</a:t>
            </a:r>
          </a:p>
        </p:txBody>
      </p:sp>
      <p:sp>
        <p:nvSpPr>
          <p:cNvPr id="10" name="Rektangel 10"/>
          <p:cNvSpPr/>
          <p:nvPr/>
        </p:nvSpPr>
        <p:spPr>
          <a:xfrm>
            <a:off x="5652116" y="1916829"/>
            <a:ext cx="2952332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Calibri"/>
                <a:ea typeface="ヒラギノ角ゴ Pro W3" pitchFamily="1"/>
              </a:rPr>
              <a:t>5 Rotary Peace Centers </a:t>
            </a:r>
            <a:endParaRPr lang="nb-NO" sz="20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2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1"/>
              <a:t>PolioPlus</a:t>
            </a:r>
          </a:p>
        </p:txBody>
      </p:sp>
      <p:sp>
        <p:nvSpPr>
          <p:cNvPr id="3" name="Plassholder for innhold 3"/>
          <p:cNvSpPr txBox="1">
            <a:spLocks noGrp="1"/>
          </p:cNvSpPr>
          <p:nvPr>
            <p:ph idx="1"/>
          </p:nvPr>
        </p:nvSpPr>
        <p:spPr>
          <a:xfrm>
            <a:off x="4499991" y="1600200"/>
            <a:ext cx="4186809" cy="4525959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b="1"/>
              <a:t>Polio er ikke utryddet</a:t>
            </a:r>
          </a:p>
          <a:p>
            <a:pPr lvl="1">
              <a:lnSpc>
                <a:spcPct val="80000"/>
              </a:lnSpc>
              <a:spcBef>
                <a:spcPts val="500"/>
              </a:spcBef>
            </a:pPr>
            <a:r>
              <a:rPr lang="en-US" sz="2000" b="1"/>
              <a:t>2011 – 650 nye tilfelle</a:t>
            </a:r>
          </a:p>
          <a:p>
            <a:pPr lvl="1">
              <a:lnSpc>
                <a:spcPct val="80000"/>
              </a:lnSpc>
              <a:spcBef>
                <a:spcPts val="500"/>
              </a:spcBef>
            </a:pPr>
            <a:r>
              <a:rPr lang="en-US" sz="2000" b="1"/>
              <a:t>2012 – 223 nye tilfelle</a:t>
            </a:r>
          </a:p>
          <a:p>
            <a:pPr lvl="1">
              <a:lnSpc>
                <a:spcPct val="80000"/>
              </a:lnSpc>
              <a:spcBef>
                <a:spcPts val="200"/>
              </a:spcBef>
            </a:pPr>
            <a:endParaRPr lang="en-US" sz="800" b="1"/>
          </a:p>
          <a:p>
            <a:pPr lvl="1">
              <a:lnSpc>
                <a:spcPct val="80000"/>
              </a:lnSpc>
              <a:spcBef>
                <a:spcPts val="200"/>
              </a:spcBef>
            </a:pPr>
            <a:endParaRPr lang="en-US" sz="800" b="1"/>
          </a:p>
          <a:p>
            <a:pPr lvl="1">
              <a:lnSpc>
                <a:spcPct val="80000"/>
              </a:lnSpc>
              <a:spcBef>
                <a:spcPts val="200"/>
              </a:spcBef>
            </a:pPr>
            <a:endParaRPr lang="en-US" sz="800" b="1"/>
          </a:p>
          <a:p>
            <a:pPr lvl="0">
              <a:lnSpc>
                <a:spcPct val="80000"/>
              </a:lnSpc>
            </a:pPr>
            <a:r>
              <a:rPr lang="nb-NO" b="1"/>
              <a:t>Utrydde polio - fortsatt Rotarys prioritet nr 1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None/>
            </a:pPr>
            <a:endParaRPr lang="en-US" sz="1800" b="1"/>
          </a:p>
          <a:p>
            <a:pPr lvl="0">
              <a:lnSpc>
                <a:spcPct val="80000"/>
              </a:lnSpc>
              <a:spcBef>
                <a:spcPts val="200"/>
              </a:spcBef>
              <a:buNone/>
            </a:pPr>
            <a:endParaRPr lang="en-US" sz="1000" b="1"/>
          </a:p>
          <a:p>
            <a:pPr lvl="0">
              <a:lnSpc>
                <a:spcPct val="80000"/>
              </a:lnSpc>
              <a:spcBef>
                <a:spcPts val="200"/>
              </a:spcBef>
              <a:buNone/>
            </a:pPr>
            <a:endParaRPr lang="en-US" sz="1000" b="1"/>
          </a:p>
          <a:p>
            <a:pPr lvl="0" algn="ctr">
              <a:lnSpc>
                <a:spcPct val="80000"/>
              </a:lnSpc>
              <a:spcBef>
                <a:spcPts val="200"/>
              </a:spcBef>
              <a:buNone/>
            </a:pPr>
            <a:endParaRPr lang="en-US" sz="1000" b="1"/>
          </a:p>
          <a:p>
            <a:pPr lvl="0" algn="ctr">
              <a:lnSpc>
                <a:spcPct val="80000"/>
              </a:lnSpc>
              <a:spcBef>
                <a:spcPts val="200"/>
              </a:spcBef>
              <a:buNone/>
            </a:pPr>
            <a:endParaRPr lang="en-US" sz="1000" b="1"/>
          </a:p>
          <a:p>
            <a:pPr lvl="0" algn="ctr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400" b="1">
                <a:hlinkClick r:id="rId2"/>
              </a:rPr>
              <a:t>www.polioeradication.org</a:t>
            </a:r>
            <a:r>
              <a:rPr lang="en-US" sz="2400" b="1"/>
              <a:t> </a:t>
            </a:r>
          </a:p>
          <a:p>
            <a:pPr lvl="0">
              <a:lnSpc>
                <a:spcPct val="80000"/>
              </a:lnSpc>
              <a:spcBef>
                <a:spcPts val="200"/>
              </a:spcBef>
              <a:buNone/>
            </a:pPr>
            <a:endParaRPr lang="en-US" sz="1000" b="1"/>
          </a:p>
          <a:p>
            <a:pPr lvl="0">
              <a:lnSpc>
                <a:spcPct val="80000"/>
              </a:lnSpc>
              <a:spcBef>
                <a:spcPts val="300"/>
              </a:spcBef>
            </a:pPr>
            <a:endParaRPr lang="nb-NO" sz="1300"/>
          </a:p>
        </p:txBody>
      </p:sp>
      <p:pic>
        <p:nvPicPr>
          <p:cNvPr id="4" name="Picture 5"/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835694" y="1700811"/>
            <a:ext cx="1368152" cy="1728188"/>
          </a:xfrm>
        </p:spPr>
      </p:pic>
      <p:sp>
        <p:nvSpPr>
          <p:cNvPr id="5" name="Rektangel 5"/>
          <p:cNvSpPr/>
          <p:nvPr/>
        </p:nvSpPr>
        <p:spPr>
          <a:xfrm>
            <a:off x="827586" y="3789035"/>
            <a:ext cx="3312368" cy="267765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Utfordringen fra Bill Gates på USD </a:t>
            </a:r>
            <a:r>
              <a:rPr lang="nb-NO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200 </a:t>
            </a:r>
            <a:r>
              <a:rPr lang="nb-NO" sz="24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mill</a:t>
            </a:r>
            <a:r>
              <a:rPr lang="nb-NO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fra Rotary innen 1. juli 2012 innfridd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Resultat USD </a:t>
            </a:r>
            <a:r>
              <a:rPr lang="nb-NO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228</a:t>
            </a:r>
            <a:r>
              <a:rPr lang="nb-NO" sz="2400" b="1" i="0" u="none" strike="noStrike" kern="1200" cap="none" spc="0" dirty="0" smtClean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nb-NO" sz="24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Calibri"/>
              </a:rPr>
              <a:t>mill</a:t>
            </a:r>
            <a:endParaRPr lang="nb-NO" sz="2400" b="1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400" b="1" dirty="0" smtClean="0">
                <a:solidFill>
                  <a:srgbClr val="000000"/>
                </a:solidFill>
                <a:latin typeface="Calibri"/>
              </a:rPr>
              <a:t> Bill Gates’ bidrag USD 355 mill.</a:t>
            </a:r>
            <a:endParaRPr lang="nb-NO" sz="2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84368" y="0"/>
            <a:ext cx="1259631" cy="76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7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628800"/>
            <a:ext cx="909953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Sylinder 2"/>
          <p:cNvSpPr txBox="1"/>
          <p:nvPr/>
        </p:nvSpPr>
        <p:spPr>
          <a:xfrm>
            <a:off x="1043608" y="47667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 smtClean="0">
                <a:latin typeface="+mj-lt"/>
                <a:ea typeface="+mj-ea"/>
                <a:cs typeface="+mj-cs"/>
              </a:rPr>
              <a:t>TRF – 2003 - 2012</a:t>
            </a:r>
          </a:p>
        </p:txBody>
      </p:sp>
      <p:pic>
        <p:nvPicPr>
          <p:cNvPr id="4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0"/>
            <a:ext cx="1259631" cy="76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0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457200" y="188915"/>
            <a:ext cx="8229600" cy="1584326"/>
          </a:xfrm>
        </p:spPr>
        <p:txBody>
          <a:bodyPr rIns="132075"/>
          <a:lstStyle/>
          <a:p>
            <a:pPr lvl="0"/>
            <a:r>
              <a:rPr lang="en-US" sz="4000" b="1"/>
              <a:t>TRF – noen nøkkeltall </a:t>
            </a:r>
            <a:br>
              <a:rPr lang="en-US" sz="4000" b="1"/>
            </a:br>
            <a:r>
              <a:rPr lang="en-US" sz="4000" b="1"/>
              <a:t> 2011 - 2012</a:t>
            </a:r>
          </a:p>
        </p:txBody>
      </p:sp>
      <p:sp>
        <p:nvSpPr>
          <p:cNvPr id="3" name="Rectangle 2"/>
          <p:cNvSpPr txBox="1">
            <a:spLocks noGrp="1"/>
          </p:cNvSpPr>
          <p:nvPr>
            <p:ph idx="1"/>
          </p:nvPr>
        </p:nvSpPr>
        <p:spPr>
          <a:xfrm>
            <a:off x="395285" y="1773241"/>
            <a:ext cx="8280404" cy="5084758"/>
          </a:xfrm>
        </p:spPr>
        <p:txBody>
          <a:bodyPr rIns="132075"/>
          <a:lstStyle/>
          <a:p>
            <a:pPr lvl="0"/>
            <a:endParaRPr lang="en-US" dirty="0">
              <a:latin typeface="Arial Bold"/>
            </a:endParaRPr>
          </a:p>
          <a:p>
            <a:pPr lvl="0"/>
            <a:r>
              <a:rPr lang="nb-NO" sz="2800" dirty="0"/>
              <a:t>Samlede utbetalinger til programmet/prosjekter, drift og omkostninger:</a:t>
            </a:r>
            <a:r>
              <a:rPr lang="en-US" dirty="0">
                <a:solidFill>
                  <a:srgbClr val="1F497D"/>
                </a:solidFill>
              </a:rPr>
              <a:t> </a:t>
            </a:r>
          </a:p>
          <a:p>
            <a:pPr marL="782634" lvl="1">
              <a:buClr>
                <a:srgbClr val="1F497D"/>
              </a:buClr>
            </a:pPr>
            <a:r>
              <a:rPr lang="en-US" dirty="0" smtClean="0"/>
              <a:t>USD 204 mill.</a:t>
            </a:r>
            <a:endParaRPr lang="en-US" dirty="0">
              <a:cs typeface="Arial" pitchFamily="34"/>
            </a:endParaRPr>
          </a:p>
          <a:p>
            <a:pPr marL="782634" lvl="1">
              <a:buClr>
                <a:srgbClr val="1F497D"/>
              </a:buClr>
            </a:pPr>
            <a:r>
              <a:rPr lang="en-US" dirty="0">
                <a:cs typeface="Arial" pitchFamily="34"/>
              </a:rPr>
              <a:t>Av </a:t>
            </a:r>
            <a:r>
              <a:rPr lang="en-US" dirty="0" err="1">
                <a:cs typeface="Arial" pitchFamily="34"/>
              </a:rPr>
              <a:t>dette</a:t>
            </a:r>
            <a:r>
              <a:rPr lang="en-US" dirty="0">
                <a:solidFill>
                  <a:srgbClr val="1F497D"/>
                </a:solidFill>
                <a:cs typeface="Arial" pitchFamily="34"/>
              </a:rPr>
              <a:t>:</a:t>
            </a:r>
            <a:endParaRPr lang="en-US" dirty="0">
              <a:solidFill>
                <a:srgbClr val="1F497D"/>
              </a:solidFill>
            </a:endParaRPr>
          </a:p>
          <a:p>
            <a:pPr marL="1182684" lvl="2"/>
            <a:r>
              <a:rPr lang="en-US" sz="1600" dirty="0">
                <a:cs typeface="Arial" pitchFamily="34"/>
              </a:rPr>
              <a:t> </a:t>
            </a:r>
            <a:r>
              <a:rPr lang="en-US" sz="2000" dirty="0" err="1"/>
              <a:t>Generell</a:t>
            </a:r>
            <a:r>
              <a:rPr lang="en-US" sz="2000" dirty="0"/>
              <a:t> </a:t>
            </a:r>
            <a:r>
              <a:rPr lang="en-US" sz="2000" dirty="0" err="1"/>
              <a:t>administrasjon</a:t>
            </a:r>
            <a:r>
              <a:rPr lang="en-US" dirty="0">
                <a:cs typeface="Arial" pitchFamily="34"/>
              </a:rPr>
              <a:t>: </a:t>
            </a:r>
            <a:r>
              <a:rPr lang="en-US" dirty="0" smtClean="0"/>
              <a:t>3,6</a:t>
            </a:r>
            <a:r>
              <a:rPr lang="en-US" dirty="0" smtClean="0"/>
              <a:t>%</a:t>
            </a:r>
            <a:endParaRPr lang="en-US" dirty="0"/>
          </a:p>
          <a:p>
            <a:pPr marL="1182684" lvl="2"/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å </a:t>
            </a:r>
            <a:r>
              <a:rPr lang="en-US" sz="2000" dirty="0" err="1"/>
              <a:t>skaffe</a:t>
            </a:r>
            <a:r>
              <a:rPr lang="en-US" sz="2000" dirty="0"/>
              <a:t> </a:t>
            </a:r>
            <a:r>
              <a:rPr lang="en-US" sz="2000" dirty="0" err="1"/>
              <a:t>midler</a:t>
            </a:r>
            <a:r>
              <a:rPr lang="en-US" sz="2000" dirty="0"/>
              <a:t> (fundraising)</a:t>
            </a:r>
            <a:r>
              <a:rPr lang="en-US" dirty="0"/>
              <a:t>: </a:t>
            </a:r>
            <a:r>
              <a:rPr lang="en-US" dirty="0" smtClean="0"/>
              <a:t>7,9%</a:t>
            </a:r>
            <a:endParaRPr lang="en-US" dirty="0"/>
          </a:p>
          <a:p>
            <a:pPr lvl="0" algn="r">
              <a:spcBef>
                <a:spcPts val="600"/>
              </a:spcBef>
              <a:buNone/>
            </a:pPr>
            <a:endParaRPr lang="en-US" sz="2400" dirty="0"/>
          </a:p>
          <a:p>
            <a:pPr lvl="0" algn="r">
              <a:spcBef>
                <a:spcPts val="500"/>
              </a:spcBef>
              <a:buNone/>
            </a:pPr>
            <a:r>
              <a:rPr lang="en-US" sz="2000" dirty="0" err="1" smtClean="0"/>
              <a:t>Kilde</a:t>
            </a:r>
            <a:r>
              <a:rPr lang="en-US" sz="2000" dirty="0" smtClean="0"/>
              <a:t>: www.charitynavigator.com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" y="6392863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572" y="6309323"/>
            <a:ext cx="2908304" cy="54867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1" compatLnSpc="1"/>
          <a:lstStyle/>
          <a:p>
            <a:pPr marL="39684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3" y="6392863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73941" y="0"/>
            <a:ext cx="1770058" cy="1125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9" y="332656"/>
            <a:ext cx="849540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15162" cy="1497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>
                <a:ea typeface="+mj-ea"/>
                <a:cs typeface="+mj-cs"/>
              </a:rPr>
              <a:t>Hvor kommer bidragene fra</a:t>
            </a:r>
            <a:endParaRPr lang="nb-NO" dirty="0">
              <a:ea typeface="+mj-ea"/>
              <a:cs typeface="+mj-cs"/>
            </a:endParaRPr>
          </a:p>
        </p:txBody>
      </p:sp>
      <p:sp>
        <p:nvSpPr>
          <p:cNvPr id="11" name="Plassholder for innhold 10"/>
          <p:cNvSpPr>
            <a:spLocks noGrp="1"/>
          </p:cNvSpPr>
          <p:nvPr>
            <p:ph idx="1"/>
          </p:nvPr>
        </p:nvSpPr>
        <p:spPr>
          <a:xfrm>
            <a:off x="457200" y="1863725"/>
            <a:ext cx="7527925" cy="4383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latin typeface="Arial" charset="0"/>
                <a:ea typeface="+mn-ea"/>
                <a:cs typeface="Arial" charset="0"/>
              </a:rPr>
              <a:t>Rotarianere</a:t>
            </a:r>
            <a:r>
              <a:rPr lang="en-US" sz="2800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+mn-ea"/>
                <a:cs typeface="Arial" charset="0"/>
              </a:rPr>
              <a:t>gjennom</a:t>
            </a:r>
            <a:r>
              <a:rPr lang="en-US" sz="2800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+mn-ea"/>
                <a:cs typeface="Arial" charset="0"/>
              </a:rPr>
              <a:t>selvstendige</a:t>
            </a:r>
            <a:r>
              <a:rPr lang="en-US" sz="2800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+mn-ea"/>
                <a:cs typeface="Arial" charset="0"/>
              </a:rPr>
              <a:t>innbetalinger</a:t>
            </a:r>
            <a:endParaRPr lang="en-US" sz="2800" dirty="0" smtClean="0">
              <a:latin typeface="Arial" charset="0"/>
              <a:ea typeface="+mn-ea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latin typeface="Arial" charset="0"/>
                <a:ea typeface="+mn-ea"/>
                <a:cs typeface="Arial" charset="0"/>
              </a:rPr>
              <a:t>Rotaryklubbene</a:t>
            </a:r>
            <a:endParaRPr lang="en-US" sz="2800" dirty="0" smtClean="0">
              <a:latin typeface="Arial" charset="0"/>
              <a:ea typeface="+mn-ea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Arial" charset="0"/>
                <a:ea typeface="+mn-ea"/>
                <a:cs typeface="Arial" charset="0"/>
              </a:rPr>
              <a:t>del </a:t>
            </a:r>
            <a:r>
              <a:rPr lang="en-US" sz="2400" dirty="0" err="1" smtClean="0">
                <a:latin typeface="Arial" charset="0"/>
                <a:ea typeface="+mn-ea"/>
                <a:cs typeface="Arial" charset="0"/>
              </a:rPr>
              <a:t>av</a:t>
            </a:r>
            <a:r>
              <a:rPr lang="en-US" sz="2400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+mn-ea"/>
                <a:cs typeface="Arial" charset="0"/>
              </a:rPr>
              <a:t>kontigent</a:t>
            </a:r>
            <a:r>
              <a:rPr lang="en-US" sz="2400" dirty="0" smtClean="0">
                <a:latin typeface="Arial" charset="0"/>
                <a:ea typeface="+mn-ea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+mn-ea"/>
                <a:cs typeface="Arial" charset="0"/>
              </a:rPr>
              <a:t>overskudd</a:t>
            </a:r>
            <a:r>
              <a:rPr lang="en-US" sz="2400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+mn-ea"/>
                <a:cs typeface="Arial" charset="0"/>
              </a:rPr>
              <a:t>av</a:t>
            </a:r>
            <a:r>
              <a:rPr lang="en-US" sz="2400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+mn-ea"/>
                <a:cs typeface="Arial" charset="0"/>
              </a:rPr>
              <a:t>prosjekt</a:t>
            </a:r>
            <a:r>
              <a:rPr lang="en-US" sz="2400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+mn-ea"/>
                <a:cs typeface="Arial" charset="0"/>
              </a:rPr>
              <a:t>osv</a:t>
            </a:r>
            <a:endParaRPr lang="en-US" sz="2400" dirty="0" smtClean="0">
              <a:latin typeface="Arial" charset="0"/>
              <a:ea typeface="+mn-ea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latin typeface="Arial" charset="0"/>
                <a:ea typeface="+mn-ea"/>
                <a:cs typeface="Arial" charset="0"/>
              </a:rPr>
              <a:t>Donasjoner</a:t>
            </a:r>
            <a:r>
              <a:rPr lang="en-US" sz="2800" dirty="0"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+mn-ea"/>
                <a:cs typeface="Arial" charset="0"/>
              </a:rPr>
              <a:t>fra</a:t>
            </a:r>
            <a:r>
              <a:rPr lang="en-US" sz="2800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+mn-ea"/>
                <a:cs typeface="Arial" charset="0"/>
              </a:rPr>
              <a:t>andre</a:t>
            </a:r>
            <a:endParaRPr lang="en-US" sz="2800" dirty="0" smtClean="0">
              <a:latin typeface="Arial" charset="0"/>
              <a:ea typeface="+mn-ea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dirty="0" err="1" smtClean="0">
                <a:latin typeface="Arial" charset="0"/>
                <a:ea typeface="+mn-ea"/>
                <a:cs typeface="Arial" charset="0"/>
              </a:rPr>
              <a:t>Kontanter</a:t>
            </a:r>
            <a:r>
              <a:rPr lang="en-US" sz="2400" dirty="0" smtClean="0">
                <a:latin typeface="Arial" charset="0"/>
                <a:ea typeface="+mn-ea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+mn-ea"/>
                <a:cs typeface="Arial" charset="0"/>
              </a:rPr>
              <a:t>gaver</a:t>
            </a:r>
            <a:r>
              <a:rPr lang="en-US" sz="2400" dirty="0" smtClean="0">
                <a:latin typeface="Arial" charset="0"/>
                <a:ea typeface="+mn-ea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+mn-ea"/>
                <a:cs typeface="Arial" charset="0"/>
              </a:rPr>
              <a:t>eiendom</a:t>
            </a:r>
            <a:endParaRPr lang="en-US" sz="2400" dirty="0" smtClean="0">
              <a:latin typeface="Arial" charset="0"/>
              <a:ea typeface="+mn-ea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latin typeface="Arial" charset="0"/>
              <a:ea typeface="+mn-ea"/>
              <a:cs typeface="Arial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dirty="0" smtClean="0">
              <a:latin typeface="Arial" charset="0"/>
              <a:ea typeface="+mn-ea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q"/>
              <a:defRPr/>
            </a:pPr>
            <a:endParaRPr lang="nb-NO" sz="28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sz="2800" dirty="0">
              <a:ea typeface="+mn-ea"/>
              <a:cs typeface="+mn-cs"/>
            </a:endParaRPr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869160"/>
            <a:ext cx="3684662" cy="179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0"/>
            <a:ext cx="1259631" cy="76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15162" cy="1497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>
                <a:ea typeface="+mj-ea"/>
                <a:cs typeface="+mj-cs"/>
              </a:rPr>
              <a:t>Bidrag til </a:t>
            </a:r>
            <a:r>
              <a:rPr lang="nb-NO" dirty="0" err="1" smtClean="0">
                <a:ea typeface="+mj-ea"/>
                <a:cs typeface="+mj-cs"/>
              </a:rPr>
              <a:t>Rotary</a:t>
            </a:r>
            <a:r>
              <a:rPr lang="nb-NO" dirty="0" smtClean="0">
                <a:ea typeface="+mj-ea"/>
                <a:cs typeface="+mj-cs"/>
              </a:rPr>
              <a:t> Foundation</a:t>
            </a:r>
            <a:endParaRPr lang="nb-NO" dirty="0">
              <a:ea typeface="+mj-ea"/>
              <a:cs typeface="+mj-cs"/>
            </a:endParaRPr>
          </a:p>
        </p:txBody>
      </p:sp>
      <p:sp>
        <p:nvSpPr>
          <p:cNvPr id="20486" name="Plassholder for innhold 10"/>
          <p:cNvSpPr>
            <a:spLocks noGrp="1"/>
          </p:cNvSpPr>
          <p:nvPr>
            <p:ph idx="1"/>
          </p:nvPr>
        </p:nvSpPr>
        <p:spPr>
          <a:xfrm>
            <a:off x="457200" y="1600200"/>
            <a:ext cx="7656513" cy="4646613"/>
          </a:xfrm>
        </p:spPr>
        <p:txBody>
          <a:bodyPr/>
          <a:lstStyle/>
          <a:p>
            <a:pPr eaLnBrk="1" hangingPunct="1"/>
            <a:r>
              <a:rPr lang="nb-NO" sz="2700" dirty="0" smtClean="0">
                <a:latin typeface="Calibri" pitchFamily="34" charset="0"/>
              </a:rPr>
              <a:t>Bidrag til Rotary Foundation er «frivillig»</a:t>
            </a:r>
          </a:p>
          <a:p>
            <a:pPr eaLnBrk="1" hangingPunct="1"/>
            <a:r>
              <a:rPr lang="nb-NO" sz="2700" dirty="0" smtClean="0">
                <a:latin typeface="Calibri" pitchFamily="34" charset="0"/>
              </a:rPr>
              <a:t>Viktig basis for vårt internasjonale engasjement</a:t>
            </a:r>
          </a:p>
          <a:p>
            <a:pPr eaLnBrk="1" hangingPunct="1"/>
            <a:r>
              <a:rPr lang="nb-NO" sz="2700" dirty="0" smtClean="0">
                <a:latin typeface="Calibri" pitchFamily="34" charset="0"/>
              </a:rPr>
              <a:t>Innbetalte bidrag til </a:t>
            </a:r>
            <a:r>
              <a:rPr lang="nb-NO" sz="2700" dirty="0" err="1" smtClean="0">
                <a:latin typeface="Calibri" pitchFamily="34" charset="0"/>
              </a:rPr>
              <a:t>Annual</a:t>
            </a:r>
            <a:r>
              <a:rPr lang="nb-NO" sz="2700" dirty="0" smtClean="0">
                <a:latin typeface="Calibri" pitchFamily="34" charset="0"/>
              </a:rPr>
              <a:t> Fund føres tilbake til distriktene som prosjektmidler</a:t>
            </a:r>
          </a:p>
          <a:p>
            <a:pPr eaLnBrk="1" hangingPunct="1"/>
            <a:r>
              <a:rPr lang="nb-NO" sz="2700" dirty="0" smtClean="0">
                <a:latin typeface="Calibri" pitchFamily="34" charset="0"/>
              </a:rPr>
              <a:t>Distriktets aktivitetsnivå følger innbetalingene til fondet.</a:t>
            </a:r>
          </a:p>
          <a:p>
            <a:pPr eaLnBrk="1" hangingPunct="1"/>
            <a:r>
              <a:rPr lang="nb-NO" sz="2700" dirty="0" smtClean="0">
                <a:latin typeface="Calibri" pitchFamily="34" charset="0"/>
              </a:rPr>
              <a:t>3 års syklus (SHARE systemet)</a:t>
            </a:r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941168"/>
            <a:ext cx="3024336" cy="162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0"/>
            <a:ext cx="1259631" cy="76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www.romfart.no/eRomfart/Bilder/2002/2002099-SvartHullIKule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6821807" cy="5184576"/>
          </a:xfrm>
          <a:prstGeom prst="rect">
            <a:avLst/>
          </a:prstGeom>
          <a:noFill/>
        </p:spPr>
      </p:pic>
      <p:sp>
        <p:nvSpPr>
          <p:cNvPr id="3" name="TekstSylinder 2"/>
          <p:cNvSpPr txBox="1"/>
          <p:nvPr/>
        </p:nvSpPr>
        <p:spPr>
          <a:xfrm>
            <a:off x="755576" y="2606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The Rotary Foundation - et sort hull….?</a:t>
            </a:r>
            <a:endParaRPr lang="nb-NO" sz="3200" b="1" dirty="0"/>
          </a:p>
        </p:txBody>
      </p:sp>
      <p:cxnSp>
        <p:nvCxnSpPr>
          <p:cNvPr id="6" name="Rett linje 5"/>
          <p:cNvCxnSpPr/>
          <p:nvPr/>
        </p:nvCxnSpPr>
        <p:spPr>
          <a:xfrm>
            <a:off x="1475656" y="1484784"/>
            <a:ext cx="5616624" cy="42484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 flipH="1">
            <a:off x="1475656" y="1484784"/>
            <a:ext cx="4608512" cy="42484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79276" y="95835"/>
            <a:ext cx="143827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081088"/>
            <a:ext cx="77152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lipse 1"/>
          <p:cNvSpPr/>
          <p:nvPr/>
        </p:nvSpPr>
        <p:spPr>
          <a:xfrm>
            <a:off x="899592" y="3861048"/>
            <a:ext cx="237626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40350" y="0"/>
            <a:ext cx="1403649" cy="908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1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987673" y="1412775"/>
            <a:ext cx="4248157" cy="2071783"/>
            <a:chOff x="2987673" y="1412775"/>
            <a:chExt cx="4248157" cy="2071783"/>
          </a:xfrm>
        </p:grpSpPr>
        <p:sp>
          <p:nvSpPr>
            <p:cNvPr id="3" name="Rectangle 1"/>
            <p:cNvSpPr/>
            <p:nvPr/>
          </p:nvSpPr>
          <p:spPr>
            <a:xfrm>
              <a:off x="2987673" y="2300685"/>
              <a:ext cx="1062039" cy="1183873"/>
            </a:xfrm>
            <a:prstGeom prst="rect">
              <a:avLst/>
            </a:prstGeom>
            <a:noFill/>
            <a:ln w="31747">
              <a:solidFill>
                <a:srgbClr val="3366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Rectangle 2"/>
            <p:cNvSpPr/>
            <p:nvPr/>
          </p:nvSpPr>
          <p:spPr>
            <a:xfrm>
              <a:off x="6173791" y="2300685"/>
              <a:ext cx="1062039" cy="1183873"/>
            </a:xfrm>
            <a:prstGeom prst="rect">
              <a:avLst/>
            </a:prstGeom>
            <a:noFill/>
            <a:ln w="31747">
              <a:solidFill>
                <a:srgbClr val="3366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grpSp>
          <p:nvGrpSpPr>
            <p:cNvPr id="5" name="Group 6"/>
            <p:cNvGrpSpPr/>
            <p:nvPr/>
          </p:nvGrpSpPr>
          <p:grpSpPr>
            <a:xfrm>
              <a:off x="3411534" y="1412775"/>
              <a:ext cx="3732215" cy="710324"/>
              <a:chOff x="3411534" y="1412775"/>
              <a:chExt cx="3732215" cy="710324"/>
            </a:xfrm>
          </p:grpSpPr>
          <p:sp>
            <p:nvSpPr>
              <p:cNvPr id="6" name="AutoShape 3"/>
              <p:cNvSpPr/>
              <p:nvPr/>
            </p:nvSpPr>
            <p:spPr>
              <a:xfrm>
                <a:off x="3411534" y="1485122"/>
                <a:ext cx="3732215" cy="6379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9671"/>
                  <a:gd name="f8" fmla="val 4134"/>
                  <a:gd name="f9" fmla="val 9235"/>
                  <a:gd name="f10" fmla="val 10681"/>
                  <a:gd name="f11" fmla="val 14595"/>
                  <a:gd name="f12" fmla="val 18083"/>
                  <a:gd name="f13" fmla="val 5770"/>
                  <a:gd name="f14" fmla="val 19388"/>
                  <a:gd name="f15" fmla="val 14400"/>
                  <a:gd name="f16" fmla="val 19192"/>
                  <a:gd name="f17" fmla="val 15728"/>
                  <a:gd name="f18" fmla="val 17941"/>
                  <a:gd name="f19" fmla="val 16725"/>
                  <a:gd name="f20" fmla="val 6352"/>
                  <a:gd name="f21" fmla="val 13596"/>
                  <a:gd name="f22" fmla="val 735"/>
                  <a:gd name="f23" fmla="val 9958"/>
                  <a:gd name="f24" fmla="val 66"/>
                  <a:gd name="f25" fmla="val 5153"/>
                  <a:gd name="f26" fmla="val 949"/>
                  <a:gd name="f27" fmla="val 1447"/>
                  <a:gd name="f28" fmla="val 10327"/>
                  <a:gd name="f29" fmla="+- 0 0 -90"/>
                  <a:gd name="f30" fmla="*/ f3 1 21600"/>
                  <a:gd name="f31" fmla="*/ f4 1 21600"/>
                  <a:gd name="f32" fmla="val f5"/>
                  <a:gd name="f33" fmla="val f6"/>
                  <a:gd name="f34" fmla="*/ f29 f0 1"/>
                  <a:gd name="f35" fmla="+- f33 0 f32"/>
                  <a:gd name="f36" fmla="*/ f34 1 f2"/>
                  <a:gd name="f37" fmla="*/ f35 1 21600"/>
                  <a:gd name="f38" fmla="*/ 0 f35 1"/>
                  <a:gd name="f39" fmla="*/ 21600 f35 1"/>
                  <a:gd name="f40" fmla="+- f36 0 f1"/>
                  <a:gd name="f41" fmla="*/ f38 1 21600"/>
                  <a:gd name="f42" fmla="*/ f39 1 21600"/>
                  <a:gd name="f43" fmla="*/ f41 1 f37"/>
                  <a:gd name="f44" fmla="*/ f42 1 f37"/>
                  <a:gd name="f45" fmla="*/ f43 f30 1"/>
                  <a:gd name="f46" fmla="*/ f44 f30 1"/>
                  <a:gd name="f47" fmla="*/ f44 f31 1"/>
                  <a:gd name="f48" fmla="*/ f43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45" y="f48"/>
                  </a:cxn>
                </a:cxnLst>
                <a:rect l="f45" t="f48" r="f46" b="f47"/>
                <a:pathLst>
                  <a:path w="21600" h="21600">
                    <a:moveTo>
                      <a:pt x="f5" y="f6"/>
                    </a:moveTo>
                    <a:cubicBezTo>
                      <a:pt x="f5" y="f7"/>
                      <a:pt x="f8" y="f5"/>
                      <a:pt x="f9" y="f5"/>
                    </a:cubicBezTo>
                    <a:lnTo>
                      <a:pt x="f10" y="f5"/>
                    </a:lnTo>
                    <a:cubicBezTo>
                      <a:pt x="f11" y="f5"/>
                      <a:pt x="f12" y="f13"/>
                      <a:pt x="f14" y="f15"/>
                    </a:cubicBezTo>
                    <a:lnTo>
                      <a:pt x="f6" y="f15"/>
                    </a:lnTo>
                    <a:lnTo>
                      <a:pt x="f16" y="f6"/>
                    </a:lnTo>
                    <a:lnTo>
                      <a:pt x="f17" y="f15"/>
                    </a:lnTo>
                    <a:lnTo>
                      <a:pt x="f18" y="f15"/>
                    </a:ln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7" y="f6"/>
                    </a:cubicBezTo>
                    <a:close/>
                    <a:moveTo>
                      <a:pt x="f5" y="f6"/>
                    </a:moveTo>
                    <a:lnTo>
                      <a:pt x="f5" y="f6"/>
                    </a:lnTo>
                  </a:path>
                </a:pathLst>
              </a:custGeom>
              <a:noFill/>
              <a:ln w="19046">
                <a:solidFill>
                  <a:srgbClr val="3366FF"/>
                </a:solidFill>
                <a:prstDash val="solid"/>
                <a:miter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AutoShape 4"/>
              <p:cNvSpPr/>
              <p:nvPr/>
            </p:nvSpPr>
            <p:spPr>
              <a:xfrm>
                <a:off x="3411534" y="1412775"/>
                <a:ext cx="1719995" cy="71032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9671"/>
                  <a:gd name="f8" fmla="val 8968"/>
                  <a:gd name="f9" fmla="val 20031"/>
                  <a:gd name="f10" fmla="val 20555"/>
                  <a:gd name="f11" fmla="val 21078"/>
                  <a:gd name="f12" fmla="val 22"/>
                  <a:gd name="f13" fmla="val 66"/>
                  <a:gd name="f14" fmla="val 11178"/>
                  <a:gd name="f15" fmla="val 949"/>
                  <a:gd name="f16" fmla="val 3138"/>
                  <a:gd name="f17" fmla="val 10327"/>
                  <a:gd name="f18" fmla="+- 0 0 -90"/>
                  <a:gd name="f19" fmla="*/ f3 1 21600"/>
                  <a:gd name="f20" fmla="*/ f4 1 21600"/>
                  <a:gd name="f21" fmla="val f5"/>
                  <a:gd name="f22" fmla="val f6"/>
                  <a:gd name="f23" fmla="*/ f18 f0 1"/>
                  <a:gd name="f24" fmla="+- f22 0 f21"/>
                  <a:gd name="f25" fmla="*/ f23 1 f2"/>
                  <a:gd name="f26" fmla="*/ f24 1 21600"/>
                  <a:gd name="f27" fmla="*/ 0 f24 1"/>
                  <a:gd name="f28" fmla="*/ 21600 f24 1"/>
                  <a:gd name="f29" fmla="+- f25 0 f1"/>
                  <a:gd name="f30" fmla="*/ f27 1 21600"/>
                  <a:gd name="f31" fmla="*/ f28 1 21600"/>
                  <a:gd name="f32" fmla="*/ f30 1 f26"/>
                  <a:gd name="f33" fmla="*/ f31 1 f26"/>
                  <a:gd name="f34" fmla="*/ f32 f19 1"/>
                  <a:gd name="f35" fmla="*/ f33 f19 1"/>
                  <a:gd name="f36" fmla="*/ f33 f20 1"/>
                  <a:gd name="f37" fmla="*/ f32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34" y="f37"/>
                  </a:cxn>
                </a:cxnLst>
                <a:rect l="f34" t="f37" r="f35" b="f36"/>
                <a:pathLst>
                  <a:path w="21600" h="21600">
                    <a:moveTo>
                      <a:pt x="f5" y="f6"/>
                    </a:moveTo>
                    <a:cubicBezTo>
                      <a:pt x="f5" y="f7"/>
                      <a:pt x="f8" y="f5"/>
                      <a:pt x="f9" y="f5"/>
                    </a:cubicBezTo>
                    <a:cubicBezTo>
                      <a:pt x="f10" y="f5"/>
                      <a:pt x="f11" y="f12"/>
                      <a:pt x="f6" y="f13"/>
                    </a:cubicBezTo>
                    <a:cubicBezTo>
                      <a:pt x="f14" y="f15"/>
                      <a:pt x="f16" y="f17"/>
                      <a:pt x="f16" y="f6"/>
                    </a:cubicBezTo>
                    <a:close/>
                    <a:moveTo>
                      <a:pt x="f5" y="f6"/>
                    </a:moveTo>
                    <a:lnTo>
                      <a:pt x="f5" y="f6"/>
                    </a:lnTo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AutoShape 5"/>
              <p:cNvSpPr/>
              <p:nvPr/>
            </p:nvSpPr>
            <p:spPr>
              <a:xfrm>
                <a:off x="5007656" y="1412775"/>
                <a:ext cx="123873" cy="164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7208"/>
                  <a:gd name="f8" fmla="val 14414"/>
                  <a:gd name="f9" fmla="val 7206"/>
                  <a:gd name="f10" fmla="+- 0 0 -90"/>
                  <a:gd name="f11" fmla="*/ f3 1 21600"/>
                  <a:gd name="f12" fmla="*/ f4 1 21600"/>
                  <a:gd name="f13" fmla="val f5"/>
                  <a:gd name="f14" fmla="val f6"/>
                  <a:gd name="f15" fmla="*/ f10 f0 1"/>
                  <a:gd name="f16" fmla="+- f14 0 f13"/>
                  <a:gd name="f17" fmla="*/ f15 1 f2"/>
                  <a:gd name="f18" fmla="*/ f16 1 21600"/>
                  <a:gd name="f19" fmla="*/ 0 f16 1"/>
                  <a:gd name="f20" fmla="*/ 21600 f16 1"/>
                  <a:gd name="f21" fmla="+- f17 0 f1"/>
                  <a:gd name="f22" fmla="*/ f19 1 21600"/>
                  <a:gd name="f23" fmla="*/ f20 1 21600"/>
                  <a:gd name="f24" fmla="*/ f22 1 f18"/>
                  <a:gd name="f25" fmla="*/ f23 1 f18"/>
                  <a:gd name="f26" fmla="*/ f24 f11 1"/>
                  <a:gd name="f27" fmla="*/ f25 f11 1"/>
                  <a:gd name="f28" fmla="*/ f25 f12 1"/>
                  <a:gd name="f29" fmla="*/ f24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">
                    <a:pos x="f26" y="f29"/>
                  </a:cxn>
                </a:cxnLst>
                <a:rect l="f26" t="f29" r="f27" b="f28"/>
                <a:pathLst>
                  <a:path w="21600" h="21600">
                    <a:moveTo>
                      <a:pt x="f5" y="f5"/>
                    </a:moveTo>
                    <a:cubicBezTo>
                      <a:pt x="f7" y="f5"/>
                      <a:pt x="f8" y="f9"/>
                      <a:pt x="f6" y="f6"/>
                    </a:cubicBezTo>
                  </a:path>
                </a:pathLst>
              </a:custGeom>
              <a:noFill/>
              <a:ln w="19046">
                <a:solidFill>
                  <a:srgbClr val="3366FF"/>
                </a:solidFill>
                <a:prstDash val="solid"/>
                <a:miter/>
              </a:ln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nb-NO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828800" y="2419346"/>
            <a:ext cx="1003297" cy="96520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1" compatLnSpc="1"/>
          <a:lstStyle/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2010</a:t>
            </a:r>
          </a:p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1800" y="2419346"/>
            <a:ext cx="1003297" cy="96520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1" compatLnSpc="1"/>
          <a:lstStyle/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2011</a:t>
            </a:r>
          </a:p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2419346"/>
            <a:ext cx="1003297" cy="96520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1" compatLnSpc="1"/>
          <a:lstStyle/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2012</a:t>
            </a:r>
          </a:p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2013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7800" y="2419346"/>
            <a:ext cx="1003297" cy="96520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1" compatLnSpc="1"/>
          <a:lstStyle/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2013</a:t>
            </a:r>
          </a:p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2014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00792" y="2419346"/>
            <a:ext cx="1027108" cy="96520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1" compatLnSpc="1"/>
          <a:lstStyle/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2014</a:t>
            </a:r>
          </a:p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67603" y="2419346"/>
            <a:ext cx="1003297" cy="96520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1" compatLnSpc="1"/>
          <a:lstStyle/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2015</a:t>
            </a:r>
          </a:p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2419346"/>
            <a:ext cx="1003297" cy="96520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1" compatLnSpc="1"/>
          <a:lstStyle/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2009</a:t>
            </a:r>
          </a:p>
          <a:p>
            <a:pPr marL="382584" marR="0" lvl="0" indent="-342900" algn="ctr" defTabSz="914400" rtl="0" fontAlgn="auto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2010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853" y="4348164"/>
            <a:ext cx="3687766" cy="36830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0" compatLnSpc="1"/>
          <a:lstStyle/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 Bold"/>
                <a:ea typeface="Arial Bold"/>
                <a:cs typeface="Arial Bold"/>
              </a:rPr>
              <a:t>50% World Fund </a:t>
            </a:r>
            <a:r>
              <a:rPr lang="en-US" sz="2000" b="0" i="0" u="none" strike="noStrike" kern="1200" cap="none" spc="0" baseline="0" dirty="0">
                <a:solidFill>
                  <a:srgbClr val="1F497D"/>
                </a:solidFill>
                <a:uFillTx/>
                <a:latin typeface="Arial Bold"/>
                <a:ea typeface="Arial Bold"/>
                <a:cs typeface="Arial Bold"/>
              </a:rPr>
              <a:t>USD </a:t>
            </a:r>
            <a:r>
              <a:rPr lang="nb-NO" sz="2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nb-NO" sz="2000" b="0" i="0" u="none" strike="noStrike" kern="1200" cap="none" spc="0" baseline="0" dirty="0" smtClean="0">
                <a:solidFill>
                  <a:srgbClr val="FF0000"/>
                </a:solidFill>
                <a:uFillTx/>
                <a:latin typeface="Calibri"/>
              </a:rPr>
              <a:t>0.000</a:t>
            </a:r>
            <a:endParaRPr lang="en-US" sz="2000" b="0" i="0" u="none" strike="noStrike" kern="1200" cap="none" spc="0" baseline="0" dirty="0">
              <a:solidFill>
                <a:srgbClr val="FF0000"/>
              </a:solidFill>
              <a:uFillTx/>
              <a:latin typeface="Arial Bold"/>
              <a:ea typeface="Arial Bold"/>
              <a:cs typeface="Arial Bol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246" y="4749795"/>
            <a:ext cx="3975097" cy="11274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0" compatLnSpc="1"/>
          <a:lstStyle/>
          <a:p>
            <a:pPr marL="214317" marR="0" lvl="0" indent="-1746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 pitchFamily="34"/>
              <a:buChar char="•"/>
              <a:tabLst>
                <a:tab pos="215908" algn="l"/>
                <a:tab pos="95250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3333FF"/>
                </a:solidFill>
                <a:uFillTx/>
                <a:latin typeface="Calibri"/>
                <a:cs typeface="Arial" pitchFamily="34"/>
              </a:rPr>
              <a:t>Global Grant</a:t>
            </a:r>
          </a:p>
          <a:p>
            <a:pPr marL="214317" marR="0" lvl="0" indent="-1746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 pitchFamily="34"/>
              <a:buChar char="•"/>
              <a:tabLst>
                <a:tab pos="215908" algn="l"/>
                <a:tab pos="95250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3333FF"/>
                </a:solidFill>
                <a:uFillTx/>
                <a:latin typeface="Calibri"/>
                <a:cs typeface="Arial" pitchFamily="34"/>
              </a:rPr>
              <a:t>Packaged Grant</a:t>
            </a:r>
          </a:p>
          <a:p>
            <a:pPr marL="214317" marR="0" lvl="0" indent="-1746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 pitchFamily="34"/>
              <a:buChar char="•"/>
              <a:tabLst>
                <a:tab pos="215908" algn="l"/>
                <a:tab pos="95250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3333FF"/>
                </a:solidFill>
                <a:uFillTx/>
                <a:latin typeface="Calibri"/>
                <a:cs typeface="Arial" pitchFamily="34"/>
              </a:rPr>
              <a:t>Rotary Peace Centers</a:t>
            </a:r>
          </a:p>
          <a:p>
            <a:pPr marL="214317" marR="0" lvl="0" indent="-174622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 pitchFamily="34"/>
              <a:buChar char="•"/>
              <a:tabLst>
                <a:tab pos="215908" algn="l"/>
                <a:tab pos="95250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3333FF"/>
                </a:solidFill>
                <a:uFillTx/>
                <a:latin typeface="Calibri"/>
                <a:cs typeface="Arial" pitchFamily="34"/>
              </a:rPr>
              <a:t>PolioPlus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19596" y="4729167"/>
            <a:ext cx="4508504" cy="115570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0" compatLnSpc="1"/>
          <a:lstStyle/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 pitchFamily="34"/>
              <a:buChar char="•"/>
              <a:tabLst>
                <a:tab pos="152392" algn="l"/>
                <a:tab pos="95249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333FF"/>
                </a:solidFill>
                <a:uFillTx/>
                <a:latin typeface="Calibri"/>
                <a:cs typeface="Arial" pitchFamily="34"/>
              </a:rPr>
              <a:t> </a:t>
            </a:r>
            <a:r>
              <a:rPr lang="en-US" sz="2000" b="0" i="0" u="none" strike="noStrike" kern="1200" cap="none" spc="0" baseline="0">
                <a:solidFill>
                  <a:srgbClr val="3333FF"/>
                </a:solidFill>
                <a:uFillTx/>
                <a:latin typeface="Calibri"/>
                <a:cs typeface="Arial" pitchFamily="34"/>
              </a:rPr>
              <a:t>Global Grants</a:t>
            </a:r>
          </a:p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 pitchFamily="34"/>
              <a:buChar char="•"/>
              <a:tabLst>
                <a:tab pos="152392" algn="l"/>
                <a:tab pos="95249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3333FF"/>
                </a:solidFill>
                <a:uFillTx/>
                <a:latin typeface="Calibri"/>
                <a:cs typeface="Arial" pitchFamily="34"/>
              </a:rPr>
              <a:t> District Grants – max </a:t>
            </a:r>
            <a:r>
              <a:rPr lang="en-US" sz="2000" b="0" i="0" u="none" strike="noStrike" kern="1200" cap="none" spc="0" baseline="0">
                <a:solidFill>
                  <a:srgbClr val="1F497D"/>
                </a:solidFill>
                <a:uFillTx/>
                <a:latin typeface="Calibri"/>
                <a:cs typeface="Arial" pitchFamily="34"/>
              </a:rPr>
              <a:t>50 % of DDF</a:t>
            </a:r>
          </a:p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 pitchFamily="34"/>
              <a:buChar char="•"/>
              <a:tabLst>
                <a:tab pos="152392" algn="l"/>
                <a:tab pos="95249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3333FF"/>
                </a:solidFill>
                <a:uFillTx/>
                <a:latin typeface="Calibri"/>
                <a:cs typeface="Arial" pitchFamily="34"/>
              </a:rPr>
              <a:t> PolioPlus</a:t>
            </a:r>
          </a:p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Font typeface="Arial" pitchFamily="34"/>
              <a:buChar char="•"/>
              <a:tabLst>
                <a:tab pos="152392" algn="l"/>
                <a:tab pos="95249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3333FF"/>
                </a:solidFill>
                <a:uFillTx/>
                <a:latin typeface="Calibri"/>
                <a:cs typeface="Arial" pitchFamily="34"/>
              </a:rPr>
              <a:t> Rotary Peace Fellowships. </a:t>
            </a:r>
          </a:p>
        </p:txBody>
      </p:sp>
      <p:sp>
        <p:nvSpPr>
          <p:cNvPr id="19" name="AutoShape 18"/>
          <p:cNvSpPr/>
          <p:nvPr/>
        </p:nvSpPr>
        <p:spPr>
          <a:xfrm rot="4486328">
            <a:off x="4602958" y="2480470"/>
            <a:ext cx="249238" cy="28829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20776"/>
              <a:gd name="f8" fmla="val 5400"/>
              <a:gd name="f9" fmla="val 16200"/>
              <a:gd name="f10" fmla="val 10800"/>
              <a:gd name="f11" fmla="+- 0 0 -90"/>
              <a:gd name="f12" fmla="*/ f3 1 21600"/>
              <a:gd name="f13" fmla="*/ f4 1 21600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21600"/>
              <a:gd name="f20" fmla="*/ 2147483647 f17 1"/>
              <a:gd name="f21" fmla="*/ 0 f17 1"/>
              <a:gd name="f22" fmla="*/ 21600 f17 1"/>
              <a:gd name="f23" fmla="+- f18 0 f1"/>
              <a:gd name="f24" fmla="*/ f20 1 21600"/>
              <a:gd name="f25" fmla="*/ f21 1 21600"/>
              <a:gd name="f26" fmla="*/ f22 1 21600"/>
              <a:gd name="f27" fmla="*/ f24 1 f19"/>
              <a:gd name="f28" fmla="*/ f25 1 f19"/>
              <a:gd name="f29" fmla="*/ f26 1 f19"/>
              <a:gd name="f30" fmla="*/ f28 f12 1"/>
              <a:gd name="f31" fmla="*/ f29 f12 1"/>
              <a:gd name="f32" fmla="*/ f29 f13 1"/>
              <a:gd name="f33" fmla="*/ f28 f13 1"/>
              <a:gd name="f34" fmla="*/ f27 f12 1"/>
              <a:gd name="f35" fmla="*/ f27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4" y="f35"/>
              </a:cxn>
            </a:cxnLst>
            <a:rect l="f30" t="f33" r="f31" b="f32"/>
            <a:pathLst>
              <a:path w="21600" h="21600">
                <a:moveTo>
                  <a:pt x="f5" y="f7"/>
                </a:moveTo>
                <a:lnTo>
                  <a:pt x="f8" y="f7"/>
                </a:lnTo>
                <a:lnTo>
                  <a:pt x="f8" y="f5"/>
                </a:lnTo>
                <a:lnTo>
                  <a:pt x="f9" y="f5"/>
                </a:lnTo>
                <a:lnTo>
                  <a:pt x="f9" y="f7"/>
                </a:lnTo>
                <a:lnTo>
                  <a:pt x="f6" y="f7"/>
                </a:lnTo>
                <a:lnTo>
                  <a:pt x="f10" y="f6"/>
                </a:lnTo>
                <a:close/>
                <a:moveTo>
                  <a:pt x="f5" y="f7"/>
                </a:moveTo>
                <a:lnTo>
                  <a:pt x="f5" y="f7"/>
                </a:lnTo>
              </a:path>
            </a:pathLst>
          </a:custGeom>
          <a:noFill/>
          <a:ln w="19046">
            <a:solidFill>
              <a:srgbClr val="385D8A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AutoShape 19"/>
          <p:cNvSpPr/>
          <p:nvPr/>
        </p:nvSpPr>
        <p:spPr>
          <a:xfrm rot="1546883">
            <a:off x="7324717" y="3538536"/>
            <a:ext cx="222254" cy="7921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7661"/>
              <a:gd name="f8" fmla="val 5400"/>
              <a:gd name="f9" fmla="val 16200"/>
              <a:gd name="f10" fmla="val 10800"/>
              <a:gd name="f11" fmla="+- 0 0 -90"/>
              <a:gd name="f12" fmla="*/ f3 1 21600"/>
              <a:gd name="f13" fmla="*/ f4 1 21600"/>
              <a:gd name="f14" fmla="val f5"/>
              <a:gd name="f15" fmla="val f6"/>
              <a:gd name="f16" fmla="*/ f11 f0 1"/>
              <a:gd name="f17" fmla="+- f15 0 f14"/>
              <a:gd name="f18" fmla="*/ f16 1 f2"/>
              <a:gd name="f19" fmla="*/ f17 1 21600"/>
              <a:gd name="f20" fmla="*/ 2147483647 f17 1"/>
              <a:gd name="f21" fmla="*/ 0 f17 1"/>
              <a:gd name="f22" fmla="*/ 21600 f17 1"/>
              <a:gd name="f23" fmla="+- f18 0 f1"/>
              <a:gd name="f24" fmla="*/ f20 1 21600"/>
              <a:gd name="f25" fmla="*/ f21 1 21600"/>
              <a:gd name="f26" fmla="*/ f22 1 21600"/>
              <a:gd name="f27" fmla="*/ f24 1 f19"/>
              <a:gd name="f28" fmla="*/ f25 1 f19"/>
              <a:gd name="f29" fmla="*/ f26 1 f19"/>
              <a:gd name="f30" fmla="*/ f28 f12 1"/>
              <a:gd name="f31" fmla="*/ f29 f12 1"/>
              <a:gd name="f32" fmla="*/ f29 f13 1"/>
              <a:gd name="f33" fmla="*/ f28 f13 1"/>
              <a:gd name="f34" fmla="*/ f27 f12 1"/>
              <a:gd name="f35" fmla="*/ f27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4" y="f35"/>
              </a:cxn>
            </a:cxnLst>
            <a:rect l="f30" t="f33" r="f31" b="f32"/>
            <a:pathLst>
              <a:path w="21600" h="21600">
                <a:moveTo>
                  <a:pt x="f5" y="f7"/>
                </a:moveTo>
                <a:lnTo>
                  <a:pt x="f8" y="f7"/>
                </a:lnTo>
                <a:lnTo>
                  <a:pt x="f8" y="f5"/>
                </a:lnTo>
                <a:lnTo>
                  <a:pt x="f9" y="f5"/>
                </a:lnTo>
                <a:lnTo>
                  <a:pt x="f9" y="f7"/>
                </a:lnTo>
                <a:lnTo>
                  <a:pt x="f6" y="f7"/>
                </a:lnTo>
                <a:lnTo>
                  <a:pt x="f10" y="f6"/>
                </a:lnTo>
                <a:close/>
                <a:moveTo>
                  <a:pt x="f5" y="f7"/>
                </a:moveTo>
                <a:lnTo>
                  <a:pt x="f5" y="f7"/>
                </a:lnTo>
              </a:path>
            </a:pathLst>
          </a:custGeom>
          <a:noFill/>
          <a:ln w="19046">
            <a:solidFill>
              <a:srgbClr val="385D8A"/>
            </a:solidFill>
            <a:prstDash val="solid"/>
            <a:miter/>
          </a:ln>
        </p:spPr>
        <p:txBody>
          <a:bodyPr vert="horz" wrap="square" lIns="0" tIns="0" rIns="0" bIns="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4" y="1628802"/>
            <a:ext cx="1944215" cy="79208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0" compatLnSpc="1"/>
          <a:lstStyle/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000" b="0" i="0" u="none" strike="noStrike" kern="1200" cap="none" spc="0" baseline="0" dirty="0">
                <a:solidFill>
                  <a:srgbClr val="1F497D"/>
                </a:solidFill>
                <a:uFillTx/>
                <a:latin typeface="Calibri"/>
              </a:rPr>
              <a:t>  USD </a:t>
            </a:r>
            <a:r>
              <a:rPr lang="nb-NO" sz="2000" b="0" i="0" u="none" strike="noStrike" kern="1200" cap="none" spc="0" baseline="0" dirty="0" smtClean="0">
                <a:solidFill>
                  <a:srgbClr val="1F497D"/>
                </a:solidFill>
                <a:uFillTx/>
                <a:latin typeface="Calibri"/>
              </a:rPr>
              <a:t>40.000</a:t>
            </a:r>
            <a:endParaRPr lang="nb-NO" sz="2000" b="0" i="0" u="none" strike="noStrike" kern="1200" cap="none" spc="0" baseline="0" dirty="0">
              <a:solidFill>
                <a:srgbClr val="1F497D"/>
              </a:solidFill>
              <a:uFillTx/>
              <a:latin typeface="Calibri"/>
            </a:endParaRPr>
          </a:p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1" u="none" strike="noStrike" kern="1200" cap="none" spc="0" baseline="0" dirty="0">
              <a:solidFill>
                <a:srgbClr val="1F497D"/>
              </a:solidFill>
              <a:uFillTx/>
              <a:latin typeface="Arial Bold"/>
              <a:ea typeface="Arial Bold"/>
              <a:cs typeface="Arial Bol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853" y="115891"/>
            <a:ext cx="8136578" cy="9366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1" compatLnSpc="1"/>
          <a:lstStyle/>
          <a:p>
            <a:pPr marL="39684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Lucida Grande"/>
                <a:ea typeface="Lucida Grande"/>
                <a:cs typeface="Lucida Grande"/>
              </a:rPr>
              <a:t>     Fra Annual Program Fund</a:t>
            </a:r>
          </a:p>
          <a:p>
            <a:pPr marL="39684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Lucida Grande"/>
                <a:ea typeface="Lucida Grande"/>
                <a:cs typeface="Lucida Grande"/>
              </a:rPr>
              <a:t> 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Lucida Grande"/>
                <a:ea typeface="Lucida Grande"/>
                <a:cs typeface="Lucida Grande"/>
              </a:rPr>
              <a:t>til</a:t>
            </a:r>
          </a:p>
          <a:p>
            <a:pPr marL="39684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Lucida Grande"/>
                <a:ea typeface="Lucida Grande"/>
                <a:cs typeface="Lucida Grande"/>
              </a:rPr>
              <a:t>          World Fund og District Designated Fund</a:t>
            </a:r>
          </a:p>
          <a:p>
            <a:pPr marL="39684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Lucida Grande"/>
                <a:ea typeface="Lucida Grande"/>
                <a:cs typeface="Lucida Grande"/>
              </a:rPr>
              <a:t>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40202" y="4324353"/>
            <a:ext cx="5016498" cy="35560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t" anchorCtr="0" compatLnSpc="1"/>
          <a:lstStyle/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 Bold"/>
                <a:ea typeface="Arial Bold"/>
                <a:cs typeface="Arial Bold"/>
              </a:rPr>
              <a:t>50% District Designated Fund </a:t>
            </a:r>
            <a:r>
              <a:rPr lang="en-US" sz="2000" b="0" i="0" u="none" strike="noStrike" kern="1200" cap="none" spc="0" baseline="0" dirty="0">
                <a:solidFill>
                  <a:srgbClr val="1F497D"/>
                </a:solidFill>
                <a:uFillTx/>
                <a:latin typeface="Arial Bold"/>
                <a:ea typeface="Arial Bold"/>
                <a:cs typeface="Arial Bold"/>
              </a:rPr>
              <a:t>USD</a:t>
            </a:r>
            <a:r>
              <a:rPr lang="en-US" sz="2000" b="0" i="0" u="none" strike="noStrike" kern="1200" cap="none" spc="0" baseline="0" dirty="0">
                <a:solidFill>
                  <a:srgbClr val="C00000"/>
                </a:solidFill>
                <a:uFillTx/>
                <a:latin typeface="Arial Bold"/>
                <a:ea typeface="Arial Bold"/>
                <a:cs typeface="Arial Bold"/>
              </a:rPr>
              <a:t> </a:t>
            </a:r>
            <a:r>
              <a:rPr lang="nb-NO" sz="2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nb-NO" sz="2000" b="0" i="0" u="none" strike="noStrike" kern="1200" cap="none" spc="0" baseline="0" dirty="0" smtClean="0">
                <a:solidFill>
                  <a:srgbClr val="C00000"/>
                </a:solidFill>
                <a:uFillTx/>
                <a:latin typeface="Calibri"/>
              </a:rPr>
              <a:t>0.000</a:t>
            </a:r>
            <a:endParaRPr lang="en-US" sz="2000" b="0" i="0" u="none" strike="noStrike" kern="1200" cap="none" spc="0" baseline="0" dirty="0">
              <a:solidFill>
                <a:srgbClr val="C00000"/>
              </a:solidFill>
              <a:uFillTx/>
              <a:latin typeface="Arial Bold"/>
              <a:ea typeface="Arial Bold"/>
              <a:cs typeface="Arial Bold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40350" y="0"/>
            <a:ext cx="1403649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457200" y="6392863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24203" y="6392863"/>
            <a:ext cx="2908304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1" compatLnSpc="1"/>
          <a:lstStyle/>
          <a:p>
            <a:pPr marL="39684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53203" y="6392863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363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250829" y="764703"/>
            <a:ext cx="8642351" cy="1512170"/>
          </a:xfrm>
        </p:spPr>
        <p:txBody>
          <a:bodyPr rIns="132075"/>
          <a:lstStyle/>
          <a:p>
            <a:pPr lvl="0"/>
            <a:r>
              <a:rPr lang="en-US" sz="3600" b="1"/>
              <a:t>Bidrag til The Rotary Foundation</a:t>
            </a:r>
            <a:br>
              <a:rPr lang="en-US" sz="3600" b="1"/>
            </a:br>
            <a:r>
              <a:rPr lang="en-US" sz="2400" b="1"/>
              <a:t>(Annual Fund og PolioPlus)</a:t>
            </a:r>
            <a:r>
              <a:rPr lang="en-US" sz="3600" b="1"/>
              <a:t/>
            </a:r>
            <a:br>
              <a:rPr lang="en-US" sz="3600" b="1"/>
            </a:br>
            <a:r>
              <a:rPr lang="en-US" sz="3600" b="1"/>
              <a:t> </a:t>
            </a:r>
            <a:r>
              <a:rPr lang="en-US" sz="3200" b="1"/>
              <a:t>alternativer</a:t>
            </a:r>
            <a:r>
              <a:rPr lang="en-US" sz="3600" b="1"/>
              <a:t> 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  <p:sp>
        <p:nvSpPr>
          <p:cNvPr id="3" name="Rectangle 2"/>
          <p:cNvSpPr txBox="1">
            <a:spLocks noGrp="1"/>
          </p:cNvSpPr>
          <p:nvPr>
            <p:ph idx="1"/>
          </p:nvPr>
        </p:nvSpPr>
        <p:spPr>
          <a:xfrm>
            <a:off x="323853" y="2420892"/>
            <a:ext cx="8280404" cy="3887836"/>
          </a:xfrm>
        </p:spPr>
        <p:txBody>
          <a:bodyPr rIns="132075"/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en-US" sz="2200" b="1" dirty="0" err="1"/>
              <a:t>Innbetaling</a:t>
            </a:r>
            <a:r>
              <a:rPr lang="en-US" sz="2200" b="1" dirty="0"/>
              <a:t>/</a:t>
            </a:r>
            <a:r>
              <a:rPr lang="en-US" sz="2200" b="1" dirty="0" err="1"/>
              <a:t>bidrag</a:t>
            </a:r>
            <a:r>
              <a:rPr lang="en-US" sz="2200" b="1" dirty="0"/>
              <a:t> med </a:t>
            </a:r>
            <a:r>
              <a:rPr lang="en-US" sz="2200" b="1" dirty="0" err="1"/>
              <a:t>skattefradrag</a:t>
            </a:r>
            <a:endParaRPr lang="en-US" sz="2200" b="1" dirty="0"/>
          </a:p>
          <a:p>
            <a:pPr marL="839784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Calibri"/>
              <a:buAutoNum type="arabicPeriod"/>
            </a:pPr>
            <a:r>
              <a:rPr lang="en-US" sz="1900" b="1" dirty="0">
                <a:solidFill>
                  <a:srgbClr val="1F497D"/>
                </a:solidFill>
              </a:rPr>
              <a:t>Den </a:t>
            </a:r>
            <a:r>
              <a:rPr lang="en-US" sz="1900" b="1" dirty="0" err="1">
                <a:solidFill>
                  <a:srgbClr val="1F497D"/>
                </a:solidFill>
              </a:rPr>
              <a:t>enkelte</a:t>
            </a:r>
            <a:r>
              <a:rPr lang="en-US" sz="1900" b="1" dirty="0">
                <a:solidFill>
                  <a:srgbClr val="1F497D"/>
                </a:solidFill>
              </a:rPr>
              <a:t> – </a:t>
            </a:r>
            <a:r>
              <a:rPr lang="en-US" sz="1900" b="1" dirty="0" err="1">
                <a:solidFill>
                  <a:srgbClr val="1F497D"/>
                </a:solidFill>
              </a:rPr>
              <a:t>individuell</a:t>
            </a:r>
            <a:r>
              <a:rPr lang="en-US" sz="1900" b="1" dirty="0">
                <a:solidFill>
                  <a:srgbClr val="1F497D"/>
                </a:solidFill>
              </a:rPr>
              <a:t> </a:t>
            </a:r>
            <a:r>
              <a:rPr lang="en-US" sz="1900" b="1" dirty="0" err="1">
                <a:solidFill>
                  <a:srgbClr val="1F497D"/>
                </a:solidFill>
              </a:rPr>
              <a:t>avtalegiro</a:t>
            </a:r>
            <a:r>
              <a:rPr lang="en-US" sz="1900" b="1" dirty="0">
                <a:solidFill>
                  <a:srgbClr val="1F497D"/>
                </a:solidFill>
              </a:rPr>
              <a:t>, </a:t>
            </a:r>
            <a:r>
              <a:rPr lang="en-US" sz="1900" b="1" dirty="0" err="1">
                <a:solidFill>
                  <a:srgbClr val="1F497D"/>
                </a:solidFill>
              </a:rPr>
              <a:t>bruk</a:t>
            </a:r>
            <a:r>
              <a:rPr lang="en-US" sz="1900" b="1" dirty="0">
                <a:solidFill>
                  <a:srgbClr val="1F497D"/>
                </a:solidFill>
              </a:rPr>
              <a:t> </a:t>
            </a:r>
            <a:r>
              <a:rPr lang="en-US" sz="1900" b="1" dirty="0" err="1">
                <a:solidFill>
                  <a:srgbClr val="1F497D"/>
                </a:solidFill>
              </a:rPr>
              <a:t>av</a:t>
            </a:r>
            <a:r>
              <a:rPr lang="en-US" sz="1900" b="1" dirty="0">
                <a:solidFill>
                  <a:srgbClr val="1F497D"/>
                </a:solidFill>
              </a:rPr>
              <a:t> </a:t>
            </a:r>
            <a:r>
              <a:rPr lang="en-US" sz="1900" b="1" dirty="0" err="1">
                <a:solidFill>
                  <a:srgbClr val="1F497D"/>
                </a:solidFill>
              </a:rPr>
              <a:t>skjema</a:t>
            </a:r>
            <a:r>
              <a:rPr lang="en-US" sz="1900" b="1" dirty="0">
                <a:solidFill>
                  <a:srgbClr val="1F497D"/>
                </a:solidFill>
              </a:rPr>
              <a:t> </a:t>
            </a:r>
          </a:p>
          <a:p>
            <a:pPr marL="839784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Calibri"/>
              <a:buAutoNum type="arabicPeriod"/>
            </a:pPr>
            <a:r>
              <a:rPr lang="en-US" sz="1900" b="1" dirty="0" err="1">
                <a:solidFill>
                  <a:srgbClr val="1F497D"/>
                </a:solidFill>
              </a:rPr>
              <a:t>Klubben</a:t>
            </a:r>
            <a:r>
              <a:rPr lang="en-US" sz="1900" b="1" dirty="0">
                <a:solidFill>
                  <a:srgbClr val="1F497D"/>
                </a:solidFill>
              </a:rPr>
              <a:t> - </a:t>
            </a:r>
            <a:r>
              <a:rPr lang="en-US" sz="1900" b="1" dirty="0" err="1">
                <a:solidFill>
                  <a:srgbClr val="1F497D"/>
                </a:solidFill>
              </a:rPr>
              <a:t>samlet</a:t>
            </a:r>
            <a:r>
              <a:rPr lang="en-US" sz="1900" b="1" dirty="0">
                <a:solidFill>
                  <a:srgbClr val="1F497D"/>
                </a:solidFill>
              </a:rPr>
              <a:t> - </a:t>
            </a:r>
            <a:r>
              <a:rPr lang="en-US" sz="1900" b="1" dirty="0" err="1">
                <a:solidFill>
                  <a:srgbClr val="1F497D"/>
                </a:solidFill>
              </a:rPr>
              <a:t>innbetaling</a:t>
            </a:r>
            <a:r>
              <a:rPr lang="en-US" sz="1900" b="1" dirty="0">
                <a:solidFill>
                  <a:srgbClr val="1F497D"/>
                </a:solidFill>
              </a:rPr>
              <a:t> </a:t>
            </a:r>
            <a:r>
              <a:rPr lang="en-US" sz="1900" b="1" dirty="0" err="1">
                <a:solidFill>
                  <a:srgbClr val="1F497D"/>
                </a:solidFill>
              </a:rPr>
              <a:t>av</a:t>
            </a:r>
            <a:r>
              <a:rPr lang="en-US" sz="1900" b="1" dirty="0">
                <a:solidFill>
                  <a:srgbClr val="1F497D"/>
                </a:solidFill>
              </a:rPr>
              <a:t> </a:t>
            </a:r>
            <a:r>
              <a:rPr lang="en-US" sz="1900" b="1" dirty="0" err="1">
                <a:solidFill>
                  <a:srgbClr val="1F497D"/>
                </a:solidFill>
              </a:rPr>
              <a:t>bidrag</a:t>
            </a:r>
            <a:r>
              <a:rPr lang="en-US" sz="1900" b="1" dirty="0">
                <a:solidFill>
                  <a:srgbClr val="1F497D"/>
                </a:solidFill>
              </a:rPr>
              <a:t> </a:t>
            </a:r>
            <a:r>
              <a:rPr lang="en-US" sz="1900" b="1" dirty="0" err="1">
                <a:solidFill>
                  <a:srgbClr val="1F497D"/>
                </a:solidFill>
              </a:rPr>
              <a:t>fra</a:t>
            </a:r>
            <a:r>
              <a:rPr lang="en-US" sz="1900" b="1" dirty="0">
                <a:solidFill>
                  <a:srgbClr val="1F497D"/>
                </a:solidFill>
              </a:rPr>
              <a:t> </a:t>
            </a:r>
            <a:r>
              <a:rPr lang="en-US" sz="1900" b="1" dirty="0" err="1">
                <a:solidFill>
                  <a:srgbClr val="1F497D"/>
                </a:solidFill>
              </a:rPr>
              <a:t>medlemmene</a:t>
            </a:r>
            <a:endParaRPr lang="en-US" sz="1900" b="1" dirty="0">
              <a:solidFill>
                <a:srgbClr val="1F497D"/>
              </a:solidFill>
            </a:endParaRPr>
          </a:p>
          <a:p>
            <a:pPr marL="839784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Calibri"/>
              <a:buAutoNum type="arabicPeriod"/>
            </a:pPr>
            <a:r>
              <a:rPr lang="en-US" sz="1900" b="1" dirty="0" err="1">
                <a:solidFill>
                  <a:srgbClr val="1F497D"/>
                </a:solidFill>
              </a:rPr>
              <a:t>Klubben</a:t>
            </a:r>
            <a:r>
              <a:rPr lang="en-US" sz="1900" b="1" dirty="0">
                <a:solidFill>
                  <a:srgbClr val="1F497D"/>
                </a:solidFill>
              </a:rPr>
              <a:t> – </a:t>
            </a:r>
            <a:r>
              <a:rPr lang="en-US" sz="1900" b="1" dirty="0" err="1">
                <a:solidFill>
                  <a:srgbClr val="1F497D"/>
                </a:solidFill>
              </a:rPr>
              <a:t>samlet</a:t>
            </a:r>
            <a:r>
              <a:rPr lang="en-US" sz="1900" b="1" dirty="0">
                <a:solidFill>
                  <a:srgbClr val="1F497D"/>
                </a:solidFill>
              </a:rPr>
              <a:t> - </a:t>
            </a:r>
            <a:r>
              <a:rPr lang="en-US" sz="1900" b="1" dirty="0" err="1">
                <a:solidFill>
                  <a:srgbClr val="1F497D"/>
                </a:solidFill>
              </a:rPr>
              <a:t>innbetaling</a:t>
            </a:r>
            <a:r>
              <a:rPr lang="en-US" sz="1900" b="1" dirty="0">
                <a:solidFill>
                  <a:srgbClr val="1F497D"/>
                </a:solidFill>
              </a:rPr>
              <a:t> </a:t>
            </a:r>
            <a:r>
              <a:rPr lang="en-US" sz="1900" b="1" dirty="0" err="1">
                <a:solidFill>
                  <a:srgbClr val="1F497D"/>
                </a:solidFill>
              </a:rPr>
              <a:t>av</a:t>
            </a:r>
            <a:r>
              <a:rPr lang="en-US" sz="1900" b="1" dirty="0">
                <a:solidFill>
                  <a:srgbClr val="1F497D"/>
                </a:solidFill>
              </a:rPr>
              <a:t> </a:t>
            </a:r>
            <a:r>
              <a:rPr lang="en-US" sz="1900" b="1" dirty="0" err="1">
                <a:solidFill>
                  <a:srgbClr val="1F497D"/>
                </a:solidFill>
              </a:rPr>
              <a:t>inntekter</a:t>
            </a:r>
            <a:r>
              <a:rPr lang="en-US" sz="1900" b="1" dirty="0">
                <a:solidFill>
                  <a:srgbClr val="1F497D"/>
                </a:solidFill>
              </a:rPr>
              <a:t> </a:t>
            </a:r>
            <a:r>
              <a:rPr lang="en-US" sz="1900" b="1" dirty="0" err="1">
                <a:solidFill>
                  <a:srgbClr val="1F497D"/>
                </a:solidFill>
              </a:rPr>
              <a:t>fra</a:t>
            </a:r>
            <a:r>
              <a:rPr lang="en-US" sz="1900" b="1" dirty="0">
                <a:solidFill>
                  <a:srgbClr val="1F497D"/>
                </a:solidFill>
              </a:rPr>
              <a:t> f </a:t>
            </a:r>
            <a:r>
              <a:rPr lang="en-US" sz="1900" b="1" dirty="0" err="1">
                <a:solidFill>
                  <a:srgbClr val="1F497D"/>
                </a:solidFill>
              </a:rPr>
              <a:t>eks</a:t>
            </a:r>
            <a:r>
              <a:rPr lang="en-US" sz="1900" b="1" dirty="0">
                <a:solidFill>
                  <a:srgbClr val="1F497D"/>
                </a:solidFill>
              </a:rPr>
              <a:t> en </a:t>
            </a:r>
            <a:r>
              <a:rPr lang="en-US" sz="1900" b="1" dirty="0" err="1">
                <a:solidFill>
                  <a:srgbClr val="1F497D"/>
                </a:solidFill>
              </a:rPr>
              <a:t>konsert</a:t>
            </a:r>
            <a:endParaRPr lang="en-US" sz="1900" b="1" dirty="0">
              <a:solidFill>
                <a:srgbClr val="1F497D"/>
              </a:solidFill>
            </a:endParaRPr>
          </a:p>
          <a:p>
            <a:pPr marL="782634" lvl="1">
              <a:lnSpc>
                <a:spcPct val="90000"/>
              </a:lnSpc>
              <a:spcBef>
                <a:spcPts val="500"/>
              </a:spcBef>
              <a:buClr>
                <a:srgbClr val="1F497D"/>
              </a:buClr>
            </a:pPr>
            <a:endParaRPr lang="en-US" sz="1900" b="1" dirty="0">
              <a:solidFill>
                <a:srgbClr val="1F497D"/>
              </a:solid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en-US" sz="2200" b="1" dirty="0" err="1"/>
              <a:t>Klubben</a:t>
            </a:r>
            <a:r>
              <a:rPr lang="en-US" sz="2200" b="1" dirty="0"/>
              <a:t> - </a:t>
            </a:r>
            <a:r>
              <a:rPr lang="en-US" sz="2200" b="1" dirty="0" err="1"/>
              <a:t>bruk</a:t>
            </a:r>
            <a:r>
              <a:rPr lang="en-US" sz="2200" b="1" dirty="0"/>
              <a:t> </a:t>
            </a:r>
            <a:r>
              <a:rPr lang="en-US" sz="2200" b="1" dirty="0" err="1"/>
              <a:t>av</a:t>
            </a:r>
            <a:r>
              <a:rPr lang="en-US" sz="2200" b="1" dirty="0"/>
              <a:t> </a:t>
            </a:r>
            <a:r>
              <a:rPr lang="en-US" sz="2200" b="1" dirty="0" err="1"/>
              <a:t>nettbank</a:t>
            </a:r>
            <a:r>
              <a:rPr lang="en-US" sz="2200" b="1" dirty="0"/>
              <a:t> - </a:t>
            </a:r>
            <a:r>
              <a:rPr lang="en-US" sz="2200" b="1" dirty="0" err="1"/>
              <a:t>pengene</a:t>
            </a:r>
            <a:r>
              <a:rPr lang="en-US" sz="2200" b="1" dirty="0"/>
              <a:t> </a:t>
            </a:r>
            <a:r>
              <a:rPr lang="en-US" sz="2200" b="1" dirty="0" err="1"/>
              <a:t>går</a:t>
            </a:r>
            <a:r>
              <a:rPr lang="en-US" sz="2200" b="1" dirty="0"/>
              <a:t> </a:t>
            </a:r>
            <a:r>
              <a:rPr lang="en-US" sz="2200" b="1" dirty="0" err="1"/>
              <a:t>direkte</a:t>
            </a:r>
            <a:r>
              <a:rPr lang="en-US" sz="2200" b="1" dirty="0"/>
              <a:t> </a:t>
            </a:r>
            <a:r>
              <a:rPr lang="en-US" sz="2200" b="1" dirty="0" err="1"/>
              <a:t>til</a:t>
            </a:r>
            <a:r>
              <a:rPr lang="en-US" sz="2200" b="1" dirty="0"/>
              <a:t> Zürich</a:t>
            </a:r>
          </a:p>
          <a:p>
            <a:pPr lvl="0">
              <a:lnSpc>
                <a:spcPct val="90000"/>
              </a:lnSpc>
              <a:spcBef>
                <a:spcPts val="500"/>
              </a:spcBef>
              <a:buNone/>
            </a:pPr>
            <a:endParaRPr lang="en-US" sz="2200" b="1" dirty="0"/>
          </a:p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en-US" sz="2200" b="1" dirty="0">
                <a:solidFill>
                  <a:srgbClr val="1F497D"/>
                </a:solidFill>
              </a:rPr>
              <a:t>Den </a:t>
            </a:r>
            <a:r>
              <a:rPr lang="en-US" sz="2200" b="1" dirty="0" err="1">
                <a:solidFill>
                  <a:srgbClr val="1F497D"/>
                </a:solidFill>
              </a:rPr>
              <a:t>enkelte</a:t>
            </a:r>
            <a:r>
              <a:rPr lang="en-US" sz="2200" b="1" dirty="0">
                <a:solidFill>
                  <a:srgbClr val="1F497D"/>
                </a:solidFill>
              </a:rPr>
              <a:t> </a:t>
            </a:r>
            <a:r>
              <a:rPr lang="en-US" sz="2200" dirty="0"/>
              <a:t>– </a:t>
            </a:r>
            <a:r>
              <a:rPr lang="en-US" sz="2200" dirty="0" err="1"/>
              <a:t>direkte</a:t>
            </a:r>
            <a:r>
              <a:rPr lang="en-US" sz="2200" dirty="0"/>
              <a:t> </a:t>
            </a:r>
            <a:r>
              <a:rPr lang="en-US" sz="2200" dirty="0" err="1"/>
              <a:t>til</a:t>
            </a:r>
            <a:r>
              <a:rPr lang="en-US" sz="2200" dirty="0"/>
              <a:t> TRF</a:t>
            </a:r>
          </a:p>
          <a:p>
            <a:pPr marL="782634" lvl="1">
              <a:spcBef>
                <a:spcPts val="400"/>
              </a:spcBef>
            </a:pPr>
            <a:r>
              <a:rPr lang="en-US" sz="1800" u="sng" dirty="0">
                <a:solidFill>
                  <a:srgbClr val="0000FF"/>
                </a:solidFill>
                <a:hlinkClick r:id="rId2"/>
              </a:rPr>
              <a:t>www.rotary.org</a:t>
            </a:r>
            <a:r>
              <a:rPr lang="en-US" sz="1800" dirty="0"/>
              <a:t>  -”</a:t>
            </a:r>
            <a:r>
              <a:rPr lang="en-US" sz="1800" b="1" dirty="0"/>
              <a:t>contribute</a:t>
            </a:r>
            <a:r>
              <a:rPr lang="en-US" sz="1800" dirty="0"/>
              <a:t>”</a:t>
            </a:r>
          </a:p>
          <a:p>
            <a:pPr marL="782634" lvl="1">
              <a:spcBef>
                <a:spcPts val="400"/>
              </a:spcBef>
              <a:buNone/>
            </a:pPr>
            <a:endParaRPr lang="en-US" sz="1500" b="1" dirty="0">
              <a:solidFill>
                <a:srgbClr val="1F497D"/>
              </a:solidFill>
            </a:endParaRPr>
          </a:p>
          <a:p>
            <a:pPr marL="382584" lvl="0" algn="ctr">
              <a:spcBef>
                <a:spcPts val="500"/>
              </a:spcBef>
              <a:buNone/>
            </a:pPr>
            <a:r>
              <a:rPr lang="en-US" sz="2200" b="1" i="1" dirty="0" err="1">
                <a:solidFill>
                  <a:srgbClr val="1F497D"/>
                </a:solidFill>
              </a:rPr>
              <a:t>Detaljer</a:t>
            </a:r>
            <a:r>
              <a:rPr lang="en-US" sz="2200" b="1" i="1" dirty="0">
                <a:solidFill>
                  <a:srgbClr val="1F497D"/>
                </a:solidFill>
              </a:rPr>
              <a:t> </a:t>
            </a:r>
            <a:r>
              <a:rPr lang="en-US" sz="2200" b="1" i="1" dirty="0" err="1">
                <a:solidFill>
                  <a:srgbClr val="1F497D"/>
                </a:solidFill>
              </a:rPr>
              <a:t>om</a:t>
            </a:r>
            <a:r>
              <a:rPr lang="en-US" sz="2200" b="1" i="1" dirty="0">
                <a:solidFill>
                  <a:srgbClr val="1F497D"/>
                </a:solidFill>
              </a:rPr>
              <a:t> </a:t>
            </a:r>
            <a:r>
              <a:rPr lang="en-US" sz="2200" b="1" i="1" dirty="0" err="1">
                <a:solidFill>
                  <a:srgbClr val="1F497D"/>
                </a:solidFill>
              </a:rPr>
              <a:t>hvordan</a:t>
            </a:r>
            <a:r>
              <a:rPr lang="en-US" sz="2200" b="1" i="1" dirty="0">
                <a:solidFill>
                  <a:srgbClr val="1F497D"/>
                </a:solidFill>
              </a:rPr>
              <a:t>: </a:t>
            </a:r>
            <a:r>
              <a:rPr lang="en-US" sz="1900" b="1" i="1" dirty="0" err="1">
                <a:solidFill>
                  <a:srgbClr val="1F497D"/>
                </a:solidFill>
              </a:rPr>
              <a:t>Håndbok</a:t>
            </a:r>
            <a:r>
              <a:rPr lang="en-US" sz="1900" b="1" i="1" dirty="0">
                <a:solidFill>
                  <a:srgbClr val="1F497D"/>
                </a:solidFill>
              </a:rPr>
              <a:t> TRF - </a:t>
            </a:r>
            <a:r>
              <a:rPr lang="en-US" sz="1900" b="1" i="1" dirty="0" err="1">
                <a:solidFill>
                  <a:srgbClr val="1F497D"/>
                </a:solidFill>
              </a:rPr>
              <a:t>norsk</a:t>
            </a:r>
            <a:endParaRPr lang="en-US" sz="1900" b="1" i="1" dirty="0">
              <a:solidFill>
                <a:srgbClr val="1F497D"/>
              </a:solidFill>
            </a:endParaRPr>
          </a:p>
          <a:p>
            <a:pPr marL="782634" lvl="1">
              <a:spcBef>
                <a:spcPts val="400"/>
              </a:spcBef>
              <a:buClr>
                <a:srgbClr val="1F497D"/>
              </a:buClr>
            </a:pPr>
            <a:endParaRPr lang="en-US" sz="1500" b="1" dirty="0">
              <a:solidFill>
                <a:srgbClr val="1F497D"/>
              </a:solidFill>
            </a:endParaRPr>
          </a:p>
          <a:p>
            <a:pPr marL="782634" lvl="1">
              <a:spcBef>
                <a:spcPts val="400"/>
              </a:spcBef>
              <a:buClr>
                <a:srgbClr val="1F497D"/>
              </a:buClr>
            </a:pPr>
            <a:endParaRPr lang="en-US" sz="1500" b="1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3" y="6392863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3" y="6392863"/>
            <a:ext cx="2908304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1" compatLnSpc="1"/>
          <a:lstStyle/>
          <a:p>
            <a:pPr marL="39684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392863"/>
            <a:ext cx="2146297" cy="29209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40635" bIns="0" anchor="ctr" anchorCtr="0" compatLnSpc="1"/>
          <a:lstStyle/>
          <a:p>
            <a:pPr marL="39684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Lucida Grande"/>
              <a:ea typeface="Lucida Grande"/>
              <a:cs typeface="Lucida Grande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12359" y="0"/>
            <a:ext cx="1331640" cy="76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2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>
          <a:xfrm>
            <a:off x="1331640" y="0"/>
            <a:ext cx="7015162" cy="1497012"/>
          </a:xfrm>
        </p:spPr>
        <p:txBody>
          <a:bodyPr/>
          <a:lstStyle/>
          <a:p>
            <a:pPr eaLnBrk="1" hangingPunct="1"/>
            <a:r>
              <a:rPr lang="nb-NO" dirty="0" smtClean="0"/>
              <a:t>Grunnleggerne</a:t>
            </a:r>
            <a:br>
              <a:rPr lang="nb-NO" dirty="0" smtClean="0"/>
            </a:br>
            <a:endParaRPr lang="nb-NO" sz="2800" dirty="0" smtClean="0">
              <a:solidFill>
                <a:srgbClr val="CCFFCC"/>
              </a:solidFill>
            </a:endParaRPr>
          </a:p>
        </p:txBody>
      </p:sp>
      <p:sp>
        <p:nvSpPr>
          <p:cNvPr id="5126" name="Plassholder for innhold 2"/>
          <p:cNvSpPr>
            <a:spLocks noGrp="1"/>
          </p:cNvSpPr>
          <p:nvPr>
            <p:ph idx="1"/>
          </p:nvPr>
        </p:nvSpPr>
        <p:spPr>
          <a:xfrm>
            <a:off x="4359275" y="1646238"/>
            <a:ext cx="4327525" cy="4710112"/>
          </a:xfrm>
        </p:spPr>
        <p:txBody>
          <a:bodyPr/>
          <a:lstStyle/>
          <a:p>
            <a:pPr eaLnBrk="1" hangingPunct="1"/>
            <a:r>
              <a:rPr lang="nb-NO" dirty="0" smtClean="0"/>
              <a:t>Paul Harris</a:t>
            </a:r>
          </a:p>
          <a:p>
            <a:pPr lvl="1" eaLnBrk="1" hangingPunct="1"/>
            <a:r>
              <a:rPr lang="nb-NO" dirty="0" smtClean="0"/>
              <a:t>Grunnlegger Rotary International i 1905</a:t>
            </a:r>
          </a:p>
          <a:p>
            <a:pPr eaLnBrk="1" hangingPunct="1"/>
            <a:r>
              <a:rPr lang="nb-NO" dirty="0" err="1" smtClean="0"/>
              <a:t>Arch</a:t>
            </a:r>
            <a:r>
              <a:rPr lang="nb-NO" dirty="0" smtClean="0"/>
              <a:t> C Klump</a:t>
            </a:r>
          </a:p>
          <a:p>
            <a:pPr lvl="1" eaLnBrk="1" hangingPunct="1"/>
            <a:r>
              <a:rPr lang="nb-NO" dirty="0" smtClean="0"/>
              <a:t>Foreslår </a:t>
            </a:r>
            <a:r>
              <a:rPr lang="nb-NO" dirty="0"/>
              <a:t>i </a:t>
            </a:r>
            <a:r>
              <a:rPr lang="nb-NO" dirty="0" smtClean="0"/>
              <a:t>1917 som daværende RI-president at Rotary Foundation etableres</a:t>
            </a:r>
          </a:p>
        </p:txBody>
      </p:sp>
      <p:pic>
        <p:nvPicPr>
          <p:cNvPr id="5127" name="Plassholder for innhold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1600200"/>
            <a:ext cx="2087562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Bild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3268663"/>
            <a:ext cx="2095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96185" y="142875"/>
            <a:ext cx="143827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" y="1027554"/>
            <a:ext cx="8854759" cy="492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185" y="26296"/>
            <a:ext cx="1438278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Sylinder 1"/>
          <p:cNvSpPr txBox="1"/>
          <p:nvPr/>
        </p:nvSpPr>
        <p:spPr>
          <a:xfrm>
            <a:off x="1187624" y="33265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o</a:t>
            </a:r>
            <a:r>
              <a:rPr lang="nb-NO" sz="2400" b="1" dirty="0" smtClean="0"/>
              <a:t>g før dette: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8762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tel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5875338" cy="1143000"/>
          </a:xfrm>
        </p:spPr>
        <p:txBody>
          <a:bodyPr/>
          <a:lstStyle/>
          <a:p>
            <a:r>
              <a:rPr lang="nb-NO" sz="4000" dirty="0" smtClean="0">
                <a:ea typeface="ＭＳ Ｐゴシック" pitchFamily="34" charset="-128"/>
              </a:rPr>
              <a:t>Hva er Rotary Foundation</a:t>
            </a:r>
          </a:p>
        </p:txBody>
      </p:sp>
      <p:sp>
        <p:nvSpPr>
          <p:cNvPr id="19458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nb-NO" dirty="0" smtClean="0">
                <a:ea typeface="ＭＳ Ｐゴシック" pitchFamily="34" charset="-128"/>
              </a:rPr>
              <a:t>En bærebjelke for </a:t>
            </a:r>
            <a:r>
              <a:rPr lang="nb-NO" dirty="0" err="1" smtClean="0">
                <a:ea typeface="ＭＳ Ｐゴシック" pitchFamily="34" charset="-128"/>
              </a:rPr>
              <a:t>Rotarys</a:t>
            </a:r>
            <a:r>
              <a:rPr lang="nb-NO" dirty="0" smtClean="0">
                <a:ea typeface="ＭＳ Ｐゴシック" pitchFamily="34" charset="-128"/>
              </a:rPr>
              <a:t> virksomhet (humanitært arbeid, stipendier/utdanning, yrkesveiledning) </a:t>
            </a:r>
          </a:p>
          <a:p>
            <a:r>
              <a:rPr lang="nb-NO" dirty="0" smtClean="0">
                <a:ea typeface="ＭＳ Ｐゴシック" pitchFamily="34" charset="-128"/>
              </a:rPr>
              <a:t>Rotary Foundation oppstart 1917</a:t>
            </a:r>
          </a:p>
          <a:p>
            <a:r>
              <a:rPr lang="nb-NO" dirty="0" smtClean="0">
                <a:ea typeface="ＭＳ Ｐゴシック" pitchFamily="34" charset="-128"/>
              </a:rPr>
              <a:t>Internasjonalt engasjement fra 1921</a:t>
            </a:r>
          </a:p>
          <a:p>
            <a:r>
              <a:rPr lang="nb-NO" dirty="0" smtClean="0">
                <a:ea typeface="ＭＳ Ｐゴシック" pitchFamily="34" charset="-128"/>
              </a:rPr>
              <a:t>Etablert som egen stiftelse fra 1928</a:t>
            </a:r>
          </a:p>
          <a:p>
            <a:r>
              <a:rPr lang="nb-NO" dirty="0" smtClean="0">
                <a:ea typeface="ＭＳ Ｐゴシック" pitchFamily="34" charset="-128"/>
              </a:rPr>
              <a:t>Enorm innsats for å utrydde Polio siden 1985</a:t>
            </a:r>
          </a:p>
          <a:p>
            <a:endParaRPr lang="nb-NO" dirty="0" smtClean="0">
              <a:ea typeface="ＭＳ Ｐゴシック" pitchFamily="34" charset="-128"/>
            </a:endParaRPr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 cstate="print"/>
          <a:srcRect l="35958" t="44088" r="37267" b="28042"/>
          <a:stretch>
            <a:fillRect/>
          </a:stretch>
        </p:blipFill>
        <p:spPr bwMode="auto">
          <a:xfrm>
            <a:off x="3851920" y="5157192"/>
            <a:ext cx="248113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185" y="142875"/>
            <a:ext cx="143827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l="72539" t="11624" b="18232"/>
          <a:stretch>
            <a:fillRect/>
          </a:stretch>
        </p:blipFill>
        <p:spPr bwMode="auto">
          <a:xfrm>
            <a:off x="6732240" y="2852936"/>
            <a:ext cx="22677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251520" y="836712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/>
              <a:t>Rotary Foundations formål</a:t>
            </a:r>
            <a:endParaRPr lang="nb-NO" sz="3200" b="1" dirty="0" smtClean="0"/>
          </a:p>
          <a:p>
            <a:pPr algn="ctr"/>
            <a:r>
              <a:rPr lang="nb-NO" sz="2800" dirty="0" smtClean="0"/>
              <a:t>Å gjøre Rotarianere i stand til å fremme forståelse, goodwill og fred i verden gjennom å bidra til bedre helse, gi støtte til utdanning og lindre fattigdom</a:t>
            </a:r>
          </a:p>
          <a:p>
            <a:pPr algn="ctr"/>
            <a:endParaRPr lang="nb-NO" sz="3200" dirty="0" smtClean="0"/>
          </a:p>
          <a:p>
            <a:pPr algn="ctr"/>
            <a:r>
              <a:rPr lang="nb-NO" sz="4000" b="1" dirty="0" smtClean="0"/>
              <a:t>Motto</a:t>
            </a:r>
            <a:endParaRPr lang="nb-NO" sz="3200" b="1" dirty="0" smtClean="0"/>
          </a:p>
          <a:p>
            <a:pPr algn="ctr"/>
            <a:r>
              <a:rPr lang="nb-NO" sz="3200" dirty="0" smtClean="0"/>
              <a:t>DOING GOOD IN THE WORLD!</a:t>
            </a:r>
          </a:p>
          <a:p>
            <a:pPr algn="ctr"/>
            <a:r>
              <a:rPr lang="nb-NO" sz="3200" dirty="0" smtClean="0"/>
              <a:t>(DOING </a:t>
            </a:r>
            <a:r>
              <a:rPr lang="nb-NO" sz="3200" u="sng" dirty="0" smtClean="0"/>
              <a:t>GREAT</a:t>
            </a:r>
            <a:r>
              <a:rPr lang="nb-NO" sz="3200" dirty="0" smtClean="0"/>
              <a:t> IN THE WORLD!)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185" y="142875"/>
            <a:ext cx="143827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382"/>
            <a:ext cx="9144000" cy="566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4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>
          <a:xfrm>
            <a:off x="395536" y="103188"/>
            <a:ext cx="8291264" cy="1497012"/>
          </a:xfrm>
        </p:spPr>
        <p:txBody>
          <a:bodyPr/>
          <a:lstStyle/>
          <a:p>
            <a:pPr eaLnBrk="1" hangingPunct="1"/>
            <a:r>
              <a:rPr lang="nb-NO" dirty="0" smtClean="0"/>
              <a:t>The Rotary Foundation</a:t>
            </a:r>
            <a:endParaRPr lang="nb-NO" sz="3100" dirty="0" smtClean="0">
              <a:solidFill>
                <a:srgbClr val="FFFF00"/>
              </a:solidFill>
            </a:endParaRPr>
          </a:p>
        </p:txBody>
      </p:sp>
      <p:sp>
        <p:nvSpPr>
          <p:cNvPr id="7174" name="Plassholder for innhold 10"/>
          <p:cNvSpPr>
            <a:spLocks noGrp="1"/>
          </p:cNvSpPr>
          <p:nvPr>
            <p:ph idx="1"/>
          </p:nvPr>
        </p:nvSpPr>
        <p:spPr>
          <a:xfrm>
            <a:off x="467544" y="1484784"/>
            <a:ext cx="7813675" cy="4337050"/>
          </a:xfrm>
        </p:spPr>
        <p:txBody>
          <a:bodyPr/>
          <a:lstStyle/>
          <a:p>
            <a:pPr marL="0" indent="0" eaLnBrk="1" hangingPunct="1">
              <a:lnSpc>
                <a:spcPct val="140000"/>
              </a:lnSpc>
              <a:buNone/>
            </a:pPr>
            <a:r>
              <a:rPr lang="nb-NO" sz="2700" dirty="0" smtClean="0"/>
              <a:t>Basert på </a:t>
            </a:r>
            <a:r>
              <a:rPr lang="nb-NO" sz="2700" dirty="0" smtClean="0">
                <a:solidFill>
                  <a:srgbClr val="FF0000"/>
                </a:solidFill>
              </a:rPr>
              <a:t>Service </a:t>
            </a:r>
            <a:r>
              <a:rPr lang="nb-NO" sz="2700" dirty="0" err="1" smtClean="0">
                <a:solidFill>
                  <a:srgbClr val="FF0000"/>
                </a:solidFill>
              </a:rPr>
              <a:t>Above</a:t>
            </a:r>
            <a:r>
              <a:rPr lang="nb-NO" sz="2700" dirty="0" smtClean="0">
                <a:solidFill>
                  <a:srgbClr val="FF0000"/>
                </a:solidFill>
              </a:rPr>
              <a:t> </a:t>
            </a:r>
            <a:r>
              <a:rPr lang="nb-NO" sz="2700" dirty="0" err="1" smtClean="0">
                <a:solidFill>
                  <a:srgbClr val="FF0000"/>
                </a:solidFill>
              </a:rPr>
              <a:t>Self</a:t>
            </a:r>
            <a:r>
              <a:rPr lang="nb-NO" sz="2700" dirty="0" smtClean="0">
                <a:solidFill>
                  <a:srgbClr val="FF0000"/>
                </a:solidFill>
              </a:rPr>
              <a:t> </a:t>
            </a:r>
            <a:r>
              <a:rPr lang="nb-NO" sz="2700" dirty="0" smtClean="0"/>
              <a:t>og Rotary Foundation sitt motto: </a:t>
            </a:r>
            <a:r>
              <a:rPr lang="nb-NO" sz="2700" dirty="0" err="1" smtClean="0">
                <a:solidFill>
                  <a:srgbClr val="FF0000"/>
                </a:solidFill>
              </a:rPr>
              <a:t>Doing</a:t>
            </a:r>
            <a:r>
              <a:rPr lang="nb-NO" sz="2700" dirty="0" smtClean="0">
                <a:solidFill>
                  <a:srgbClr val="FF0000"/>
                </a:solidFill>
              </a:rPr>
              <a:t> </a:t>
            </a:r>
            <a:r>
              <a:rPr lang="nb-NO" sz="2700" dirty="0" err="1" smtClean="0">
                <a:solidFill>
                  <a:srgbClr val="FF0000"/>
                </a:solidFill>
              </a:rPr>
              <a:t>Good</a:t>
            </a:r>
            <a:r>
              <a:rPr lang="nb-NO" sz="2700" dirty="0" smtClean="0">
                <a:solidFill>
                  <a:srgbClr val="FF0000"/>
                </a:solidFill>
              </a:rPr>
              <a:t> in The World </a:t>
            </a:r>
            <a:r>
              <a:rPr lang="nb-NO" sz="2700" dirty="0" smtClean="0"/>
              <a:t>er fokus rettet mot:</a:t>
            </a:r>
          </a:p>
          <a:p>
            <a:pPr lvl="1" eaLnBrk="1" hangingPunct="1">
              <a:lnSpc>
                <a:spcPct val="140000"/>
              </a:lnSpc>
            </a:pPr>
            <a:r>
              <a:rPr lang="nb-NO" sz="2400" dirty="0" smtClean="0"/>
              <a:t>Humanitært arbeid</a:t>
            </a:r>
          </a:p>
          <a:p>
            <a:pPr lvl="1" eaLnBrk="1" hangingPunct="1">
              <a:lnSpc>
                <a:spcPct val="140000"/>
              </a:lnSpc>
            </a:pPr>
            <a:r>
              <a:rPr lang="nb-NO" sz="2400" dirty="0" smtClean="0"/>
              <a:t>Stipendier/utdanning</a:t>
            </a:r>
          </a:p>
          <a:p>
            <a:pPr lvl="1" eaLnBrk="1" hangingPunct="1">
              <a:lnSpc>
                <a:spcPct val="140000"/>
              </a:lnSpc>
            </a:pPr>
            <a:r>
              <a:rPr lang="nb-NO" sz="2400" dirty="0" smtClean="0"/>
              <a:t>Yrkesveiledning</a:t>
            </a:r>
          </a:p>
          <a:p>
            <a:pPr marL="0" indent="0" eaLnBrk="1" hangingPunct="1">
              <a:lnSpc>
                <a:spcPct val="140000"/>
              </a:lnSpc>
              <a:buFont typeface="Wingdings" pitchFamily="2" charset="2"/>
              <a:buChar char="q"/>
            </a:pPr>
            <a:endParaRPr lang="nb-NO" sz="2700" dirty="0" smtClean="0"/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endParaRPr lang="nb-NO" sz="2700" dirty="0" smtClean="0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3926" y="3933056"/>
            <a:ext cx="43624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185" y="142875"/>
            <a:ext cx="143827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296987"/>
          </a:xfrm>
        </p:spPr>
        <p:txBody>
          <a:bodyPr>
            <a:normAutofit/>
          </a:bodyPr>
          <a:lstStyle/>
          <a:p>
            <a:pPr marL="342900" indent="-342900" eaLnBrk="1" hangingPunct="1"/>
            <a:r>
              <a:rPr lang="nb-NO" sz="4000" b="1" dirty="0" smtClean="0">
                <a:ea typeface="ＭＳ Ｐゴシック" pitchFamily="34" charset="-128"/>
              </a:rPr>
              <a:t>www.charitynavigator.com</a:t>
            </a:r>
            <a:r>
              <a:rPr lang="nb-NO" sz="3200" b="1" i="1" dirty="0" smtClean="0">
                <a:solidFill>
                  <a:schemeClr val="accent1"/>
                </a:solidFill>
                <a:ea typeface="ＭＳ Ｐゴシック" pitchFamily="34" charset="-128"/>
              </a:rPr>
              <a:t/>
            </a:r>
            <a:br>
              <a:rPr lang="nb-NO" sz="3200" b="1" i="1" dirty="0" smtClean="0">
                <a:solidFill>
                  <a:schemeClr val="accent1"/>
                </a:solidFill>
                <a:ea typeface="ＭＳ Ｐゴシック" pitchFamily="34" charset="-128"/>
              </a:rPr>
            </a:br>
            <a:endParaRPr lang="nb-NO" sz="3600" b="1" dirty="0" smtClean="0">
              <a:ea typeface="ＭＳ Ｐゴシック" pitchFamily="34" charset="-128"/>
            </a:endParaRPr>
          </a:p>
        </p:txBody>
      </p:sp>
      <p:sp>
        <p:nvSpPr>
          <p:cNvPr id="24578" name="Plassholder for innhold 2"/>
          <p:cNvSpPr>
            <a:spLocks noGrp="1"/>
          </p:cNvSpPr>
          <p:nvPr>
            <p:ph idx="1"/>
          </p:nvPr>
        </p:nvSpPr>
        <p:spPr>
          <a:xfrm>
            <a:off x="142875" y="1857375"/>
            <a:ext cx="8643938" cy="42687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nb-NO" sz="2000" dirty="0" smtClean="0">
                <a:ea typeface="ＭＳ Ｐゴシック" pitchFamily="34" charset="-128"/>
              </a:rPr>
              <a:t>		</a:t>
            </a:r>
            <a:endParaRPr lang="nb-NO" sz="2000" u="sng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r>
              <a:rPr lang="nb-NO" sz="2400" u="sng" dirty="0" smtClean="0">
                <a:ea typeface="ＭＳ Ｐゴシック" pitchFamily="34" charset="-128"/>
              </a:rPr>
              <a:t>Vurdering av </a:t>
            </a:r>
            <a:r>
              <a:rPr lang="nb-NO" sz="2400" u="sng" dirty="0" smtClean="0">
                <a:ea typeface="ＭＳ Ｐゴシック" pitchFamily="34" charset="-128"/>
                <a:hlinkClick r:id="rId3"/>
              </a:rPr>
              <a:t>Rotary Foundation</a:t>
            </a:r>
            <a:r>
              <a:rPr lang="nb-NO" sz="2400" u="sng" dirty="0" smtClean="0">
                <a:ea typeface="ＭＳ Ｐゴシック" pitchFamily="34" charset="-128"/>
              </a:rPr>
              <a:t>:</a:t>
            </a:r>
            <a:endParaRPr lang="nb-NO" sz="2400" u="sng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r>
              <a:rPr lang="nb-NO" sz="2400" dirty="0" smtClean="0">
                <a:ea typeface="ＭＳ Ｐゴシック" pitchFamily="34" charset="-128"/>
              </a:rPr>
              <a:t>     Disse 10 hjelpeorganisasjoner arbeider over hele landet (USA) og verden. De er store komplekse organisasjoner med budsjett på over 100 mill USD, og minst 65 mill USD i egenkapital. De er anerkjente merkenavn </a:t>
            </a:r>
            <a:r>
              <a:rPr lang="nb-NO" sz="2400" dirty="0" err="1" smtClean="0">
                <a:ea typeface="ＭＳ Ｐゴシック" pitchFamily="34" charset="-128"/>
              </a:rPr>
              <a:t>bl</a:t>
            </a:r>
            <a:r>
              <a:rPr lang="nb-NO" sz="2400" dirty="0" smtClean="0">
                <a:ea typeface="ＭＳ Ｐゴシック" pitchFamily="34" charset="-128"/>
              </a:rPr>
              <a:t>. a. på grunn av den meget gode økonomistyring, ingen enkel oppgave tatt i betraktning omfanget og størrelsen på deres virksomhet. </a:t>
            </a:r>
            <a:br>
              <a:rPr lang="nb-NO" sz="2400" dirty="0" smtClean="0">
                <a:ea typeface="ＭＳ Ｐゴシック" pitchFamily="34" charset="-128"/>
              </a:rPr>
            </a:br>
            <a:r>
              <a:rPr lang="nb-NO" sz="2400" dirty="0" smtClean="0">
                <a:ea typeface="ＭＳ Ｐゴシック" pitchFamily="34" charset="-128"/>
              </a:rPr>
              <a:t>Givere kan føle seg trygge på at </a:t>
            </a:r>
            <a:br>
              <a:rPr lang="nb-NO" sz="2400" dirty="0" smtClean="0">
                <a:ea typeface="ＭＳ Ｐゴシック" pitchFamily="34" charset="-128"/>
              </a:rPr>
            </a:br>
            <a:r>
              <a:rPr lang="nb-NO" sz="2400" dirty="0" smtClean="0">
                <a:ea typeface="ＭＳ Ｐゴシック" pitchFamily="34" charset="-128"/>
              </a:rPr>
              <a:t>disse USA registrerte institusjoner </a:t>
            </a:r>
            <a:br>
              <a:rPr lang="nb-NO" sz="2400" dirty="0" smtClean="0">
                <a:ea typeface="ＭＳ Ｐゴシック" pitchFamily="34" charset="-128"/>
              </a:rPr>
            </a:br>
            <a:r>
              <a:rPr lang="nb-NO" sz="2400" dirty="0" smtClean="0">
                <a:ea typeface="ＭＳ Ｐゴシック" pitchFamily="34" charset="-128"/>
              </a:rPr>
              <a:t>anvender de gaver de mottar på </a:t>
            </a:r>
            <a:br>
              <a:rPr lang="nb-NO" sz="2400" dirty="0" smtClean="0">
                <a:ea typeface="ＭＳ Ｐゴシック" pitchFamily="34" charset="-128"/>
              </a:rPr>
            </a:br>
            <a:r>
              <a:rPr lang="nb-NO" sz="2400" dirty="0" smtClean="0">
                <a:ea typeface="ＭＳ Ｐゴシック" pitchFamily="34" charset="-128"/>
              </a:rPr>
              <a:t>en meget god måte.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96185" y="142875"/>
            <a:ext cx="1438278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43" y="5373216"/>
            <a:ext cx="4105219" cy="124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10894</TotalTime>
  <Words>680</Words>
  <Application>Microsoft Office PowerPoint</Application>
  <PresentationFormat>Skjermfremvisning (4:3)</PresentationFormat>
  <Paragraphs>143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Office-tema</vt:lpstr>
      <vt:lpstr>The Rotary Foundation – TRF  </vt:lpstr>
      <vt:lpstr>PowerPoint-presentasjon</vt:lpstr>
      <vt:lpstr>Grunnleggerne </vt:lpstr>
      <vt:lpstr>PowerPoint-presentasjon</vt:lpstr>
      <vt:lpstr>Hva er Rotary Foundation</vt:lpstr>
      <vt:lpstr>PowerPoint-presentasjon</vt:lpstr>
      <vt:lpstr>PowerPoint-presentasjon</vt:lpstr>
      <vt:lpstr>The Rotary Foundation</vt:lpstr>
      <vt:lpstr>www.charitynavigator.com </vt:lpstr>
      <vt:lpstr>PowerPoint-presentasjon</vt:lpstr>
      <vt:lpstr>PowerPoint-presentasjon</vt:lpstr>
      <vt:lpstr>PowerPoint-presentasjon</vt:lpstr>
      <vt:lpstr>Rotary Centers for International  Studies  in peace and conflict resolution </vt:lpstr>
      <vt:lpstr>PolioPlus</vt:lpstr>
      <vt:lpstr>PowerPoint-presentasjon</vt:lpstr>
      <vt:lpstr>TRF – noen nøkkeltall   2011 - 2012</vt:lpstr>
      <vt:lpstr>PowerPoint-presentasjon</vt:lpstr>
      <vt:lpstr>Hvor kommer bidragene fra</vt:lpstr>
      <vt:lpstr>Bidrag til Rotary Foundation</vt:lpstr>
      <vt:lpstr>PowerPoint-presentasjon</vt:lpstr>
      <vt:lpstr>PowerPoint-presentasjon</vt:lpstr>
      <vt:lpstr>Bidrag til The Rotary Foundation (Annual Fund og PolioPlus)  alternativer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John-PC</dc:creator>
  <cp:lastModifiedBy>Rune</cp:lastModifiedBy>
  <cp:revision>156</cp:revision>
  <dcterms:created xsi:type="dcterms:W3CDTF">2012-01-18T16:55:55Z</dcterms:created>
  <dcterms:modified xsi:type="dcterms:W3CDTF">2013-09-22T19:24:01Z</dcterms:modified>
</cp:coreProperties>
</file>