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7" r:id="rId3"/>
    <p:sldId id="415" r:id="rId4"/>
    <p:sldId id="364" r:id="rId5"/>
    <p:sldId id="257" r:id="rId6"/>
    <p:sldId id="258" r:id="rId7"/>
    <p:sldId id="308" r:id="rId8"/>
    <p:sldId id="450" r:id="rId9"/>
    <p:sldId id="449" r:id="rId10"/>
    <p:sldId id="306" r:id="rId11"/>
    <p:sldId id="417" r:id="rId12"/>
    <p:sldId id="265" r:id="rId13"/>
    <p:sldId id="262" r:id="rId14"/>
    <p:sldId id="286" r:id="rId15"/>
    <p:sldId id="419" r:id="rId16"/>
    <p:sldId id="416" r:id="rId17"/>
    <p:sldId id="311" r:id="rId18"/>
    <p:sldId id="288" r:id="rId19"/>
    <p:sldId id="290" r:id="rId20"/>
    <p:sldId id="291" r:id="rId21"/>
    <p:sldId id="292" r:id="rId22"/>
    <p:sldId id="420" r:id="rId23"/>
    <p:sldId id="451" r:id="rId24"/>
    <p:sldId id="421" r:id="rId25"/>
    <p:sldId id="425" r:id="rId26"/>
    <p:sldId id="455" r:id="rId27"/>
    <p:sldId id="426" r:id="rId28"/>
    <p:sldId id="430" r:id="rId29"/>
    <p:sldId id="427" r:id="rId30"/>
    <p:sldId id="428" r:id="rId31"/>
    <p:sldId id="453" r:id="rId32"/>
    <p:sldId id="452" r:id="rId33"/>
    <p:sldId id="431" r:id="rId34"/>
    <p:sldId id="432" r:id="rId35"/>
    <p:sldId id="433" r:id="rId36"/>
    <p:sldId id="434" r:id="rId37"/>
    <p:sldId id="435" r:id="rId38"/>
    <p:sldId id="436" r:id="rId39"/>
    <p:sldId id="446" r:id="rId40"/>
    <p:sldId id="437" r:id="rId41"/>
    <p:sldId id="438" r:id="rId42"/>
    <p:sldId id="309" r:id="rId43"/>
    <p:sldId id="312" r:id="rId44"/>
    <p:sldId id="313" r:id="rId45"/>
    <p:sldId id="314" r:id="rId46"/>
    <p:sldId id="260" r:id="rId47"/>
    <p:sldId id="261" r:id="rId48"/>
    <p:sldId id="315" r:id="rId49"/>
    <p:sldId id="263" r:id="rId50"/>
    <p:sldId id="264" r:id="rId51"/>
    <p:sldId id="316" r:id="rId52"/>
    <p:sldId id="454" r:id="rId53"/>
  </p:sldIdLst>
  <p:sldSz cx="12192000" cy="6858000"/>
  <p:notesSz cx="9874250" cy="6858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0" autoAdjust="0"/>
    <p:restoredTop sz="94049" autoAdjust="0"/>
  </p:normalViewPr>
  <p:slideViewPr>
    <p:cSldViewPr snapToGrid="0">
      <p:cViewPr varScale="1">
        <p:scale>
          <a:sx n="62" d="100"/>
          <a:sy n="62" d="100"/>
        </p:scale>
        <p:origin x="292" y="48"/>
      </p:cViewPr>
      <p:guideLst/>
    </p:cSldViewPr>
  </p:slideViewPr>
  <p:outlineViewPr>
    <p:cViewPr>
      <p:scale>
        <a:sx n="33" d="100"/>
        <a:sy n="33" d="100"/>
      </p:scale>
      <p:origin x="0" y="-102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163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93123" y="3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7F55D-2661-4858-B9E8-901452ACF699}" type="datetimeFigureOut">
              <a:rPr lang="nb-NO" smtClean="0"/>
              <a:t>06.04.2024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881313" y="857250"/>
            <a:ext cx="411321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87425" y="3300412"/>
            <a:ext cx="78994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93123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65471-1BA3-4837-A3B3-3C0A96F1ED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09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i dag, smakebit, Hjelpe midler! Hvor finne hvordan gjør jeg det???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348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Snakk om passord, fast for </a:t>
            </a:r>
            <a:r>
              <a:rPr lang="nb-NO" dirty="0" err="1"/>
              <a:t>Appsco</a:t>
            </a:r>
            <a:r>
              <a:rPr lang="nb-NO" dirty="0"/>
              <a:t>= Web + MNET, RI også samme!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9853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ved siden av klubbens (og andres) websider det særlig sekretær, men også President vil benytte til info og vedlikehold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43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Snakk om passord, fast for </a:t>
            </a:r>
            <a:r>
              <a:rPr lang="nb-NO" dirty="0" err="1"/>
              <a:t>Appsco</a:t>
            </a:r>
            <a:r>
              <a:rPr lang="nb-NO" dirty="0"/>
              <a:t>= Web + MNET, RI også samme!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42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997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Kommer til medlem både fra klubb, distrikt, medlem</a:t>
            </a:r>
          </a:p>
          <a:p>
            <a:r>
              <a:rPr lang="nb-NO" dirty="0"/>
              <a:t>Egen profil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341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479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07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63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5688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9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38395EB9-B37A-4F93-A64C-D417186CD9D3}" type="slidenum">
              <a:rPr lang="en-US" altLang="nb-NO"/>
              <a:pPr>
                <a:spcBef>
                  <a:spcPct val="0"/>
                </a:spcBef>
              </a:pPr>
              <a:t>3</a:t>
            </a:fld>
            <a:endParaRPr lang="en-US" altLang="nb-N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270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520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262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6541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6816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6196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883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816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066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608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Hvem benytter hva????</a:t>
            </a:r>
          </a:p>
          <a:p>
            <a:r>
              <a:rPr lang="nb-NO" dirty="0"/>
              <a:t>Medlem primært Webside og </a:t>
            </a:r>
            <a:r>
              <a:rPr lang="nb-NO" dirty="0" err="1"/>
              <a:t>fb</a:t>
            </a:r>
            <a:r>
              <a:rPr lang="nb-NO" dirty="0"/>
              <a:t>, Ikke normalt det øvrige</a:t>
            </a:r>
          </a:p>
          <a:p>
            <a:r>
              <a:rPr lang="nb-NO" dirty="0"/>
              <a:t>Vær realistisk, IKKE tro at våre medlemmer (før om 10 år) benytter dette mye!</a:t>
            </a:r>
          </a:p>
          <a:p>
            <a:r>
              <a:rPr lang="nb-NO" dirty="0"/>
              <a:t>Bruk </a:t>
            </a:r>
            <a:r>
              <a:rPr lang="nb-NO" dirty="0" err="1"/>
              <a:t>klubbm</a:t>
            </a:r>
            <a:r>
              <a:rPr lang="nb-NO" dirty="0"/>
              <a:t> </a:t>
            </a:r>
            <a:r>
              <a:rPr lang="nb-NO" dirty="0" err="1"/>
              <a:t>øte</a:t>
            </a:r>
            <a:r>
              <a:rPr lang="nb-NO" dirty="0"/>
              <a:t> til å informere, legg INFO på web siden (Møteplan, Nyheter)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250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7414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38395EB9-B37A-4F93-A64C-D417186CD9D3}" type="slidenum">
              <a:rPr lang="en-US" altLang="nb-NO"/>
              <a:pPr>
                <a:spcBef>
                  <a:spcPct val="0"/>
                </a:spcBef>
              </a:pPr>
              <a:t>41</a:t>
            </a:fld>
            <a:endParaRPr lang="en-US" altLang="nb-NO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673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83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Rask visning av hva </a:t>
            </a:r>
            <a:r>
              <a:rPr lang="nb-NO"/>
              <a:t>dette inneholder</a:t>
            </a:r>
          </a:p>
          <a:p>
            <a:r>
              <a:rPr lang="nb-NO"/>
              <a:t>Det </a:t>
            </a:r>
            <a:r>
              <a:rPr lang="nb-NO" dirty="0"/>
              <a:t>er disse tre klubbtillitsmenn (og medlemmer) benytter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9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15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30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302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det særlig sekretær, men også President vil benytte til info og vedlikehold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7252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65471-1BA3-4837-A3B3-3C0A96F1ED0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00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EC7BB5-8D3F-4CD9-A47B-361CA41A0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690E74C-154B-4859-9669-A4E8E88D07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81E1CF-43BB-4FB7-880C-0A9551D7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7B5E75-C509-4AD1-B6A7-054DB7BC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CED573-1EEB-4109-9031-65347B63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5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9A2A71-99EE-4177-9B70-79BCBBA1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3666952-0286-4FBC-A5FB-29028FB4B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48E445-480B-4014-A1B0-B33F8F45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284C6B-949C-4676-B4CA-67767881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5C8566-7741-4C6A-BE2C-09F194B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19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30D0CF17-DAB3-43AE-82F0-DDA00D5B1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BC616DF-B400-4EFB-A61B-8F3AB1376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1DD852-9312-4222-8BA4-62EFB0CE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EC5BE6-81B8-42DD-8843-CF7D1E65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B6ABF49-EC7D-43E2-8605-95D7173E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941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4485502" y="0"/>
            <a:ext cx="6957560" cy="6858000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buFontTx/>
              <a:defRPr sz="2000">
                <a:solidFill>
                  <a:srgbClr val="48595D"/>
                </a:solidFill>
              </a:defRPr>
            </a:lvl2pPr>
            <a:lvl3pPr marL="711200" indent="-254000">
              <a:buFontTx/>
              <a:defRPr sz="2000">
                <a:solidFill>
                  <a:srgbClr val="48595D"/>
                </a:solidFill>
              </a:defRPr>
            </a:lvl3pPr>
            <a:lvl4pPr marL="971550" indent="-285750">
              <a:buFontTx/>
              <a:defRPr sz="2000">
                <a:solidFill>
                  <a:srgbClr val="48595D"/>
                </a:solidFill>
              </a:defRPr>
            </a:lvl4pPr>
            <a:lvl5pPr marL="1200150" indent="-285750">
              <a:buFontTx/>
              <a:defRPr sz="2000">
                <a:solidFill>
                  <a:srgbClr val="48595D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8" name="Titteltekst"/>
          <p:cNvSpPr txBox="1">
            <a:spLocks noGrp="1"/>
          </p:cNvSpPr>
          <p:nvPr>
            <p:ph type="title"/>
          </p:nvPr>
        </p:nvSpPr>
        <p:spPr>
          <a:xfrm>
            <a:off x="411455" y="0"/>
            <a:ext cx="3903563" cy="685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D91B5C"/>
                </a:solidFill>
              </a:defRPr>
            </a:lvl1pPr>
          </a:lstStyle>
          <a:p>
            <a:r>
              <a:t>Titteltekst</a:t>
            </a:r>
          </a:p>
        </p:txBody>
      </p:sp>
      <p:sp>
        <p:nvSpPr>
          <p:cNvPr id="10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606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5BECF-0E0C-48F6-BE7A-67676DB5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396C6C-D22B-4E5D-858C-1235F7BC2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4EB0562-D133-4C10-B037-AE5C7A8B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C33C19-45B7-403A-9F05-407B74EF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D2815D-02A0-489D-867E-865E2178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7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567E47-7B6E-4E5F-82C4-436CE581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B1C895-3BF3-47F9-B00B-7C91AE4F9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193AB9-16A3-4E5C-92B5-C299C37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B3AC2B-7BE5-433D-AC5E-886B97DD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F48A866-52E1-40A5-8D42-A4E10577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60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929EE0-9937-4DA2-8E67-E8C4DB14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44B877-2080-44A0-91D1-478C26A18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9009C1E-5614-42AF-A23F-363558E84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081EFEC-D381-4C2A-8837-ECFC44D2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CE2518-C71F-4643-ABDA-C802B56C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551F622-5549-4683-8A0A-C612A589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148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57AA90-AFFA-4674-B230-85A9B099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CD2AEF1-4470-4F4F-B81B-A31260ECF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FD4733-C009-4D4E-87D4-18F4380AB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8EE5B65-F53E-4F31-9322-D4E58E8BB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1E1AB9F-0E86-4279-9C73-2EB3259C8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B8D1BA0-FDF5-4F7B-B231-DA40E0F4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EEF018D-73EC-4B14-923F-3501068D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379A41B-41FB-41C7-8A0D-B9D02C44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0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46E8E7-CF21-464C-A9D9-3CC668FA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7B78300-9CEA-457B-BF40-82D64ECC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E8EB1E8-C55B-409C-AE4C-AFEA97F9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B83E46D-D02E-4C94-82D1-CCC2EB4F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18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DB1C4B6-CAD9-479C-9907-3FF9F218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7F3167-40F6-4E76-A26A-0A9C30D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8CE162-8941-4A79-A44E-728EAB55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54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C5AB15-3DDC-4C27-96BA-65E886D8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45E2F6-6B43-44A4-BDFB-D00C0000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0C8D5CF-153D-4ADD-95A5-0F6709A04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1F73598-CAA0-4A09-AC07-04CA1977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BCC1263-EE01-497D-BD47-F4A88900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A2B6BCB-F318-4029-A96D-038E7AAC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05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25DC6D-AC0F-4621-949B-A44705EB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DCC9B79-6717-4EFC-99D8-7C121E01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0A708A3-84BC-4A63-9F18-7781F755E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276834-2F92-48DB-A09D-F47CEC66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8289695-023C-4C2C-93E6-51E4B082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EF269CD-5BD2-4A70-B3EE-FEEA2B919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625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EA9C78-6FF0-4C9F-883B-82A43FF7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1C0C7BF-668B-4038-8BA9-1C185EBE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FF06F0-E645-48C3-A555-E6612D76F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06DFAC-E87E-48FE-8EDD-E62D18C78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8C8C69-5758-475C-84FF-CBCAFD5E1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FD808-54B9-4624-BBE5-ED6A68851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316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lemsnett.rotary.no/club/221/edi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lemsnett.rotary.n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appsco.com/logi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edlemsnett.rotary.no/club/list" TargetMode="External"/><Relationship Id="rId4" Type="http://schemas.openxmlformats.org/officeDocument/2006/relationships/hyperlink" Target="https://heroy.rotary.no/no/heim#.ZDaWLnZBzb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lemsnett.rotary.no/club/242/media/publi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mailto:molde@rotary.no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mesna.rotary.no/n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otary.no/" TargetMode="External"/><Relationship Id="rId5" Type="http://schemas.openxmlformats.org/officeDocument/2006/relationships/hyperlink" Target="https://d2305.rotary.no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pxhere.com/no/photo/56708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mesna.rotary.no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pport.rotary.no/no/news-single/28#.WzftA9UzaM8" TargetMode="External"/><Relationship Id="rId5" Type="http://schemas.openxmlformats.org/officeDocument/2006/relationships/hyperlink" Target="https://www.datatilsynet.no/regelverk-og-verktoy/lover-og-regler/om-personopplysningsloven-og-nar-den-gjelder/" TargetMode="Externa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hyperlink" Target="https://my.rotary.org/e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klubbnavn@rotary.n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support.rotary.no/no/hje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Nils.Olsen@gmail.com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.rotary.no/no/hjem" TargetMode="External"/><Relationship Id="rId5" Type="http://schemas.openxmlformats.org/officeDocument/2006/relationships/hyperlink" Target="https://uk.wikipedia.org/wiki/%D0%A4%D0%B0%D0%B9%D0%BB:Rotary_International_Logo.svg" TargetMode="Externa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lemsnett.rotary.no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my.rotary.org/en/" TargetMode="External"/><Relationship Id="rId4" Type="http://schemas.openxmlformats.org/officeDocument/2006/relationships/hyperlink" Target="https://mesna.rotary.n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mailto:Dico.d2305@rotary.no" TargetMode="External"/><Relationship Id="rId4" Type="http://schemas.openxmlformats.org/officeDocument/2006/relationships/hyperlink" Target="mailto:Secretary.d2305@rotary.n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support.rotary.no/no/hje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2305.rotary.no/file-manager/file/Distrikt%202305/Handbok%202305/Handbok%2024-25.docx%20%281%29.pdf?context=mosd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C0C188FB-025B-4061-8557-262C9E29D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7219" y="4876515"/>
            <a:ext cx="4989576" cy="1443456"/>
          </a:xfrm>
          <a:solidFill>
            <a:schemeClr val="bg2">
              <a:lumMod val="75000"/>
              <a:alpha val="19000"/>
            </a:schemeClr>
          </a:solidFill>
        </p:spPr>
        <p:txBody>
          <a:bodyPr>
            <a:normAutofit lnSpcReduction="10000"/>
          </a:bodyPr>
          <a:lstStyle/>
          <a:p>
            <a:r>
              <a:rPr lang="nb-NO" b="1" i="1" dirty="0">
                <a:latin typeface="Amasis MT Pro Black" panose="020B0604020202020204" pitchFamily="18" charset="0"/>
                <a:cs typeface="Aharoni" panose="02010803020104030203" pitchFamily="2" charset="-79"/>
              </a:rPr>
              <a:t>Gjennomgang og veiledning  Styreseminarer</a:t>
            </a:r>
          </a:p>
          <a:p>
            <a:r>
              <a:rPr lang="nb-NO" b="1" i="1" dirty="0">
                <a:latin typeface="Amasis MT Pro Black" panose="020B0604020202020204" pitchFamily="18" charset="0"/>
                <a:cs typeface="Aharoni" panose="02010803020104030203" pitchFamily="2" charset="-79"/>
              </a:rPr>
              <a:t>Ålesund/Honne, 6./20. april 2024</a:t>
            </a:r>
          </a:p>
        </p:txBody>
      </p:sp>
      <p:pic>
        <p:nvPicPr>
          <p:cNvPr id="6" name="Bilde 5" descr="Hender som skriver på bærbar tastatur">
            <a:extLst>
              <a:ext uri="{FF2B5EF4-FFF2-40B4-BE49-F238E27FC236}">
                <a16:creationId xmlns:a16="http://schemas.microsoft.com/office/drawing/2014/main" id="{74321FCD-34E6-E5B1-7580-0786CEAD3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36" y="342322"/>
            <a:ext cx="3983928" cy="265595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E991A6DC-DA56-A37B-99F3-BB14C714A0E0}"/>
              </a:ext>
            </a:extLst>
          </p:cNvPr>
          <p:cNvSpPr/>
          <p:nvPr/>
        </p:nvSpPr>
        <p:spPr>
          <a:xfrm>
            <a:off x="207399" y="1443259"/>
            <a:ext cx="90746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b-N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ROTARY</a:t>
            </a:r>
            <a:r>
              <a:rPr lang="nb-NO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DIGITALE TJENESTER</a:t>
            </a:r>
          </a:p>
          <a:p>
            <a:r>
              <a:rPr lang="nb-N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FOR KLUBBSEKRETÆRER/CICOER</a:t>
            </a:r>
          </a:p>
          <a:p>
            <a:endParaRPr lang="nb-NO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r>
              <a:rPr lang="nb-NO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Svend Strand, </a:t>
            </a:r>
            <a:r>
              <a:rPr lang="nb-NO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Mesna Rk, DICO D2305</a:t>
            </a:r>
          </a:p>
          <a:p>
            <a:r>
              <a:rPr lang="nb-NO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Tor Odd </a:t>
            </a:r>
            <a:r>
              <a:rPr lang="nb-NO" sz="2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Silset</a:t>
            </a:r>
            <a:r>
              <a:rPr lang="nb-NO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,  Leder Kommunikasjonskomiteen D2305</a:t>
            </a:r>
          </a:p>
          <a:p>
            <a:endParaRPr lang="nb-NO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22F04DD-DAF0-011D-4E1D-E686128E7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6" y="342322"/>
            <a:ext cx="2214481" cy="78498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F6DA50B-FD78-4F50-77EC-D311565F8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6" y="494722"/>
            <a:ext cx="2214481" cy="784984"/>
          </a:xfrm>
          <a:prstGeom prst="rect">
            <a:avLst/>
          </a:prstGeom>
        </p:spPr>
      </p:pic>
      <p:sp>
        <p:nvSpPr>
          <p:cNvPr id="12" name="Plassholder for dato 11">
            <a:extLst>
              <a:ext uri="{FF2B5EF4-FFF2-40B4-BE49-F238E27FC236}">
                <a16:creationId xmlns:a16="http://schemas.microsoft.com/office/drawing/2014/main" id="{BDF99899-45DB-B448-CD8D-26EE9BF3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3" name="Plassholder for bunntekst 12">
            <a:extLst>
              <a:ext uri="{FF2B5EF4-FFF2-40B4-BE49-F238E27FC236}">
                <a16:creationId xmlns:a16="http://schemas.microsoft.com/office/drawing/2014/main" id="{74BA6705-839C-1A9C-67E7-3B7DE9B5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4E92DC1C-1FB7-F94B-285A-13382059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Bilde nr v</a:t>
            </a:r>
            <a:fld id="{8ADFD808-54B9-4624-BBE5-ED6A6885154D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6663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653" y="342322"/>
            <a:ext cx="9159759" cy="1325563"/>
          </a:xfrm>
        </p:spPr>
        <p:txBody>
          <a:bodyPr>
            <a:noAutofit/>
          </a:bodyPr>
          <a:lstStyle/>
          <a:p>
            <a:r>
              <a:rPr lang="nb-NO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 ROLLER , =TILGANG TIL LESE/ENDRE INFO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668"/>
            <a:ext cx="10915185" cy="36467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sz="4600" b="1" dirty="0"/>
              <a:t>ROLLER er et begrep som gir autorisasjon, dvs tillatelse til å utføre spesielle endringer/operasjoner i IT-systemene</a:t>
            </a:r>
          </a:p>
          <a:p>
            <a:endParaRPr lang="nb-NO" sz="1400" dirty="0"/>
          </a:p>
          <a:p>
            <a:endParaRPr lang="nb-NO" sz="1400" b="1" dirty="0"/>
          </a:p>
          <a:p>
            <a:r>
              <a:rPr lang="nb-NO" sz="3800" b="1" dirty="0"/>
              <a:t>President og Club </a:t>
            </a:r>
            <a:r>
              <a:rPr lang="nb-NO" sz="3800" b="1" dirty="0" err="1"/>
              <a:t>Secretary</a:t>
            </a:r>
            <a:r>
              <a:rPr lang="nb-NO" sz="3800" b="1" dirty="0"/>
              <a:t> kan gjøre det meste på klubbnivå</a:t>
            </a:r>
          </a:p>
          <a:p>
            <a:pPr lvl="1"/>
            <a:r>
              <a:rPr lang="nb-NO" sz="3800" b="1" dirty="0"/>
              <a:t>Også inn i Club Central i RI sentralsystem for klubbmål </a:t>
            </a:r>
            <a:r>
              <a:rPr lang="nb-NO" sz="3800" b="1" dirty="0" err="1"/>
              <a:t>etc</a:t>
            </a:r>
            <a:endParaRPr lang="nb-NO" sz="3800" b="1" dirty="0"/>
          </a:p>
          <a:p>
            <a:pPr marL="457200" lvl="1" indent="0">
              <a:buNone/>
            </a:pPr>
            <a:endParaRPr lang="nb-NO" sz="1400" dirty="0"/>
          </a:p>
          <a:p>
            <a:r>
              <a:rPr lang="nb-NO" sz="3800" b="1" dirty="0"/>
              <a:t>Nyttig Rolle: Club </a:t>
            </a:r>
            <a:r>
              <a:rPr lang="nb-NO" sz="3800" b="1" dirty="0" err="1"/>
              <a:t>Executive</a:t>
            </a:r>
            <a:r>
              <a:rPr lang="nb-NO" sz="3800" b="1" dirty="0"/>
              <a:t> </a:t>
            </a:r>
            <a:r>
              <a:rPr lang="nb-NO" sz="3800" b="1" dirty="0" err="1"/>
              <a:t>Secretary</a:t>
            </a:r>
            <a:r>
              <a:rPr lang="nb-NO" sz="3800" b="1" dirty="0"/>
              <a:t>, nesten alt (= som Sekretær)!</a:t>
            </a:r>
          </a:p>
          <a:p>
            <a:endParaRPr lang="nb-NO" sz="1500" dirty="0"/>
          </a:p>
          <a:p>
            <a:r>
              <a:rPr lang="nb-NO" sz="3800" b="1" dirty="0"/>
              <a:t>Utnevn minst to Web Editors, redigerer klubbens web side</a:t>
            </a:r>
          </a:p>
          <a:p>
            <a:pPr lvl="1"/>
            <a:r>
              <a:rPr lang="nb-NO" sz="2300" b="1" dirty="0"/>
              <a:t>Utnevnelse av «Web Editor» inne i Websiden gir bare autorisasjon fram til midnatt!</a:t>
            </a:r>
          </a:p>
          <a:p>
            <a:pPr lvl="1"/>
            <a:endParaRPr lang="nb-NO" sz="2300" b="1" dirty="0"/>
          </a:p>
          <a:p>
            <a:pPr lvl="2"/>
            <a:endParaRPr lang="nb-NO" sz="1900" b="1" dirty="0"/>
          </a:p>
          <a:p>
            <a:pPr lvl="3"/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12B643D-0A03-98DB-7D83-006D033F5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342322"/>
            <a:ext cx="2683439" cy="951219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C36D20C-5BC4-E259-C25A-27E5B643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86E58D-7E09-C353-3979-FC59BD43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714AD800-B55C-ABA1-617C-A936AF00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10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FB00D0B-E577-70D5-075C-F3DB904DF43E}"/>
              </a:ext>
            </a:extLst>
          </p:cNvPr>
          <p:cNvSpPr txBox="1"/>
          <p:nvPr/>
        </p:nvSpPr>
        <p:spPr>
          <a:xfrm>
            <a:off x="684632" y="5614521"/>
            <a:ext cx="11346259" cy="1077218"/>
          </a:xfrm>
          <a:prstGeom prst="rect">
            <a:avLst/>
          </a:prstGeom>
          <a:noFill/>
          <a:ln w="412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b="1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Roller gis i </a:t>
            </a:r>
            <a:r>
              <a:rPr lang="nb-NO" sz="3200" b="1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  <a:hlinkClick r:id="rId4"/>
              </a:rPr>
              <a:t>MNET</a:t>
            </a:r>
            <a:r>
              <a:rPr lang="nb-NO" sz="3200" b="1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til Person/Rolle for angitt </a:t>
            </a:r>
            <a:r>
              <a:rPr lang="nb-NO" sz="3200" b="1" dirty="0" err="1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Rotaryår</a:t>
            </a:r>
            <a:r>
              <a:rPr lang="nb-NO" sz="3200" b="1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(Tidsperiode</a:t>
            </a:r>
            <a:r>
              <a:rPr lang="nb-NO" sz="1800" b="1" dirty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3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11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1980FF5-2F42-635F-E97D-A2FFD2E6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0" y="1045215"/>
            <a:ext cx="11671900" cy="521361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342322"/>
            <a:ext cx="937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/>
              <a:t>Det er viktig at alle klubbroller er registrert i Medlemsnett. Og særlig viktig at neste års klubbroller er registrert så tidlig som mulig og i god tid før neste </a:t>
            </a:r>
            <a:r>
              <a:rPr lang="nb-NO" sz="1800" b="1" dirty="0" err="1"/>
              <a:t>Rotaryår</a:t>
            </a:r>
            <a:endParaRPr lang="nb-NO" sz="1800" b="1" dirty="0"/>
          </a:p>
        </p:txBody>
      </p:sp>
    </p:spTree>
    <p:extLst>
      <p:ext uri="{BB962C8B-B14F-4D97-AF65-F5344CB8AC3E}">
        <p14:creationId xmlns:p14="http://schemas.microsoft.com/office/powerpoint/2010/main" val="254923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34497"/>
            <a:ext cx="8119369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ROTARY MEDLEMSNETT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4000" b="1" dirty="0"/>
              <a:t>Informasjon og vedlikehold av:</a:t>
            </a:r>
          </a:p>
          <a:p>
            <a:pPr marL="0" indent="0">
              <a:buNone/>
            </a:pPr>
            <a:r>
              <a:rPr lang="nb-NO" sz="4000" b="1" dirty="0"/>
              <a:t>	Medlemmer, klubber, distrikter</a:t>
            </a:r>
          </a:p>
          <a:p>
            <a:pPr marL="0" indent="0">
              <a:buNone/>
            </a:pPr>
            <a:r>
              <a:rPr lang="nb-NO" sz="4000" b="1" dirty="0"/>
              <a:t>	</a:t>
            </a:r>
            <a:r>
              <a:rPr lang="nb-NO" sz="4000" b="1" dirty="0">
                <a:hlinkClick r:id="rId3"/>
              </a:rPr>
              <a:t>Rotary medlemsnett</a:t>
            </a:r>
            <a:endParaRPr lang="nb-NO" sz="4000" b="1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AC3D1B9-C062-4FA0-BB2F-C1726D77CD9D}"/>
              </a:ext>
            </a:extLst>
          </p:cNvPr>
          <p:cNvSpPr/>
          <p:nvPr/>
        </p:nvSpPr>
        <p:spPr>
          <a:xfrm>
            <a:off x="1428565" y="3045939"/>
            <a:ext cx="5220070" cy="1171852"/>
          </a:xfrm>
          <a:prstGeom prst="ellipse">
            <a:avLst/>
          </a:prstGeom>
          <a:solidFill>
            <a:srgbClr val="FF0000">
              <a:alpha val="300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30EC36F-CB12-981E-7B18-F6F22783B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6758">
            <a:off x="5076855" y="3094839"/>
            <a:ext cx="5976036" cy="2789496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E857AE0-BB34-6752-069D-DFFD3D533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9" y="38218"/>
            <a:ext cx="3050024" cy="1081165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4F4F351-0A49-78CC-0E41-EF597CA0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128" y="6440940"/>
            <a:ext cx="2743200" cy="365125"/>
          </a:xfrm>
        </p:spPr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7A198E3C-8C57-C216-E392-659762A2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45FA8EFD-F585-1BC1-E54D-511641A5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812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617" y="523082"/>
            <a:ext cx="5257800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INNLOGGING?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88" y="1847850"/>
            <a:ext cx="10515600" cy="1051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b="1" dirty="0"/>
              <a:t>I Rotary Medlemsnett og </a:t>
            </a:r>
            <a:r>
              <a:rPr lang="nb-NO" sz="3200" b="1" dirty="0" err="1"/>
              <a:t>Passordbeskyttet</a:t>
            </a:r>
            <a:r>
              <a:rPr lang="nb-NO" sz="3200" b="1" dirty="0"/>
              <a:t> info i Websider samt Rotary International «My Rotary»:</a:t>
            </a:r>
          </a:p>
          <a:p>
            <a:endParaRPr lang="nb-NO" sz="1600" b="1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7D6D6B6-813E-D68C-C90F-BD90E5839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" y="172689"/>
            <a:ext cx="2563621" cy="908746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F42AC39-32D7-7840-B565-59DC9D5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1EA13C2D-2639-ADEE-831B-7F688F0F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C8152E70-925A-551B-6364-CDB5D7A3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13</a:t>
            </a:fld>
            <a:endParaRPr lang="nb-NO"/>
          </a:p>
        </p:txBody>
      </p:sp>
      <p:pic>
        <p:nvPicPr>
          <p:cNvPr id="4" name="Skjermbilde 2021-04-09 kl. 13.59.02.png" descr="Skjermbilde 2021-04-09 kl. 13.59.02.png">
            <a:extLst>
              <a:ext uri="{FF2B5EF4-FFF2-40B4-BE49-F238E27FC236}">
                <a16:creationId xmlns:a16="http://schemas.microsoft.com/office/drawing/2014/main" id="{7BCB0CB5-4DE9-4658-C8D5-8DDFE839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" y="2770542"/>
            <a:ext cx="7969595" cy="3401657"/>
          </a:xfrm>
          <a:prstGeom prst="rect">
            <a:avLst/>
          </a:prstGeom>
          <a:ln w="28575">
            <a:solidFill>
              <a:schemeClr val="accent1"/>
            </a:solidFill>
            <a:miter lim="400000"/>
          </a:ln>
        </p:spPr>
      </p:pic>
      <p:sp>
        <p:nvSpPr>
          <p:cNvPr id="5" name="Pil">
            <a:extLst>
              <a:ext uri="{FF2B5EF4-FFF2-40B4-BE49-F238E27FC236}">
                <a16:creationId xmlns:a16="http://schemas.microsoft.com/office/drawing/2014/main" id="{4C5E0B6E-8B4F-4021-FCA4-53B58DDEB05C}"/>
              </a:ext>
            </a:extLst>
          </p:cNvPr>
          <p:cNvSpPr/>
          <p:nvPr/>
        </p:nvSpPr>
        <p:spPr>
          <a:xfrm rot="11074979">
            <a:off x="7021718" y="2992898"/>
            <a:ext cx="1585978" cy="136144"/>
          </a:xfrm>
          <a:prstGeom prst="rightArrow">
            <a:avLst>
              <a:gd name="adj1" fmla="val 100000"/>
              <a:gd name="adj2" fmla="val 110588"/>
            </a:avLst>
          </a:prstGeom>
          <a:solidFill>
            <a:srgbClr val="0070C0"/>
          </a:solidFill>
          <a:ln w="12700">
            <a:solidFill>
              <a:srgbClr val="631855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9B84AFB-838A-52DA-1CDD-03C4EBCDC7DB}"/>
              </a:ext>
            </a:extLst>
          </p:cNvPr>
          <p:cNvSpPr txBox="1"/>
          <p:nvPr/>
        </p:nvSpPr>
        <p:spPr>
          <a:xfrm>
            <a:off x="8610600" y="2973444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«MIN SIDE» finnes på alle norske Rotary web sider.</a:t>
            </a:r>
          </a:p>
          <a:p>
            <a:r>
              <a:rPr lang="nb-NO" sz="2400" b="1" dirty="0"/>
              <a:t>KLIKK DEN for å komme til innlogging i Medlemsnettet (APPSCO)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88FFA41-B5A6-997F-8B00-490D80CF26A4}"/>
              </a:ext>
            </a:extLst>
          </p:cNvPr>
          <p:cNvSpPr/>
          <p:nvPr/>
        </p:nvSpPr>
        <p:spPr>
          <a:xfrm>
            <a:off x="6272517" y="2726283"/>
            <a:ext cx="825190" cy="530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7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Skjermbilde 2021-04-09 kl. 14.00.26.png" descr="Skjermbilde 2021-04-09 kl. 14.00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4" y="700256"/>
            <a:ext cx="7914723" cy="592981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862" name="Har du allerde opprettet en konto på Appsco (appsco.com) så logger inn…"/>
          <p:cNvSpPr txBox="1"/>
          <p:nvPr/>
        </p:nvSpPr>
        <p:spPr>
          <a:xfrm>
            <a:off x="321975" y="1464561"/>
            <a:ext cx="3656259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/>
            </a:pPr>
            <a:r>
              <a:rPr sz="2800" dirty="0"/>
              <a:t>Har du </a:t>
            </a:r>
            <a:r>
              <a:rPr sz="2800" dirty="0" err="1"/>
              <a:t>aller</a:t>
            </a:r>
            <a:r>
              <a:rPr lang="nb-NO" sz="2800" dirty="0"/>
              <a:t>e</a:t>
            </a:r>
            <a:r>
              <a:rPr sz="2800" dirty="0"/>
              <a:t>de </a:t>
            </a:r>
            <a:r>
              <a:rPr sz="2800" dirty="0" err="1"/>
              <a:t>opprettet</a:t>
            </a:r>
            <a:r>
              <a:rPr sz="2800" dirty="0"/>
              <a:t> </a:t>
            </a:r>
            <a:r>
              <a:rPr sz="2800" dirty="0" err="1"/>
              <a:t>en</a:t>
            </a:r>
            <a:r>
              <a:rPr sz="2800" dirty="0"/>
              <a:t> </a:t>
            </a:r>
            <a:r>
              <a:rPr sz="2800" dirty="0" err="1"/>
              <a:t>konto</a:t>
            </a:r>
            <a:r>
              <a:rPr sz="2800" dirty="0"/>
              <a:t> </a:t>
            </a:r>
            <a:r>
              <a:rPr sz="2800" dirty="0" err="1"/>
              <a:t>på</a:t>
            </a:r>
            <a:r>
              <a:rPr sz="2800" dirty="0"/>
              <a:t> </a:t>
            </a:r>
            <a:r>
              <a:rPr sz="2800" dirty="0" err="1"/>
              <a:t>Appsco</a:t>
            </a:r>
            <a:r>
              <a:rPr sz="2800" dirty="0"/>
              <a:t> (</a:t>
            </a:r>
            <a:r>
              <a:rPr lang="nb-NO" sz="2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https://appsco.com/login</a:t>
            </a:r>
            <a:r>
              <a:rPr sz="2800" dirty="0">
                <a:hlinkClick r:id="rId4"/>
              </a:rPr>
              <a:t>) </a:t>
            </a:r>
            <a:r>
              <a:rPr sz="2800" dirty="0" err="1"/>
              <a:t>så</a:t>
            </a:r>
            <a:r>
              <a:rPr sz="2800" dirty="0"/>
              <a:t> logger inn</a:t>
            </a:r>
          </a:p>
          <a:p>
            <a:pPr>
              <a:defRPr sz="2000"/>
            </a:pPr>
            <a:r>
              <a:rPr sz="2800" dirty="0" err="1"/>
              <a:t>i</a:t>
            </a:r>
            <a:r>
              <a:rPr sz="2800" dirty="0"/>
              <a:t> </a:t>
            </a:r>
            <a:r>
              <a:rPr sz="2800" dirty="0" err="1"/>
              <a:t>ditt</a:t>
            </a:r>
            <a:r>
              <a:rPr sz="2800" dirty="0"/>
              <a:t> </a:t>
            </a:r>
            <a:r>
              <a:rPr sz="2800" dirty="0" err="1"/>
              <a:t>Appsco</a:t>
            </a:r>
            <a:r>
              <a:rPr sz="2800" dirty="0"/>
              <a:t> </a:t>
            </a:r>
            <a:r>
              <a:rPr sz="2800" dirty="0" err="1"/>
              <a:t>dashbord</a:t>
            </a:r>
            <a:r>
              <a:rPr sz="2800" dirty="0"/>
              <a:t> med den e</a:t>
            </a:r>
            <a:r>
              <a:rPr lang="nb-NO" sz="2800" dirty="0"/>
              <a:t> -post</a:t>
            </a:r>
            <a:r>
              <a:rPr sz="2800" dirty="0"/>
              <a:t>-</a:t>
            </a:r>
            <a:r>
              <a:rPr lang="nb-NO" sz="2800" dirty="0"/>
              <a:t>a</a:t>
            </a:r>
            <a:r>
              <a:rPr sz="2800" dirty="0" err="1"/>
              <a:t>dressen</a:t>
            </a:r>
            <a:r>
              <a:rPr sz="2800" dirty="0"/>
              <a:t> du er </a:t>
            </a:r>
            <a:r>
              <a:rPr sz="2800" dirty="0" err="1"/>
              <a:t>registrert</a:t>
            </a:r>
            <a:r>
              <a:rPr sz="2800" dirty="0"/>
              <a:t> med </a:t>
            </a:r>
            <a:r>
              <a:rPr sz="2800" dirty="0" err="1"/>
              <a:t>i</a:t>
            </a:r>
            <a:endParaRPr sz="2800" dirty="0"/>
          </a:p>
          <a:p>
            <a:pPr>
              <a:defRPr sz="2000"/>
            </a:pPr>
            <a:r>
              <a:rPr sz="2800" dirty="0"/>
              <a:t>Rotary </a:t>
            </a:r>
            <a:r>
              <a:rPr sz="2800" dirty="0" err="1"/>
              <a:t>Medlemsnett</a:t>
            </a:r>
            <a:r>
              <a:rPr sz="2800" dirty="0"/>
              <a:t>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0FE2000-E5D3-897D-919F-F9F5A8A6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14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23B7EDC-C5FB-4929-A68B-3EAFA3FC7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3" y="173663"/>
            <a:ext cx="2563621" cy="908746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AEF1C1-92EE-CAC6-555C-BE1FA03A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5158F0-50EE-27E6-77B0-3230FAB8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  <p:extLst>
      <p:ext uri="{BB962C8B-B14F-4D97-AF65-F5344CB8AC3E}">
        <p14:creationId xmlns:p14="http://schemas.microsoft.com/office/powerpoint/2010/main" val="2049764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28" y="234497"/>
            <a:ext cx="8493373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ROTARY MEDLEMSNETT </a:t>
            </a:r>
            <a:b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</a:br>
            <a:r>
              <a:rPr lang="nb-NO" sz="324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NÅS GJENNOM INNLOGGING APPSCO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E857AE0-BB34-6752-069D-DFFD3D53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9" y="38218"/>
            <a:ext cx="3050024" cy="1081165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4F4F351-0A49-78CC-0E41-EF597CA0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128" y="6440940"/>
            <a:ext cx="2743200" cy="365125"/>
          </a:xfrm>
        </p:spPr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7A198E3C-8C57-C216-E392-659762A2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45FA8EFD-F585-1BC1-E54D-511641A5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15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CDF56B0-3E87-9C8C-D907-678F53821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84" y="1657857"/>
            <a:ext cx="9260730" cy="471646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4EF90BD-167D-B2B1-AC75-1EFC1640D79F}"/>
              </a:ext>
            </a:extLst>
          </p:cNvPr>
          <p:cNvSpPr/>
          <p:nvPr/>
        </p:nvSpPr>
        <p:spPr>
          <a:xfrm>
            <a:off x="2190206" y="5799908"/>
            <a:ext cx="6191794" cy="73900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546CE6D-ABDE-BCD3-B666-42DBC892A9EF}"/>
              </a:ext>
            </a:extLst>
          </p:cNvPr>
          <p:cNvSpPr/>
          <p:nvPr/>
        </p:nvSpPr>
        <p:spPr>
          <a:xfrm>
            <a:off x="8268789" y="3213463"/>
            <a:ext cx="2521131" cy="21161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D3F98786-816B-E7DB-F60A-3B58CD64B648}"/>
              </a:ext>
            </a:extLst>
          </p:cNvPr>
          <p:cNvSpPr/>
          <p:nvPr/>
        </p:nvSpPr>
        <p:spPr>
          <a:xfrm>
            <a:off x="8610601" y="5799908"/>
            <a:ext cx="3946892" cy="672208"/>
          </a:xfrm>
          <a:prstGeom prst="wedgeRoundRectCallout">
            <a:avLst>
              <a:gd name="adj1" fmla="val -65098"/>
              <a:gd name="adj2" fmla="val -132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Glem denne</a:t>
            </a:r>
          </a:p>
        </p:txBody>
      </p:sp>
    </p:spTree>
    <p:extLst>
      <p:ext uri="{BB962C8B-B14F-4D97-AF65-F5344CB8AC3E}">
        <p14:creationId xmlns:p14="http://schemas.microsoft.com/office/powerpoint/2010/main" val="37055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Skjermbilde 2021-04-09 kl. 14.00.26.png" descr="Skjermbilde 2021-04-09 kl. 14.00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68" y="700256"/>
            <a:ext cx="6239289" cy="467455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862" name="Har du allerde opprettet en konto på Appsco (appsco.com) så logger inn…"/>
          <p:cNvSpPr txBox="1"/>
          <p:nvPr/>
        </p:nvSpPr>
        <p:spPr>
          <a:xfrm>
            <a:off x="321975" y="1464561"/>
            <a:ext cx="5052913" cy="4955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/>
            </a:pPr>
            <a:r>
              <a:rPr lang="nb-NO" sz="2800" dirty="0"/>
              <a:t>MEN:</a:t>
            </a:r>
          </a:p>
          <a:p>
            <a:pPr>
              <a:defRPr sz="2000"/>
            </a:pPr>
            <a:r>
              <a:rPr lang="nb-NO" sz="2800" dirty="0"/>
              <a:t>Hva er mitt passord??</a:t>
            </a:r>
          </a:p>
          <a:p>
            <a:pPr>
              <a:defRPr sz="2000"/>
            </a:pPr>
            <a:endParaRPr lang="nb-NO" sz="2800" dirty="0"/>
          </a:p>
          <a:p>
            <a:pPr marL="514350" indent="-514350">
              <a:buAutoNum type="arabicPeriod"/>
              <a:defRPr sz="2000"/>
            </a:pPr>
            <a:r>
              <a:rPr lang="nb-NO" sz="2800" dirty="0"/>
              <a:t>Klikk </a:t>
            </a:r>
            <a:r>
              <a:rPr lang="nb-NO" sz="2800" dirty="0" err="1"/>
              <a:t>Forgot</a:t>
            </a:r>
            <a:r>
              <a:rPr lang="nb-NO" sz="2800" dirty="0"/>
              <a:t> </a:t>
            </a:r>
            <a:r>
              <a:rPr lang="nb-NO" sz="2800" dirty="0" err="1"/>
              <a:t>Password</a:t>
            </a:r>
            <a:r>
              <a:rPr lang="nb-NO" sz="2800" dirty="0"/>
              <a:t>!!</a:t>
            </a:r>
          </a:p>
          <a:p>
            <a:pPr marL="514350" indent="-514350">
              <a:buAutoNum type="arabicPeriod"/>
              <a:defRPr sz="2000"/>
            </a:pPr>
            <a:r>
              <a:rPr lang="nb-NO" sz="2800" dirty="0"/>
              <a:t>Motta E-post, sett nytt </a:t>
            </a:r>
            <a:r>
              <a:rPr lang="nb-NO" sz="2800" dirty="0" err="1"/>
              <a:t>Pw</a:t>
            </a:r>
            <a:endParaRPr lang="nb-NO" sz="2800" dirty="0"/>
          </a:p>
          <a:p>
            <a:pPr marL="514350" indent="-514350">
              <a:buAutoNum type="arabicPeriod"/>
              <a:defRPr sz="2000"/>
            </a:pPr>
            <a:r>
              <a:rPr lang="nb-NO" sz="2800" dirty="0"/>
              <a:t>Logg inn i </a:t>
            </a:r>
            <a:r>
              <a:rPr lang="nb-NO" sz="2800" dirty="0" err="1"/>
              <a:t>Appsco</a:t>
            </a:r>
            <a:endParaRPr lang="nb-NO" sz="2800" dirty="0"/>
          </a:p>
          <a:p>
            <a:pPr marL="514350" indent="-514350">
              <a:buAutoNum type="arabicPeriod"/>
              <a:defRPr sz="2000"/>
            </a:pPr>
            <a:endParaRPr lang="nb-NO" sz="2800" dirty="0"/>
          </a:p>
          <a:p>
            <a:pPr>
              <a:defRPr sz="2000"/>
            </a:pPr>
            <a:r>
              <a:rPr lang="nb-NO" sz="2400" b="1" dirty="0">
                <a:solidFill>
                  <a:schemeClr val="bg2">
                    <a:lumMod val="75000"/>
                  </a:schemeClr>
                </a:solidFill>
              </a:rPr>
              <a:t>(For endring av E-</a:t>
            </a:r>
            <a:r>
              <a:rPr lang="nb-NO" sz="2400" b="1" dirty="0" err="1">
                <a:solidFill>
                  <a:schemeClr val="bg2">
                    <a:lumMod val="75000"/>
                  </a:schemeClr>
                </a:solidFill>
              </a:rPr>
              <a:t>postadr</a:t>
            </a:r>
            <a:r>
              <a:rPr lang="nb-NO" sz="2400" b="1" dirty="0">
                <a:solidFill>
                  <a:schemeClr val="bg2">
                    <a:lumMod val="75000"/>
                  </a:schemeClr>
                </a:solidFill>
              </a:rPr>
              <a:t>):</a:t>
            </a:r>
          </a:p>
          <a:p>
            <a:pPr marL="514350" indent="-514350">
              <a:buAutoNum type="arabicPeriod"/>
              <a:defRPr sz="2000"/>
            </a:pPr>
            <a:r>
              <a:rPr lang="nb-NO" sz="2400" dirty="0" err="1">
                <a:solidFill>
                  <a:schemeClr val="bg2">
                    <a:lumMod val="75000"/>
                  </a:schemeClr>
                </a:solidFill>
              </a:rPr>
              <a:t>Evntl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</a:rPr>
              <a:t> endre E-</a:t>
            </a:r>
            <a:r>
              <a:rPr lang="nb-NO" sz="2400" dirty="0" err="1">
                <a:solidFill>
                  <a:schemeClr val="bg2">
                    <a:lumMod val="75000"/>
                  </a:schemeClr>
                </a:solidFill>
              </a:rPr>
              <a:t>postadr</a:t>
            </a:r>
            <a:r>
              <a:rPr lang="nb-NO" sz="2400" dirty="0">
                <a:solidFill>
                  <a:schemeClr val="bg2">
                    <a:lumMod val="75000"/>
                  </a:schemeClr>
                </a:solidFill>
              </a:rPr>
              <a:t> (=Brukernavn)</a:t>
            </a:r>
          </a:p>
          <a:p>
            <a:pPr marL="514350" indent="-514350">
              <a:buAutoNum type="arabicPeriod"/>
              <a:defRPr sz="2000"/>
            </a:pPr>
            <a:r>
              <a:rPr lang="nb-NO" sz="2400" dirty="0">
                <a:solidFill>
                  <a:schemeClr val="bg2">
                    <a:lumMod val="75000"/>
                  </a:schemeClr>
                </a:solidFill>
              </a:rPr>
              <a:t>Logg inn på nytt med ny E-</a:t>
            </a:r>
            <a:r>
              <a:rPr lang="nb-NO" sz="2400" dirty="0" err="1">
                <a:solidFill>
                  <a:schemeClr val="bg2">
                    <a:lumMod val="75000"/>
                  </a:schemeClr>
                </a:solidFill>
              </a:rPr>
              <a:t>postadr</a:t>
            </a:r>
            <a:endParaRPr lang="nb-NO" sz="2400" dirty="0">
              <a:solidFill>
                <a:schemeClr val="bg2">
                  <a:lumMod val="75000"/>
                </a:schemeClr>
              </a:solidFill>
            </a:endParaRPr>
          </a:p>
          <a:p>
            <a:pPr marL="514350" indent="-514350">
              <a:buAutoNum type="arabicPeriod"/>
              <a:defRPr sz="2000"/>
            </a:pPr>
            <a:r>
              <a:rPr lang="nb-NO" sz="2400" dirty="0">
                <a:solidFill>
                  <a:schemeClr val="bg2">
                    <a:lumMod val="75000"/>
                  </a:schemeClr>
                </a:solidFill>
              </a:rPr>
              <a:t>Sett nytt </a:t>
            </a:r>
            <a:r>
              <a:rPr lang="nb-NO" sz="2400" dirty="0" err="1">
                <a:solidFill>
                  <a:schemeClr val="bg2">
                    <a:lumMod val="75000"/>
                  </a:schemeClr>
                </a:solidFill>
              </a:rPr>
              <a:t>Pw</a:t>
            </a:r>
            <a:endParaRPr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0FE2000-E5D3-897D-919F-F9F5A8A6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16</a:t>
            </a:fld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02E0F39-3EFD-C6E6-65A7-58C022388A01}"/>
              </a:ext>
            </a:extLst>
          </p:cNvPr>
          <p:cNvSpPr/>
          <p:nvPr/>
        </p:nvSpPr>
        <p:spPr>
          <a:xfrm>
            <a:off x="5892800" y="3010829"/>
            <a:ext cx="4098693" cy="802888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67454E5-3AE0-E937-D02C-3B807E920EA4}"/>
              </a:ext>
            </a:extLst>
          </p:cNvPr>
          <p:cNvSpPr txBox="1"/>
          <p:nvPr/>
        </p:nvSpPr>
        <p:spPr>
          <a:xfrm>
            <a:off x="6362725" y="2445602"/>
            <a:ext cx="3628768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Peder.Aas@gmail,com</a:t>
            </a:r>
            <a:endParaRPr kumimoji="0" lang="nb-NO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AA48716-15FB-7963-21C5-7D129CF63C04}"/>
              </a:ext>
            </a:extLst>
          </p:cNvPr>
          <p:cNvSpPr/>
          <p:nvPr/>
        </p:nvSpPr>
        <p:spPr>
          <a:xfrm>
            <a:off x="8637373" y="3429000"/>
            <a:ext cx="1354120" cy="519059"/>
          </a:xfrm>
          <a:prstGeom prst="ellipse">
            <a:avLst/>
          </a:prstGeom>
          <a:noFill/>
          <a:ln w="381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23A15B1-54FD-6E83-76BE-C51DDFF69AB8}"/>
              </a:ext>
            </a:extLst>
          </p:cNvPr>
          <p:cNvSpPr txBox="1"/>
          <p:nvPr/>
        </p:nvSpPr>
        <p:spPr>
          <a:xfrm>
            <a:off x="5051050" y="5480862"/>
            <a:ext cx="711910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Særlig aktuelt ved oppstart av Rotary App for medlemmer  som ikke bruker APPSCO (= de fleste!)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D8E9112-D161-ABC7-EDE4-70DFA3161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" y="172689"/>
            <a:ext cx="2563621" cy="908746"/>
          </a:xfrm>
          <a:prstGeom prst="rect">
            <a:avLst/>
          </a:prstGeom>
        </p:spPr>
      </p:pic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CC16F3E7-0221-1AD9-76A3-DA3234AA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0853DB27-1259-2FDD-0F95-E03EB257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  <p:extLst>
      <p:ext uri="{BB962C8B-B14F-4D97-AF65-F5344CB8AC3E}">
        <p14:creationId xmlns:p14="http://schemas.microsoft.com/office/powerpoint/2010/main" val="7367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1601746F-B5A4-FDC8-028C-5D339C267C86}"/>
              </a:ext>
            </a:extLst>
          </p:cNvPr>
          <p:cNvSpPr txBox="1"/>
          <p:nvPr/>
        </p:nvSpPr>
        <p:spPr>
          <a:xfrm>
            <a:off x="2480772" y="710987"/>
            <a:ext cx="9846527" cy="840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sym typeface="Arial"/>
              </a:rPr>
              <a:t>TYPISK APPSCO DASHBORD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21C96AC-5F65-C315-7ECC-BBA3DB9B7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342323"/>
            <a:ext cx="2225185" cy="788778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0A457E-7A8F-D5BF-E846-FF3E9CCD36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986223" y="6330707"/>
            <a:ext cx="2844800" cy="368301"/>
          </a:xfrm>
        </p:spPr>
        <p:txBody>
          <a:bodyPr/>
          <a:lstStyle/>
          <a:p>
            <a:fld id="{86CB4B4D-7CA3-9044-876B-883B54F8677D}" type="slidenum">
              <a:rPr lang="nb-NO" smtClean="0"/>
              <a:t>17</a:t>
            </a:fld>
            <a:endParaRPr lang="nb-NO" dirty="0"/>
          </a:p>
        </p:txBody>
      </p:sp>
      <p:sp>
        <p:nvSpPr>
          <p:cNvPr id="5" name="Plassholder for dato 6">
            <a:extLst>
              <a:ext uri="{FF2B5EF4-FFF2-40B4-BE49-F238E27FC236}">
                <a16:creationId xmlns:a16="http://schemas.microsoft.com/office/drawing/2014/main" id="{7FB54BA4-0056-9639-0341-2CA428EF4EB3}"/>
              </a:ext>
            </a:extLst>
          </p:cNvPr>
          <p:cNvSpPr txBox="1">
            <a:spLocks/>
          </p:cNvSpPr>
          <p:nvPr/>
        </p:nvSpPr>
        <p:spPr>
          <a:xfrm>
            <a:off x="360977" y="6426756"/>
            <a:ext cx="2056223" cy="227489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/>
              <a:t>15/29.04.2023</a:t>
            </a:r>
          </a:p>
        </p:txBody>
      </p:sp>
      <p:sp>
        <p:nvSpPr>
          <p:cNvPr id="10" name="Plassholder for bunntekst 11">
            <a:extLst>
              <a:ext uri="{FF2B5EF4-FFF2-40B4-BE49-F238E27FC236}">
                <a16:creationId xmlns:a16="http://schemas.microsoft.com/office/drawing/2014/main" id="{934D33F5-4030-9669-E5E2-3013707613D0}"/>
              </a:ext>
            </a:extLst>
          </p:cNvPr>
          <p:cNvSpPr txBox="1">
            <a:spLocks/>
          </p:cNvSpPr>
          <p:nvPr/>
        </p:nvSpPr>
        <p:spPr>
          <a:xfrm>
            <a:off x="4537364" y="654050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 dirty="0"/>
              <a:t>D2305 Styreseminarer DICO Svend Strand</a:t>
            </a:r>
          </a:p>
        </p:txBody>
      </p:sp>
      <p:pic>
        <p:nvPicPr>
          <p:cNvPr id="11" name="Bilde 10" descr="Et bilde som inneholder diagram&#10;&#10;Automatisk generert beskrivelse">
            <a:extLst>
              <a:ext uri="{FF2B5EF4-FFF2-40B4-BE49-F238E27FC236}">
                <a16:creationId xmlns:a16="http://schemas.microsoft.com/office/drawing/2014/main" id="{5B9EEA94-79EA-0A94-D13C-2AE622A5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2" y="2148821"/>
            <a:ext cx="11521625" cy="2691127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FD1E044-F451-C9AD-7ADF-4BE0A1E4D80D}"/>
              </a:ext>
            </a:extLst>
          </p:cNvPr>
          <p:cNvSpPr txBox="1"/>
          <p:nvPr/>
        </p:nvSpPr>
        <p:spPr>
          <a:xfrm>
            <a:off x="574766" y="5172891"/>
            <a:ext cx="1065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Innhold varierer, bestemmes av påloggedes rolle med tilhørende rettigheter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3F953B4-289E-06AB-4A2D-A9F131268BDB}"/>
              </a:ext>
            </a:extLst>
          </p:cNvPr>
          <p:cNvSpPr txBox="1"/>
          <p:nvPr/>
        </p:nvSpPr>
        <p:spPr>
          <a:xfrm>
            <a:off x="10012811" y="4752642"/>
            <a:ext cx="1783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FF0000"/>
                </a:solidFill>
              </a:rPr>
              <a:t>KLIKK HER NÅ!!</a:t>
            </a:r>
          </a:p>
        </p:txBody>
      </p:sp>
    </p:spTree>
    <p:extLst>
      <p:ext uri="{BB962C8B-B14F-4D97-AF65-F5344CB8AC3E}">
        <p14:creationId xmlns:p14="http://schemas.microsoft.com/office/powerpoint/2010/main" val="1240500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Rotary Medlemsnett har opplysninger om distrikt, klubber og medlemmer"/>
          <p:cNvSpPr txBox="1"/>
          <p:nvPr/>
        </p:nvSpPr>
        <p:spPr>
          <a:xfrm>
            <a:off x="2505595" y="317499"/>
            <a:ext cx="7799569" cy="1209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Rotary </a:t>
            </a:r>
            <a:r>
              <a:rPr sz="54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Medlemsnett</a:t>
            </a:r>
            <a:r>
              <a:rPr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endParaRPr lang="nb-NO" sz="5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r>
              <a:rPr b="1" dirty="0" err="1"/>
              <a:t>har</a:t>
            </a:r>
            <a:r>
              <a:rPr b="1" dirty="0"/>
              <a:t> </a:t>
            </a:r>
            <a:r>
              <a:rPr b="1" dirty="0" err="1"/>
              <a:t>opplysninger</a:t>
            </a:r>
            <a:r>
              <a:rPr b="1" dirty="0"/>
              <a:t> om </a:t>
            </a:r>
            <a:r>
              <a:rPr b="1" dirty="0" err="1"/>
              <a:t>distrikt</a:t>
            </a:r>
            <a:r>
              <a:rPr b="1" dirty="0"/>
              <a:t>, </a:t>
            </a:r>
            <a:r>
              <a:rPr b="1" dirty="0" err="1"/>
              <a:t>klubber</a:t>
            </a:r>
            <a:r>
              <a:rPr b="1" dirty="0"/>
              <a:t> </a:t>
            </a:r>
            <a:r>
              <a:rPr b="1" dirty="0" err="1"/>
              <a:t>og</a:t>
            </a:r>
            <a:r>
              <a:rPr b="1" dirty="0"/>
              <a:t> </a:t>
            </a:r>
            <a:r>
              <a:rPr b="1" dirty="0" err="1"/>
              <a:t>medlemmer</a:t>
            </a:r>
            <a:endParaRPr b="1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7E2BFD6-12A1-5352-DC62-E9637220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18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70A8AD8-5639-506C-8935-4F7216F86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3" y="108733"/>
            <a:ext cx="2216877" cy="785833"/>
          </a:xfrm>
          <a:prstGeom prst="rect">
            <a:avLst/>
          </a:prstGeom>
        </p:spPr>
      </p:pic>
      <p:pic>
        <p:nvPicPr>
          <p:cNvPr id="5" name="Bilde 4" descr="Et bilde som inneholder tekst">
            <a:extLst>
              <a:ext uri="{FF2B5EF4-FFF2-40B4-BE49-F238E27FC236}">
                <a16:creationId xmlns:a16="http://schemas.microsoft.com/office/drawing/2014/main" id="{13A31B3D-A48C-2B38-7325-FC2F9806D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3353"/>
            <a:ext cx="9760452" cy="5486682"/>
          </a:xfrm>
          <a:prstGeom prst="rect">
            <a:avLst/>
          </a:prstGeom>
        </p:spPr>
      </p:pic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B52BDA08-67A1-ACF0-176A-13AE9CABF0B4}"/>
              </a:ext>
            </a:extLst>
          </p:cNvPr>
          <p:cNvSpPr/>
          <p:nvPr/>
        </p:nvSpPr>
        <p:spPr>
          <a:xfrm>
            <a:off x="7171508" y="2165848"/>
            <a:ext cx="3553097" cy="1123406"/>
          </a:xfrm>
          <a:prstGeom prst="wedgeRoundRectCallout">
            <a:avLst>
              <a:gd name="adj1" fmla="val -172304"/>
              <a:gd name="adj2" fmla="val 6947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3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Venstremenyen varierer, tilpasset påloggedes rolle og rettigheter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C197FA-EE73-F663-2871-5BB7FFD0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1B8B446-4F5C-DCE2-901D-021F754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Skjermbilde 2021-04-09 kl. 14.20.07.png" descr="Skjermbilde 2021-04-09 kl. 14.20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59" y="1236680"/>
            <a:ext cx="11298081" cy="53038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882" name="Du finner din egen profil ved lenken medlemmer. Lenken Klubber viser…"/>
          <p:cNvSpPr txBox="1"/>
          <p:nvPr/>
        </p:nvSpPr>
        <p:spPr>
          <a:xfrm>
            <a:off x="2480938" y="180613"/>
            <a:ext cx="814747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/>
            </a:pPr>
            <a:r>
              <a:rPr lang="nb-NO"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Medlems egen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profil</a:t>
            </a:r>
            <a:r>
              <a:rPr dirty="0"/>
              <a:t> </a:t>
            </a:r>
            <a:r>
              <a:rPr dirty="0" err="1"/>
              <a:t>ved</a:t>
            </a:r>
            <a:r>
              <a:rPr dirty="0"/>
              <a:t> </a:t>
            </a:r>
            <a:r>
              <a:rPr dirty="0" err="1"/>
              <a:t>lenken</a:t>
            </a:r>
            <a:r>
              <a:rPr dirty="0"/>
              <a:t> </a:t>
            </a:r>
            <a:r>
              <a:rPr lang="nb-NO" dirty="0"/>
              <a:t>DIN PROFIL</a:t>
            </a:r>
            <a:r>
              <a:rPr dirty="0"/>
              <a:t> </a:t>
            </a:r>
            <a:endParaRPr lang="nb-NO" dirty="0"/>
          </a:p>
          <a:p>
            <a:pPr>
              <a:defRPr sz="2400"/>
            </a:pPr>
            <a:r>
              <a:rPr dirty="0" err="1"/>
              <a:t>Lenken</a:t>
            </a:r>
            <a:r>
              <a:rPr dirty="0"/>
              <a:t> </a:t>
            </a:r>
            <a:r>
              <a:rPr dirty="0" err="1"/>
              <a:t>Klubber</a:t>
            </a:r>
            <a:r>
              <a:rPr dirty="0"/>
              <a:t> </a:t>
            </a:r>
            <a:r>
              <a:rPr dirty="0" err="1"/>
              <a:t>viser</a:t>
            </a:r>
            <a:r>
              <a:rPr lang="nb-NO" dirty="0"/>
              <a:t> </a:t>
            </a:r>
            <a:r>
              <a:rPr dirty="0"/>
              <a:t>informasjon om din </a:t>
            </a:r>
            <a:r>
              <a:rPr dirty="0" err="1"/>
              <a:t>egen</a:t>
            </a:r>
            <a:r>
              <a:rPr dirty="0"/>
              <a:t> </a:t>
            </a:r>
            <a:r>
              <a:rPr dirty="0" err="1"/>
              <a:t>klubb</a:t>
            </a:r>
            <a:endParaRPr dirty="0"/>
          </a:p>
        </p:txBody>
      </p:sp>
      <p:sp>
        <p:nvSpPr>
          <p:cNvPr id="883" name="Oval"/>
          <p:cNvSpPr/>
          <p:nvPr/>
        </p:nvSpPr>
        <p:spPr>
          <a:xfrm>
            <a:off x="320635" y="2257520"/>
            <a:ext cx="1451628" cy="434997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4" name="Oval"/>
          <p:cNvSpPr/>
          <p:nvPr/>
        </p:nvSpPr>
        <p:spPr>
          <a:xfrm>
            <a:off x="213756" y="3429001"/>
            <a:ext cx="1558507" cy="427298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31EDB410-3F10-B798-87B1-3240EE3D4C19}"/>
              </a:ext>
            </a:extLst>
          </p:cNvPr>
          <p:cNvCxnSpPr>
            <a:cxnSpLocks/>
            <a:endCxn id="883" idx="7"/>
          </p:cNvCxnSpPr>
          <p:nvPr/>
        </p:nvCxnSpPr>
        <p:spPr>
          <a:xfrm flipH="1">
            <a:off x="1559677" y="593766"/>
            <a:ext cx="2437771" cy="1727458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800000"/>
            <a:tailEnd type="triangle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1730F9B4-F011-F2F8-70A1-8FB2872286BD}"/>
              </a:ext>
            </a:extLst>
          </p:cNvPr>
          <p:cNvCxnSpPr>
            <a:cxnSpLocks/>
          </p:cNvCxnSpPr>
          <p:nvPr/>
        </p:nvCxnSpPr>
        <p:spPr>
          <a:xfrm flipH="1">
            <a:off x="1747119" y="1014508"/>
            <a:ext cx="2250329" cy="2555653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800000"/>
            <a:tailEnd type="triangle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9892FA-0574-A58C-671F-E49B17C4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19</a:t>
            </a:fld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5FB1DBA-967E-70CB-3C07-426F5BE1D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" y="255365"/>
            <a:ext cx="2225185" cy="788778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0595A6-938D-62BE-3AA1-1D4FA1B7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0CE396D-1ADF-06AF-DA7A-1F456F1A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" grpId="0" animBg="1"/>
      <p:bldP spid="8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4320CA-0872-7796-5780-086C963212F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56929" y="1432106"/>
            <a:ext cx="6500775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HVA ER DAGENS TEMAER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nb-NO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pPr lvl="1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Gi en </a:t>
            </a: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oversikt</a:t>
            </a: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 over</a:t>
            </a:r>
          </a:p>
          <a:p>
            <a:pPr lvl="2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Klubbsekretærens</a:t>
            </a: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oppgaver</a:t>
            </a:r>
            <a:endParaRPr lang="en-US" altLang="nb-NO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verktøy</a:t>
            </a: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(= Rotary </a:t>
            </a:r>
            <a:r>
              <a:rPr lang="en-US" altLang="nb-NO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datasystemer</a:t>
            </a:r>
            <a:r>
              <a:rPr lang="en-US" altLang="nb-NO" sz="2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nb-NO" sz="2800" b="1" u="sng" dirty="0">
              <a:solidFill>
                <a:schemeClr val="tx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Georgia" panose="02040502050405020303" pitchFamily="18" charset="0"/>
              </a:rPr>
              <a:t>Råd</a:t>
            </a:r>
            <a:r>
              <a:rPr lang="en-US" altLang="nb-NO" b="1" dirty="0">
                <a:latin typeface="Georgia" panose="02040502050405020303" pitchFamily="18" charset="0"/>
              </a:rPr>
              <a:t> </a:t>
            </a:r>
            <a:r>
              <a:rPr lang="en-US" altLang="nb-NO" b="1" dirty="0" err="1">
                <a:latin typeface="Georgia" panose="02040502050405020303" pitchFamily="18" charset="0"/>
              </a:rPr>
              <a:t>og</a:t>
            </a:r>
            <a:r>
              <a:rPr lang="en-US" altLang="nb-NO" b="1" dirty="0">
                <a:latin typeface="Georgia" panose="02040502050405020303" pitchFamily="18" charset="0"/>
              </a:rPr>
              <a:t> tips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b="1" dirty="0">
                <a:latin typeface="Georgia" panose="02040502050405020303" pitchFamily="18" charset="0"/>
              </a:rPr>
              <a:t>“</a:t>
            </a:r>
            <a:r>
              <a:rPr lang="en-US" altLang="nb-NO" b="1" dirty="0" err="1">
                <a:latin typeface="Georgia" panose="02040502050405020303" pitchFamily="18" charset="0"/>
              </a:rPr>
              <a:t>Demonstrasjon</a:t>
            </a:r>
            <a:r>
              <a:rPr lang="en-US" altLang="nb-NO" b="1" dirty="0">
                <a:latin typeface="Georgia" panose="02040502050405020303" pitchFamily="18" charset="0"/>
              </a:rPr>
              <a:t>”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Georgia" panose="02040502050405020303" pitchFamily="18" charset="0"/>
              </a:rPr>
              <a:t>Innspill</a:t>
            </a:r>
            <a:r>
              <a:rPr lang="en-US" altLang="nb-NO" b="1" dirty="0">
                <a:latin typeface="Georgia" panose="02040502050405020303" pitchFamily="18" charset="0"/>
              </a:rPr>
              <a:t> fra </a:t>
            </a:r>
            <a:r>
              <a:rPr lang="en-US" altLang="nb-NO" b="1" dirty="0" err="1">
                <a:latin typeface="Georgia" panose="02040502050405020303" pitchFamily="18" charset="0"/>
              </a:rPr>
              <a:t>Kommunikasjonskomiteen</a:t>
            </a:r>
            <a:endParaRPr lang="en-US" altLang="nb-NO" b="1" dirty="0">
              <a:latin typeface="Georgia" panose="02040502050405020303" pitchFamily="18" charset="0"/>
            </a:endParaRPr>
          </a:p>
          <a:p>
            <a:pPr>
              <a:buClr>
                <a:schemeClr val="accent1"/>
              </a:buClr>
              <a:buSzPct val="125000"/>
            </a:pPr>
            <a:endParaRPr lang="en-US" altLang="nb-NO" sz="3200" dirty="0">
              <a:latin typeface="Georgia" panose="02040502050405020303" pitchFamily="18" charset="0"/>
            </a:endParaRPr>
          </a:p>
          <a:p>
            <a:endParaRPr lang="en-US" altLang="nb-NO" sz="3200" dirty="0">
              <a:latin typeface="Georgia" panose="02040502050405020303" pitchFamily="18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E9CDFB9-3D5C-BD12-FDB4-6511AE453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6" y="494722"/>
            <a:ext cx="2214481" cy="78498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C8CE7F2-A07E-14DA-3C4D-50051C8A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6" y="647122"/>
            <a:ext cx="2214481" cy="784984"/>
          </a:xfrm>
          <a:prstGeom prst="rect">
            <a:avLst/>
          </a:prstGeom>
        </p:spPr>
      </p:pic>
      <p:pic>
        <p:nvPicPr>
          <p:cNvPr id="16" name="Bilde 15" descr="Kvinne med bærbar datamaskin og smykkesett">
            <a:extLst>
              <a:ext uri="{FF2B5EF4-FFF2-40B4-BE49-F238E27FC236}">
                <a16:creationId xmlns:a16="http://schemas.microsoft.com/office/drawing/2014/main" id="{AE49F75F-8C1E-9F09-0B46-CDC21C0F5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79" y="2624447"/>
            <a:ext cx="3753321" cy="2505694"/>
          </a:xfrm>
          <a:prstGeom prst="rect">
            <a:avLst/>
          </a:prstGeom>
        </p:spPr>
      </p:pic>
      <p:sp>
        <p:nvSpPr>
          <p:cNvPr id="17" name="Plassholder for dato 16">
            <a:extLst>
              <a:ext uri="{FF2B5EF4-FFF2-40B4-BE49-F238E27FC236}">
                <a16:creationId xmlns:a16="http://schemas.microsoft.com/office/drawing/2014/main" id="{94DE54DF-9EAA-8A1A-2A1C-274AFCFF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  <a:endParaRPr lang="nb-NO" dirty="0"/>
          </a:p>
        </p:txBody>
      </p:sp>
      <p:sp>
        <p:nvSpPr>
          <p:cNvPr id="18" name="Plassholder for bunntekst 17">
            <a:extLst>
              <a:ext uri="{FF2B5EF4-FFF2-40B4-BE49-F238E27FC236}">
                <a16:creationId xmlns:a16="http://schemas.microsoft.com/office/drawing/2014/main" id="{E00D6B07-E97A-DE12-CDC6-AC4E861DA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9" name="Plassholder for lysbildenummer 18">
            <a:extLst>
              <a:ext uri="{FF2B5EF4-FFF2-40B4-BE49-F238E27FC236}">
                <a16:creationId xmlns:a16="http://schemas.microsoft.com/office/drawing/2014/main" id="{DC6DC744-42B5-D030-0CB1-297C16EF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2306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08B6B1C-B123-7646-C777-7F48C90FC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"/>
            <a:ext cx="2948544" cy="914310"/>
          </a:xfrm>
          <a:prstGeom prst="rect">
            <a:avLst/>
          </a:prstGeom>
        </p:spPr>
      </p:pic>
      <p:sp>
        <p:nvSpPr>
          <p:cNvPr id="886" name="Du kan redigere en del opplysninger om deg selv"/>
          <p:cNvSpPr txBox="1"/>
          <p:nvPr/>
        </p:nvSpPr>
        <p:spPr>
          <a:xfrm>
            <a:off x="2273160" y="569695"/>
            <a:ext cx="926275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lang="nb-NO"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Man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kan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redigere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en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del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opplysninger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om </a:t>
            </a:r>
            <a:r>
              <a:rPr lang="nb-NO"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eg</a:t>
            </a:r>
            <a:r>
              <a:rPr sz="32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r>
              <a:rPr sz="3200" b="1" i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selv</a:t>
            </a:r>
            <a:r>
              <a:rPr lang="nb-NO" dirty="0"/>
              <a:t>, men realistisk, erfaringsmessig og normalt sekretærarbeid</a:t>
            </a:r>
            <a:endParaRPr dirty="0"/>
          </a:p>
        </p:txBody>
      </p:sp>
      <p:pic>
        <p:nvPicPr>
          <p:cNvPr id="887" name="Skjermbilde 2021-04-09 kl. 14.22.05.png" descr="Skjermbilde 2021-04-09 kl. 14.22.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25" y="1955285"/>
            <a:ext cx="11020612" cy="421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51AC77-5DCE-9A3F-4374-7B0E5AFB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20</a:t>
            </a:fld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664A51-0603-C1EE-95E8-4E53337D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02C271-B366-5846-62B5-01D2E881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759F6D9-EA91-8EBA-A2CB-3981DBB5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21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F842FD1-68E2-85C4-5285-02574CDFB646}"/>
              </a:ext>
            </a:extLst>
          </p:cNvPr>
          <p:cNvSpPr txBox="1"/>
          <p:nvPr/>
        </p:nvSpPr>
        <p:spPr>
          <a:xfrm>
            <a:off x="3368270" y="317499"/>
            <a:ext cx="773516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sym typeface="Arial"/>
              </a:rPr>
              <a:t>LEGGE TIL NYTT MEDLEM: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B1EDC47-EF19-89EB-E012-34506B0A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"/>
            <a:ext cx="2948544" cy="91431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6614B6A-6197-7E69-CE78-F2A01D837FF8}"/>
              </a:ext>
            </a:extLst>
          </p:cNvPr>
          <p:cNvSpPr txBox="1"/>
          <p:nvPr/>
        </p:nvSpPr>
        <p:spPr>
          <a:xfrm>
            <a:off x="558140" y="1413164"/>
            <a:ext cx="10545290" cy="5047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  <a:hlinkClick r:id="rId4"/>
              </a:rPr>
              <a:t>Logg inn i APPSCO</a:t>
            </a: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velg Rotary Medlemsnett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Velg KLUBBER i venstremenyen i MNET inngangsbilde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Klikk på </a:t>
            </a:r>
            <a:r>
              <a:rPr lang="nb-NO" sz="2200" dirty="0">
                <a:solidFill>
                  <a:srgbClr val="000000"/>
                </a:solidFill>
                <a:sym typeface="Arial"/>
                <a:hlinkClick r:id="rId5"/>
              </a:rPr>
              <a:t>Klubbnavnet</a:t>
            </a:r>
            <a:r>
              <a:rPr lang="nb-NO" sz="2200" dirty="0">
                <a:solidFill>
                  <a:srgbClr val="000000"/>
                </a:solidFill>
                <a:sym typeface="Arial"/>
              </a:rPr>
              <a:t> ditt til venstre under heading KLUBBER</a:t>
            </a:r>
            <a:endParaRPr kumimoji="0" lang="nb-NO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Klikk REDIGERE i toppmeny i skjermbilde KLUBB: </a:t>
            </a:r>
            <a:r>
              <a:rPr lang="nb-NO" sz="2200" i="1" dirty="0">
                <a:solidFill>
                  <a:srgbClr val="000000"/>
                </a:solidFill>
                <a:sym typeface="Arial"/>
              </a:rPr>
              <a:t>ditt klubbnavn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Klikk «LEGG TIL MEDLEM» </a:t>
            </a:r>
            <a:r>
              <a:rPr lang="nb-NO" sz="2200" dirty="0">
                <a:solidFill>
                  <a:srgbClr val="000000"/>
                </a:solidFill>
                <a:sym typeface="Arial"/>
              </a:rPr>
              <a:t>i skjermbilde KLUBB: </a:t>
            </a:r>
            <a:r>
              <a:rPr lang="nb-NO" sz="2200" i="1" dirty="0">
                <a:solidFill>
                  <a:srgbClr val="000000"/>
                </a:solidFill>
                <a:sym typeface="Arial"/>
              </a:rPr>
              <a:t>ditt klubbnavn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Velg «Legg til registrert medlem» i nedfallsmenyen under </a:t>
            </a: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«LEGG TIL MEDLEM»</a:t>
            </a:r>
          </a:p>
          <a:p>
            <a:pPr marL="457200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Skriv inn navn og sjekk om du får tilslag, </a:t>
            </a:r>
            <a:r>
              <a:rPr lang="nb-NO" i="1" dirty="0">
                <a:solidFill>
                  <a:srgbClr val="000000"/>
                </a:solidFill>
                <a:sym typeface="Arial"/>
              </a:rPr>
              <a:t>Dette steget for å sjekke om medlemmet har vært i Rotary før, normalt får du IKKE tilslag, </a:t>
            </a:r>
            <a:r>
              <a:rPr lang="nb-NO" i="1" dirty="0" err="1">
                <a:solidFill>
                  <a:srgbClr val="000000"/>
                </a:solidFill>
                <a:sym typeface="Arial"/>
              </a:rPr>
              <a:t>hbvis</a:t>
            </a:r>
            <a:r>
              <a:rPr lang="nb-NO" i="1" dirty="0">
                <a:solidFill>
                  <a:srgbClr val="000000"/>
                </a:solidFill>
                <a:sym typeface="Arial"/>
              </a:rPr>
              <a:t> tilslag egen, annen prosedyre videre, fra 8 nedenfor og videre er når du IKKE får tilslag))</a:t>
            </a:r>
            <a:r>
              <a:rPr kumimoji="0" lang="nb-NO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  <a:p>
            <a:pPr marL="457200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Velg da i stedet «Legg til nytt medlem» i nedfallsmenyen under </a:t>
            </a: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«LEGG TIL MEDLEM»</a:t>
            </a:r>
          </a:p>
          <a:p>
            <a:pPr marL="457200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Fyll ut alle felter for det nye medlemmet og klikk LAGRE</a:t>
            </a:r>
          </a:p>
          <a:p>
            <a:pPr marL="457200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Sjekk at </a:t>
            </a:r>
          </a:p>
          <a:p>
            <a:pPr marL="914400" lvl="1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Du får positiv kvittering på lagring</a:t>
            </a:r>
          </a:p>
          <a:p>
            <a:pPr marL="914400" lvl="1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At medlemmet står i registeret når du velger MEDLEMMER i </a:t>
            </a:r>
          </a:p>
          <a:p>
            <a:pPr lvl="1" hangingPunct="0"/>
            <a:r>
              <a:rPr lang="nb-NO" sz="2200" dirty="0">
                <a:solidFill>
                  <a:srgbClr val="000000"/>
                </a:solidFill>
                <a:sym typeface="Arial"/>
              </a:rPr>
              <a:t>	venstremeny i MNET inngangsbildet	</a:t>
            </a:r>
            <a:endParaRPr kumimoji="0" lang="nb-NO" sz="22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CE9FCA4-36BA-D625-7B61-1D38E417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E9D049D7-E9D6-3595-51E9-9DCFAB5A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B1EDC47-EF19-89EB-E012-34506B0A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"/>
            <a:ext cx="2948544" cy="914310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759F6D9-EA91-8EBA-A2CB-3981DBB5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22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F842FD1-68E2-85C4-5285-02574CDFB646}"/>
              </a:ext>
            </a:extLst>
          </p:cNvPr>
          <p:cNvSpPr txBox="1"/>
          <p:nvPr/>
        </p:nvSpPr>
        <p:spPr>
          <a:xfrm>
            <a:off x="2105396" y="563832"/>
            <a:ext cx="8558646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sym typeface="Arial"/>
              </a:rPr>
              <a:t>ENDRE MEDLEMSOPPLYSNINGER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6614B6A-6197-7E69-CE78-F2A01D837FF8}"/>
              </a:ext>
            </a:extLst>
          </p:cNvPr>
          <p:cNvSpPr txBox="1"/>
          <p:nvPr/>
        </p:nvSpPr>
        <p:spPr>
          <a:xfrm>
            <a:off x="558140" y="1413164"/>
            <a:ext cx="10545290" cy="17851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Logg inn i APPSCO, velg Rotary Medlemsnett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nb-NO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Velg KLUBBER i venstremenyen i MNET inngangsbilde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Klikk på Klubbnavnet ditt til venstre under heading KLUBBER</a:t>
            </a:r>
            <a:endParaRPr kumimoji="0" lang="nb-NO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Klikk REDIGERE i toppmeny i skjermbilde KLUBB: </a:t>
            </a:r>
            <a:r>
              <a:rPr lang="nb-NO" sz="2200" i="1" dirty="0">
                <a:solidFill>
                  <a:srgbClr val="000000"/>
                </a:solidFill>
                <a:sym typeface="Arial"/>
              </a:rPr>
              <a:t>ditt klubbnavn</a:t>
            </a:r>
          </a:p>
          <a:p>
            <a:pPr marL="457200" indent="-457200" hangingPunct="0">
              <a:buFont typeface="+mj-lt"/>
              <a:buAutoNum type="arabicPeriod"/>
            </a:pPr>
            <a:r>
              <a:rPr lang="nb-NO" sz="2200" dirty="0">
                <a:solidFill>
                  <a:srgbClr val="000000"/>
                </a:solidFill>
                <a:sym typeface="Arial"/>
              </a:rPr>
              <a:t>Klikk MEDLEMMER i toppmeny i skjermbilde REDIGER KLUBB: </a:t>
            </a:r>
            <a:r>
              <a:rPr lang="nb-NO" sz="2200" i="1" dirty="0">
                <a:solidFill>
                  <a:srgbClr val="000000"/>
                </a:solidFill>
                <a:sym typeface="Arial"/>
              </a:rPr>
              <a:t>ditt klubbnavn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EA3FCD9-13FD-0EE4-8577-E5E30AC3E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3198266"/>
            <a:ext cx="8741226" cy="3550942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0E3E41A-3E13-CD6A-5039-38634673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51E4F9E-197E-E3A8-0596-3A7DAB07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  <p:extLst>
      <p:ext uri="{BB962C8B-B14F-4D97-AF65-F5344CB8AC3E}">
        <p14:creationId xmlns:p14="http://schemas.microsoft.com/office/powerpoint/2010/main" val="18863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759F6D9-EA91-8EBA-A2CB-3981DBB5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23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B1EDC47-EF19-89EB-E012-34506B0A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"/>
            <a:ext cx="2948544" cy="914310"/>
          </a:xfrm>
          <a:prstGeom prst="rect">
            <a:avLst/>
          </a:prstGeom>
        </p:spPr>
      </p:pic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CE9FCA4-36BA-D625-7B61-1D38E417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E9D049D7-E9D6-3595-51E9-9DCFAB5A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9A63F2C-5C96-0E96-C6C2-7AB8FCA27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" y="705393"/>
            <a:ext cx="11142616" cy="556806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5802B6BB-2D21-8627-9DD5-282A0791ACD6}"/>
              </a:ext>
            </a:extLst>
          </p:cNvPr>
          <p:cNvSpPr txBox="1"/>
          <p:nvPr/>
        </p:nvSpPr>
        <p:spPr>
          <a:xfrm>
            <a:off x="8882743" y="1110343"/>
            <a:ext cx="2471057" cy="6270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4880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B1EDC47-EF19-89EB-E012-34506B0A2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4"/>
            <a:ext cx="2948544" cy="914310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759F6D9-EA91-8EBA-A2CB-3981DBB5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24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F842FD1-68E2-85C4-5285-02574CDFB646}"/>
              </a:ext>
            </a:extLst>
          </p:cNvPr>
          <p:cNvSpPr txBox="1"/>
          <p:nvPr/>
        </p:nvSpPr>
        <p:spPr>
          <a:xfrm>
            <a:off x="2228420" y="587177"/>
            <a:ext cx="773516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nb-NO" sz="4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sym typeface="Arial"/>
              </a:rPr>
              <a:t>SPESIELLE «HUSKEREGLER»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A5B7DB3-9FFC-49C7-699C-93B9C2EEB6DB}"/>
              </a:ext>
            </a:extLst>
          </p:cNvPr>
          <p:cNvSpPr txBox="1"/>
          <p:nvPr/>
        </p:nvSpPr>
        <p:spPr>
          <a:xfrm>
            <a:off x="771896" y="1436914"/>
            <a:ext cx="10331534" cy="4239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DE38C92-3846-ED8A-CB4F-EF1DD266B1BE}"/>
              </a:ext>
            </a:extLst>
          </p:cNvPr>
          <p:cNvSpPr txBox="1"/>
          <p:nvPr/>
        </p:nvSpPr>
        <p:spPr>
          <a:xfrm>
            <a:off x="926275" y="1698822"/>
            <a:ext cx="10022775" cy="56938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Husk ALLTID på at </a:t>
            </a:r>
            <a:r>
              <a:rPr lang="nb-NO" sz="3200" b="1" dirty="0">
                <a:solidFill>
                  <a:srgbClr val="000000"/>
                </a:solidFill>
                <a:sym typeface="Arial"/>
              </a:rPr>
              <a:t>man</a:t>
            </a:r>
            <a:r>
              <a:rPr kumimoji="0" lang="nb-NO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først må trykke REDIGERE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nb-NO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Husk ALLTID å LAGRE etter endring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3200" b="1" dirty="0">
                <a:solidFill>
                  <a:srgbClr val="000000"/>
                </a:solidFill>
                <a:sym typeface="Arial"/>
              </a:rPr>
              <a:t>Sjekk at endring er gjort ved å sjekke resultat etter endring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3200" b="1" dirty="0">
                <a:solidFill>
                  <a:srgbClr val="000000"/>
                </a:solidFill>
                <a:sym typeface="Arial"/>
              </a:rPr>
              <a:t>Når E-postadresse er endret må medlemmet sette nytt passord ved hjelp av «Glemt Passord» funksjon i APPSCO innlogging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b-NO" sz="3200" b="1" dirty="0">
              <a:solidFill>
                <a:srgbClr val="000000"/>
              </a:solidFill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3200" b="1" dirty="0">
                <a:solidFill>
                  <a:srgbClr val="000000"/>
                </a:solidFill>
                <a:sym typeface="Arial"/>
              </a:rPr>
              <a:t>Når medlem slettes må sluttårsak oppgis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b-NO" sz="3200" b="1" dirty="0">
              <a:solidFill>
                <a:srgbClr val="000000"/>
              </a:solidFill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b-NO" sz="2200" dirty="0">
              <a:solidFill>
                <a:srgbClr val="000000"/>
              </a:solidFill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b-NO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6CD053-9283-9AF9-A18F-D3C605E2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5D3978A-F0A6-891C-0D3C-A2B45ED1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  <p:extLst>
      <p:ext uri="{BB962C8B-B14F-4D97-AF65-F5344CB8AC3E}">
        <p14:creationId xmlns:p14="http://schemas.microsoft.com/office/powerpoint/2010/main" val="41436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25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342322"/>
            <a:ext cx="49040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KLUBBARKIV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AA573B8-8B4B-0516-C2BC-0DA61D63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" y="1148511"/>
            <a:ext cx="9957192" cy="268707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056736-6D85-ECCA-F024-3F753361278E}"/>
              </a:ext>
            </a:extLst>
          </p:cNvPr>
          <p:cNvSpPr txBox="1"/>
          <p:nvPr/>
        </p:nvSpPr>
        <p:spPr>
          <a:xfrm>
            <a:off x="9984263" y="1304962"/>
            <a:ext cx="19521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/>
              <a:t>Members</a:t>
            </a:r>
            <a:r>
              <a:rPr lang="nb-NO" sz="2400" b="1" dirty="0"/>
              <a:t> media  tilgjengelig fra MIN PROFIL i Medlems-nettet for medlemmer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C63DB6A8-305E-CA3A-9096-5F8EB52D0681}"/>
              </a:ext>
            </a:extLst>
          </p:cNvPr>
          <p:cNvSpPr/>
          <p:nvPr/>
        </p:nvSpPr>
        <p:spPr>
          <a:xfrm rot="1189913">
            <a:off x="9387618" y="1966443"/>
            <a:ext cx="658904" cy="3368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EBBE9CD-5874-85B1-011A-95098FA3B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65" y="3910826"/>
            <a:ext cx="4977983" cy="260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29" y="342322"/>
            <a:ext cx="669652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KLUBBARKIV fortsatt</a:t>
            </a:r>
          </a:p>
        </p:txBody>
      </p:sp>
      <p:pic>
        <p:nvPicPr>
          <p:cNvPr id="6" name="Bilde 5">
            <a:hlinkClick r:id="rId3"/>
            <a:extLst>
              <a:ext uri="{FF2B5EF4-FFF2-40B4-BE49-F238E27FC236}">
                <a16:creationId xmlns:a16="http://schemas.microsoft.com/office/drawing/2014/main" id="{9EBBE9CD-5874-85B1-011A-95098FA3B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4" y="1182552"/>
            <a:ext cx="11664409" cy="610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69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27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70828" y="1191408"/>
            <a:ext cx="4904074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MEDLEMSNETT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ANDRE FUNKSJONER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50C2B5D-7B30-D0A8-E49D-1370D5A1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77"/>
          <a:stretch/>
        </p:blipFill>
        <p:spPr>
          <a:xfrm>
            <a:off x="5615962" y="1"/>
            <a:ext cx="6039032" cy="65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86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28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795882" y="440116"/>
            <a:ext cx="815079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KLUBBENS E-POSTKONTO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E768086-A452-A15F-7DD1-5F00ECB4D65D}"/>
              </a:ext>
            </a:extLst>
          </p:cNvPr>
          <p:cNvSpPr txBox="1"/>
          <p:nvPr/>
        </p:nvSpPr>
        <p:spPr>
          <a:xfrm>
            <a:off x="378824" y="1382614"/>
            <a:ext cx="59697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Benytt klubbadresse, IKKE enkeltpersoners private?????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b="1" dirty="0">
                <a:hlinkClick r:id="rId4"/>
              </a:rPr>
              <a:t>molde@rotary.no</a:t>
            </a:r>
            <a:endParaRPr lang="nb-NO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b="1" dirty="0"/>
              <a:t>Dette er full Google Workspace account, uten begrensninger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b="1" dirty="0"/>
              <a:t>Passord må settes først av DICO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Videresend til dette års sekretær (eller annen?)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b="1" dirty="0"/>
              <a:t>Gjør oppsettet i det mailsystemet dere velger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745F967-1B03-1547-B236-E42ABAEF4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884" y="2267668"/>
            <a:ext cx="5421971" cy="3088104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81242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hlinkClick r:id="rId2"/>
            <a:extLst>
              <a:ext uri="{FF2B5EF4-FFF2-40B4-BE49-F238E27FC236}">
                <a16:creationId xmlns:a16="http://schemas.microsoft.com/office/drawing/2014/main" id="{D23CB4F6-DFE0-AAD2-BD96-44CBD761D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1" y="136525"/>
            <a:ext cx="5613990" cy="27332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29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568474" y="956585"/>
            <a:ext cx="570763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ROTARY NORSKE WEBSIDER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7F71C6-AA2E-B424-8EA7-86B941FDCE21}"/>
              </a:ext>
            </a:extLst>
          </p:cNvPr>
          <p:cNvSpPr txBox="1"/>
          <p:nvPr/>
        </p:nvSpPr>
        <p:spPr>
          <a:xfrm>
            <a:off x="255588" y="2838819"/>
            <a:ext cx="108443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/>
              <a:t>Viktigst er Klubbenes websider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Felles system/layout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Full frihet i oppsett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VAR Dårlig billed- og tekstbehandling. </a:t>
            </a:r>
            <a:r>
              <a:rPr lang="nb-NO" sz="3200" b="1" dirty="0">
                <a:highlight>
                  <a:srgbClr val="FFFF00"/>
                </a:highlight>
              </a:rPr>
              <a:t>ER BLITT BRA I 2024!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/>
              <a:t>I tillegg finnes </a:t>
            </a:r>
            <a:r>
              <a:rPr lang="nb-NO" sz="3200" b="1" dirty="0" err="1"/>
              <a:t>distriktswebsider</a:t>
            </a:r>
            <a:r>
              <a:rPr lang="nb-NO" sz="3200" b="1" dirty="0"/>
              <a:t>,  </a:t>
            </a:r>
            <a:r>
              <a:rPr lang="nb-NO" sz="3200" b="1" dirty="0">
                <a:hlinkClick r:id="rId5"/>
              </a:rPr>
              <a:t>D2305</a:t>
            </a:r>
            <a:r>
              <a:rPr lang="nb-NO" sz="3200" b="1" dirty="0"/>
              <a:t> viktig for oss!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Og </a:t>
            </a:r>
            <a:r>
              <a:rPr lang="nb-NO" sz="3200" b="1" dirty="0">
                <a:hlinkClick r:id="rId6"/>
              </a:rPr>
              <a:t>NORFO/Klubber i Norge</a:t>
            </a:r>
            <a:endParaRPr lang="nb-NO" sz="3200" b="1" dirty="0"/>
          </a:p>
        </p:txBody>
      </p:sp>
    </p:spTree>
    <p:extLst>
      <p:ext uri="{BB962C8B-B14F-4D97-AF65-F5344CB8AC3E}">
        <p14:creationId xmlns:p14="http://schemas.microsoft.com/office/powerpoint/2010/main" val="863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ress, person, utendørs, våpen&#10;&#10;Automatisk generert beskrivelse">
            <a:extLst>
              <a:ext uri="{FF2B5EF4-FFF2-40B4-BE49-F238E27FC236}">
                <a16:creationId xmlns:a16="http://schemas.microsoft.com/office/drawing/2014/main" id="{5CFE6713-ABC3-8C96-42A4-C789ABD2C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61664" y="1286944"/>
            <a:ext cx="5813489" cy="3061771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838200" y="1410500"/>
            <a:ext cx="91440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en-US" altLang="nb-NO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Sekretærenes</a:t>
            </a:r>
            <a:r>
              <a:rPr lang="en-US" altLang="nb-NO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nb-NO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viktigste</a:t>
            </a:r>
            <a:r>
              <a:rPr lang="en-US" altLang="nb-NO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nb-NO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highlight>
                  <a:srgbClr val="FFFF00"/>
                </a:highlight>
                <a:latin typeface="Calibri" panose="020F0502020204030204"/>
                <a:ea typeface="+mn-ea"/>
                <a:cs typeface="+mn-cs"/>
              </a:rPr>
              <a:t>oppgaver</a:t>
            </a:r>
            <a:endParaRPr lang="en-US" altLang="nb-NO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highlight>
                <a:srgbClr val="FFFF00"/>
              </a:highligh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7189381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14300" indent="0">
              <a:spcAft>
                <a:spcPts val="900"/>
              </a:spcAft>
              <a:buClr>
                <a:schemeClr val="accent1"/>
              </a:buClr>
              <a:buSzPct val="125000"/>
              <a:buNone/>
            </a:pPr>
            <a:endParaRPr lang="en-US" altLang="nb-NO" sz="1700" dirty="0">
              <a:latin typeface="Georgia" panose="02040502050405020303" pitchFamily="18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SzPct val="125000"/>
            </a:pP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Presidentens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nærmeste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medarbeider</a:t>
            </a:r>
            <a:endParaRPr lang="en-US" altLang="nb-NO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SzPct val="125000"/>
            </a:pP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Hold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rede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frister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valg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nb-NO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innrapportering</a:t>
            </a:r>
            <a:endParaRPr lang="en-US" altLang="nb-NO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SzPct val="125000"/>
            </a:pPr>
            <a:r>
              <a:rPr lang="nb-NO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God kontakt med medlemmene og støtte når det er behov</a:t>
            </a:r>
          </a:p>
          <a:p>
            <a:pPr>
              <a:lnSpc>
                <a:spcPct val="130000"/>
              </a:lnSpc>
              <a:spcBef>
                <a:spcPts val="500"/>
              </a:spcBef>
              <a:buClr>
                <a:schemeClr val="accent1"/>
              </a:buClr>
              <a:buSzPct val="125000"/>
            </a:pPr>
            <a:r>
              <a:rPr lang="nb-NO" altLang="nb-NO" sz="2600" b="1" dirty="0">
                <a:latin typeface="Calibri" panose="020F0502020204030204" pitchFamily="34" charset="0"/>
                <a:cs typeface="Calibri" panose="020F0502020204030204" pitchFamily="34" charset="0"/>
              </a:rPr>
              <a:t>Følge med oppmøtet og ta aksjon der  medlemmer har lange fravær</a:t>
            </a:r>
          </a:p>
          <a:p>
            <a:pPr>
              <a:buClr>
                <a:schemeClr val="accent1"/>
              </a:buClr>
              <a:buSzPct val="125000"/>
            </a:pPr>
            <a:endParaRPr lang="en-US" altLang="nb-NO" dirty="0">
              <a:latin typeface="Georgia" panose="02040502050405020303" pitchFamily="18" charset="0"/>
            </a:endParaRPr>
          </a:p>
          <a:p>
            <a:pPr>
              <a:buClr>
                <a:schemeClr val="accent1"/>
              </a:buClr>
              <a:buSzPct val="125000"/>
            </a:pPr>
            <a:endParaRPr lang="en-US" altLang="nb-NO" sz="3200" dirty="0">
              <a:latin typeface="Georgia" panose="02040502050405020303" pitchFamily="18" charset="0"/>
            </a:endParaRPr>
          </a:p>
          <a:p>
            <a:pPr>
              <a:buClr>
                <a:schemeClr val="accent1"/>
              </a:buClr>
              <a:buSzPct val="125000"/>
            </a:pPr>
            <a:endParaRPr lang="en-US" altLang="nb-NO" sz="3200" dirty="0">
              <a:latin typeface="Georgia" panose="02040502050405020303" pitchFamily="18" charset="0"/>
            </a:endParaRPr>
          </a:p>
          <a:p>
            <a:endParaRPr lang="en-US" altLang="nb-NO" sz="3200" dirty="0">
              <a:latin typeface="Georgia" panose="02040502050405020303" pitchFamily="18" charset="0"/>
            </a:endParaRP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9B06247-F3F7-A8A5-91DE-55F6E72E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4DBB22A-0F3D-E574-9A08-3ED42171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8F2FBB-6781-FDC3-6995-E8FAA527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BE37499-F874-2010-6482-C3357480C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36" y="288545"/>
            <a:ext cx="2214481" cy="784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30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926511" y="204985"/>
            <a:ext cx="675524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KLUBBENS WEBSIDER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E1FEEF4-757D-2FE6-D21C-615024D33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80" y="992369"/>
            <a:ext cx="5645440" cy="5416828"/>
          </a:xfrm>
          <a:prstGeom prst="rect">
            <a:avLst/>
          </a:prstGeom>
          <a:ln w="34925">
            <a:solidFill>
              <a:schemeClr val="tx2"/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13A2BFB-AB8E-986A-A5EB-F4795311EDD2}"/>
              </a:ext>
            </a:extLst>
          </p:cNvPr>
          <p:cNvSpPr txBox="1"/>
          <p:nvPr/>
        </p:nvSpPr>
        <p:spPr>
          <a:xfrm>
            <a:off x="6427497" y="1463040"/>
            <a:ext cx="57645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Full fleksibilitet på toppmenyinnhold</a:t>
            </a:r>
          </a:p>
          <a:p>
            <a:r>
              <a:rPr lang="nb-NO" sz="2000" b="1" dirty="0"/>
              <a:t>VELDIG god Guide fra Tune RK, se ROTARY SUPPORT webside</a:t>
            </a:r>
          </a:p>
          <a:p>
            <a:endParaRPr lang="nb-NO" sz="2800" b="1" dirty="0"/>
          </a:p>
          <a:p>
            <a:r>
              <a:rPr lang="nb-NO" sz="2800" b="1" dirty="0"/>
              <a:t>Bruk området her til aktuell info, kombiner med NYHETER?</a:t>
            </a:r>
          </a:p>
          <a:p>
            <a:endParaRPr lang="nb-NO" sz="2800" b="1" dirty="0"/>
          </a:p>
          <a:p>
            <a:r>
              <a:rPr lang="nb-NO" sz="2800" b="1" dirty="0"/>
              <a:t>Webside for internt og «dypere» stoff</a:t>
            </a:r>
          </a:p>
          <a:p>
            <a:r>
              <a:rPr lang="nb-NO" sz="2800" b="1" dirty="0"/>
              <a:t>Facebook/Sosiale medier for eksternt og mer lettbent (med MYE bilder)</a:t>
            </a:r>
          </a:p>
          <a:p>
            <a:endParaRPr lang="nb-NO" sz="2800" b="1" dirty="0"/>
          </a:p>
          <a:p>
            <a:r>
              <a:rPr lang="nb-NO" sz="2800" b="1" dirty="0"/>
              <a:t>KLUBBENS MØTER fra MNET-side</a:t>
            </a:r>
          </a:p>
        </p:txBody>
      </p: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CBA85D82-3969-8F19-5DC4-67D95382543B}"/>
              </a:ext>
            </a:extLst>
          </p:cNvPr>
          <p:cNvCxnSpPr/>
          <p:nvPr/>
        </p:nvCxnSpPr>
        <p:spPr>
          <a:xfrm flipH="1">
            <a:off x="5317693" y="1736725"/>
            <a:ext cx="1109804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E3395658-FE74-A96D-6BC9-E5E8AE6CC66D}"/>
              </a:ext>
            </a:extLst>
          </p:cNvPr>
          <p:cNvCxnSpPr>
            <a:cxnSpLocks/>
          </p:cNvCxnSpPr>
          <p:nvPr/>
        </p:nvCxnSpPr>
        <p:spPr>
          <a:xfrm flipH="1">
            <a:off x="5317693" y="3507090"/>
            <a:ext cx="1109804" cy="65996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EBD2C106-1CAC-4A56-24B6-FAB5BF9070B4}"/>
              </a:ext>
            </a:extLst>
          </p:cNvPr>
          <p:cNvCxnSpPr>
            <a:cxnSpLocks/>
          </p:cNvCxnSpPr>
          <p:nvPr/>
        </p:nvCxnSpPr>
        <p:spPr>
          <a:xfrm flipH="1" flipV="1">
            <a:off x="1447146" y="5962658"/>
            <a:ext cx="5123471" cy="27269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18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31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926511" y="204985"/>
            <a:ext cx="675524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KLUBBENS WEBSIDER </a:t>
            </a:r>
          </a:p>
        </p:txBody>
      </p:sp>
      <p:pic>
        <p:nvPicPr>
          <p:cNvPr id="9" name="Bilde 8">
            <a:hlinkClick r:id="rId4"/>
            <a:extLst>
              <a:ext uri="{FF2B5EF4-FFF2-40B4-BE49-F238E27FC236}">
                <a16:creationId xmlns:a16="http://schemas.microsoft.com/office/drawing/2014/main" id="{BE1FEEF4-757D-2FE6-D21C-615024D331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709"/>
          <a:stretch/>
        </p:blipFill>
        <p:spPr>
          <a:xfrm>
            <a:off x="450560" y="1098044"/>
            <a:ext cx="10301922" cy="1709164"/>
          </a:xfrm>
          <a:prstGeom prst="rect">
            <a:avLst/>
          </a:prstGeom>
          <a:ln w="34925">
            <a:solidFill>
              <a:schemeClr val="tx2"/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13A2BFB-AB8E-986A-A5EB-F4795311EDD2}"/>
              </a:ext>
            </a:extLst>
          </p:cNvPr>
          <p:cNvSpPr txBox="1"/>
          <p:nvPr/>
        </p:nvSpPr>
        <p:spPr>
          <a:xfrm>
            <a:off x="2926511" y="1239845"/>
            <a:ext cx="5764503" cy="523220"/>
          </a:xfrm>
          <a:prstGeom prst="rect">
            <a:avLst/>
          </a:prstGeom>
          <a:pattFill prst="wave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nb-NO" sz="2800" b="1" dirty="0"/>
              <a:t>Hva bør med på klubbens webside?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3F3C3BE-18AA-1AC0-E7D3-193C3532841A}"/>
              </a:ext>
            </a:extLst>
          </p:cNvPr>
          <p:cNvSpPr txBox="1"/>
          <p:nvPr/>
        </p:nvSpPr>
        <p:spPr>
          <a:xfrm>
            <a:off x="676656" y="3657600"/>
            <a:ext cx="970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2CD5134-FA3A-905A-5280-66D8B5AFBE2A}"/>
              </a:ext>
            </a:extLst>
          </p:cNvPr>
          <p:cNvSpPr txBox="1"/>
          <p:nvPr/>
        </p:nvSpPr>
        <p:spPr>
          <a:xfrm>
            <a:off x="497532" y="2956231"/>
            <a:ext cx="10412512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/>
              <a:t>KLUBBEN bestemmer helt selv hva man velger her, men hent råd/erfaringer fra andre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 b="1" dirty="0"/>
              <a:t>Kommunikasjonskomite i D2305 kan </a:t>
            </a:r>
            <a:r>
              <a:rPr lang="nb-NO" sz="2800" b="1" dirty="0" err="1"/>
              <a:t>rådgi</a:t>
            </a:r>
            <a:r>
              <a:rPr lang="nb-NO" sz="2800" b="1" dirty="0"/>
              <a:t>!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225C22-C5A5-C765-036D-729C626C7AB2}"/>
              </a:ext>
            </a:extLst>
          </p:cNvPr>
          <p:cNvSpPr txBox="1"/>
          <p:nvPr/>
        </p:nvSpPr>
        <p:spPr>
          <a:xfrm>
            <a:off x="491436" y="4407640"/>
            <a:ext cx="3810544" cy="183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6C8DC97-0F28-7CF7-EA39-F327C47F8923}"/>
              </a:ext>
            </a:extLst>
          </p:cNvPr>
          <p:cNvSpPr txBox="1"/>
          <p:nvPr/>
        </p:nvSpPr>
        <p:spPr>
          <a:xfrm>
            <a:off x="720036" y="4573478"/>
            <a:ext cx="3810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Generell info?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Rotary info/PR?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Møteinfo/-referater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Prosjekter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DF315A8-D755-4C06-FFC0-0BA83AFD9785}"/>
              </a:ext>
            </a:extLst>
          </p:cNvPr>
          <p:cNvSpPr txBox="1"/>
          <p:nvPr/>
        </p:nvSpPr>
        <p:spPr>
          <a:xfrm>
            <a:off x="4530580" y="4522215"/>
            <a:ext cx="4580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Egne medlemmer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Naboklubber info/lenker?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Møteinfo/-referater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Prosjekter</a:t>
            </a:r>
          </a:p>
        </p:txBody>
      </p:sp>
    </p:spTree>
    <p:extLst>
      <p:ext uri="{BB962C8B-B14F-4D97-AF65-F5344CB8AC3E}">
        <p14:creationId xmlns:p14="http://schemas.microsoft.com/office/powerpoint/2010/main" val="14153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gning av mann under mange overvåkningskameraer">
            <a:extLst>
              <a:ext uri="{FF2B5EF4-FFF2-40B4-BE49-F238E27FC236}">
                <a16:creationId xmlns:a16="http://schemas.microsoft.com/office/drawing/2014/main" id="{E1022B48-F21D-39A0-EC9A-E01BE73A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43" y="1931644"/>
            <a:ext cx="30099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01112AB-B62F-281B-6BB3-8FAD153BF5D9}"/>
              </a:ext>
            </a:extLst>
          </p:cNvPr>
          <p:cNvSpPr txBox="1"/>
          <p:nvPr/>
        </p:nvSpPr>
        <p:spPr>
          <a:xfrm>
            <a:off x="405723" y="1938605"/>
            <a:ext cx="110642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Personvern/GDPR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>
                <a:hlinkClick r:id="rId5"/>
              </a:rPr>
              <a:t>Personopplysningsloven/Datatilsynet</a:t>
            </a:r>
            <a:endParaRPr lang="nb-NO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>
                <a:hlinkClick r:id="rId6"/>
              </a:rPr>
              <a:t>Rotary Norge/NORFO retningslinjer</a:t>
            </a:r>
            <a:endParaRPr lang="nb-NO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Noen uavklarte punkter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ALLE PUBLISERTE personopplysninger krever personens samtykke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Pågående arbeid  Rotary sentralt om bedre retningslinjer?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F017B978-0AF2-27CD-B7C2-29C16F19EF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037" y="4308485"/>
            <a:ext cx="2743201" cy="1978584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32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342322"/>
            <a:ext cx="7427106" cy="146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Goudy Stout" panose="0202090407030B020401" pitchFamily="18" charset="0"/>
              </a:rPr>
              <a:t>FARLIGE </a:t>
            </a:r>
            <a:r>
              <a:rPr lang="nb-NO" sz="4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Goudy Stout" panose="0202090407030B020401" pitchFamily="18" charset="0"/>
              </a:rPr>
              <a:t>FALLGRUBER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9A9A240-A200-5686-EC12-FABDF3217E4F}"/>
              </a:ext>
            </a:extLst>
          </p:cNvPr>
          <p:cNvSpPr txBox="1"/>
          <p:nvPr/>
        </p:nvSpPr>
        <p:spPr>
          <a:xfrm>
            <a:off x="3581400" y="4515130"/>
            <a:ext cx="84876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Billedbruk/rettigheter til bruk/publisering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Rettighet tilhører (fotograf/opphavsretthaver)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ALL PUBLISERT materiale (Websider, </a:t>
            </a:r>
            <a:r>
              <a:rPr lang="nb-NO" sz="2400" b="1" dirty="0" err="1"/>
              <a:t>fb</a:t>
            </a:r>
            <a:r>
              <a:rPr lang="nb-NO" sz="2400" b="1" dirty="0"/>
              <a:t>, </a:t>
            </a:r>
            <a:r>
              <a:rPr lang="nb-NO" sz="2400" b="1" dirty="0" err="1"/>
              <a:t>Insta</a:t>
            </a:r>
            <a:r>
              <a:rPr lang="nb-NO" sz="2400" b="1" dirty="0"/>
              <a:t>, Snap, Tik Tok)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/>
              <a:t>SVÆRT KOSTBART hvis «misbruk», Rotaryklubber bøtelagt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b="1" dirty="0" err="1"/>
              <a:t>Billedsøktjenester</a:t>
            </a:r>
            <a:r>
              <a:rPr lang="nb-NO" sz="2400" b="1" dirty="0"/>
              <a:t> letter detektivene/søkerne</a:t>
            </a:r>
          </a:p>
        </p:txBody>
      </p:sp>
    </p:spTree>
    <p:extLst>
      <p:ext uri="{BB962C8B-B14F-4D97-AF65-F5344CB8AC3E}">
        <p14:creationId xmlns:p14="http://schemas.microsoft.com/office/powerpoint/2010/main" val="184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CAD63016-00EC-2D27-1AD5-649DA8EF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4" y="-38192"/>
            <a:ext cx="7261410" cy="6495335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33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568474" y="956585"/>
            <a:ext cx="3951275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ROTARY WEBSIDER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b-NO" sz="5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3200" b="1" dirty="0"/>
              <a:t>Redigeringsverktøy</a:t>
            </a: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b-NO" sz="5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b-NO" sz="5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nb-NO" sz="54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06EF2A3-1A5B-B43E-684D-BE1B50C45D30}"/>
              </a:ext>
            </a:extLst>
          </p:cNvPr>
          <p:cNvSpPr txBox="1"/>
          <p:nvPr/>
        </p:nvSpPr>
        <p:spPr>
          <a:xfrm>
            <a:off x="568474" y="4245429"/>
            <a:ext cx="378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FF0000"/>
                </a:solidFill>
              </a:rPr>
              <a:t>Det var  klubbens websider, nå går vi til RI websider. KLIKK!</a:t>
            </a:r>
          </a:p>
        </p:txBody>
      </p:sp>
    </p:spTree>
    <p:extLst>
      <p:ext uri="{BB962C8B-B14F-4D97-AF65-F5344CB8AC3E}">
        <p14:creationId xmlns:p14="http://schemas.microsoft.com/office/powerpoint/2010/main" val="33915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0A48852B-F8D4-5279-88C9-76A421D8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198" y="3046128"/>
            <a:ext cx="7123419" cy="359535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34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568474" y="956585"/>
            <a:ext cx="110052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ROTARY INTERNATIONAL WEBSIDER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7F71C6-AA2E-B424-8EA7-86B941FDCE21}"/>
              </a:ext>
            </a:extLst>
          </p:cNvPr>
          <p:cNvSpPr txBox="1"/>
          <p:nvPr/>
        </p:nvSpPr>
        <p:spPr>
          <a:xfrm>
            <a:off x="255589" y="1796814"/>
            <a:ext cx="58404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/>
              <a:t>RI websider svært omfattende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Alle medlemmer kan benytte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Her finner man ALT!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Mye «Uavhengig» av </a:t>
            </a:r>
            <a:r>
              <a:rPr lang="nb-NO" sz="3200" b="1" dirty="0">
                <a:solidFill>
                  <a:schemeClr val="bg1"/>
                </a:solidFill>
              </a:rPr>
              <a:t>MNET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«Oppslagsverk»/Info o</a:t>
            </a:r>
            <a:r>
              <a:rPr lang="nb-NO" sz="3200" b="1" dirty="0">
                <a:solidFill>
                  <a:schemeClr val="bg1"/>
                </a:solidFill>
              </a:rPr>
              <a:t>m 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3200" b="1" dirty="0"/>
              <a:t>Mye verktøy</a:t>
            </a:r>
          </a:p>
        </p:txBody>
      </p:sp>
    </p:spTree>
    <p:extLst>
      <p:ext uri="{BB962C8B-B14F-4D97-AF65-F5344CB8AC3E}">
        <p14:creationId xmlns:p14="http://schemas.microsoft.com/office/powerpoint/2010/main" val="42204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35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" y="22951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828349" y="105859"/>
            <a:ext cx="1100521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SIGN IN RI WEBSIDER</a:t>
            </a:r>
          </a:p>
        </p:txBody>
      </p:sp>
      <p:pic>
        <p:nvPicPr>
          <p:cNvPr id="10" name="Bilde 9" descr="Et bilde som inneholder tekst">
            <a:hlinkClick r:id="rId4"/>
            <a:extLst>
              <a:ext uri="{FF2B5EF4-FFF2-40B4-BE49-F238E27FC236}">
                <a16:creationId xmlns:a16="http://schemas.microsoft.com/office/drawing/2014/main" id="{27148F87-E594-7115-9A59-38830340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26" y="1158675"/>
            <a:ext cx="10325195" cy="5211359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48884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216522"/>
            <a:ext cx="1006786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REGISTRERE  FOR RI WEBSIDER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0B851E6-04F2-F44B-1A3F-B2886B2A3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14" y="1182552"/>
            <a:ext cx="10322186" cy="507869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C14E97D-1F5A-02AD-C619-248AD7D6E9F7}"/>
              </a:ext>
            </a:extLst>
          </p:cNvPr>
          <p:cNvSpPr txBox="1"/>
          <p:nvPr/>
        </p:nvSpPr>
        <p:spPr>
          <a:xfrm>
            <a:off x="4038600" y="3429000"/>
            <a:ext cx="6646817" cy="24314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/>
              <a:t>Dette er BARE første gang du er inne i RI websider, deretter benytter du SIGN IN.</a:t>
            </a:r>
          </a:p>
          <a:p>
            <a:r>
              <a:rPr lang="nb-NO" sz="2400" b="1" dirty="0"/>
              <a:t>Her fyller du ut skjemaet, i mail som du deretter mottar skal du sette passord.</a:t>
            </a:r>
          </a:p>
          <a:p>
            <a:r>
              <a:rPr lang="nb-NO" sz="2800" b="1" dirty="0">
                <a:highlight>
                  <a:srgbClr val="00FFFF"/>
                </a:highlight>
              </a:rPr>
              <a:t>Velg samme passord som for MNET. Dette er ikke et krav, men anbefales STERKT!!</a:t>
            </a:r>
          </a:p>
        </p:txBody>
      </p:sp>
    </p:spTree>
    <p:extLst>
      <p:ext uri="{BB962C8B-B14F-4D97-AF65-F5344CB8AC3E}">
        <p14:creationId xmlns:p14="http://schemas.microsoft.com/office/powerpoint/2010/main" val="1721915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37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216522"/>
            <a:ext cx="1006786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VIKTIGE DELER PÅ  RI WEBSIDER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36C2B2-9765-EE0A-C2C1-BC612ABA682F}"/>
              </a:ext>
            </a:extLst>
          </p:cNvPr>
          <p:cNvSpPr txBox="1"/>
          <p:nvPr/>
        </p:nvSpPr>
        <p:spPr>
          <a:xfrm>
            <a:off x="838200" y="1515291"/>
            <a:ext cx="10067861" cy="4010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E3CA8-0DCA-C4C4-D52B-08C7B67C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06" y="1147485"/>
            <a:ext cx="9487388" cy="539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38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216522"/>
            <a:ext cx="1006786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GOAL CENTER RI WEBSIDER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36C2B2-9765-EE0A-C2C1-BC612ABA682F}"/>
              </a:ext>
            </a:extLst>
          </p:cNvPr>
          <p:cNvSpPr txBox="1"/>
          <p:nvPr/>
        </p:nvSpPr>
        <p:spPr>
          <a:xfrm>
            <a:off x="838200" y="1515291"/>
            <a:ext cx="10067861" cy="4010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3915C86-8718-97F4-86ED-4B2AE846E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1171014"/>
            <a:ext cx="11527109" cy="52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 bwMode="auto">
          <a:xfrm>
            <a:off x="483326" y="457200"/>
            <a:ext cx="11011988" cy="533400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alt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Club Central – Klubbens mål og planer</a:t>
            </a:r>
          </a:p>
        </p:txBody>
      </p:sp>
      <p:pic>
        <p:nvPicPr>
          <p:cNvPr id="12" name="Picture 3" descr="C:\Users\LudvigKåre\AppData\Local\Microsoft\Windows\INetCache\IE\E2JFOM4U\hand-309924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68827">
            <a:off x="3251166" y="2169339"/>
            <a:ext cx="210999" cy="257490"/>
          </a:xfrm>
          <a:prstGeom prst="rect">
            <a:avLst/>
          </a:prstGeom>
          <a:noFill/>
        </p:spPr>
      </p:pic>
      <p:pic>
        <p:nvPicPr>
          <p:cNvPr id="8" name="Picture 3" descr="C:\Users\LudvigKåre\AppData\Local\Microsoft\Windows\INetCache\IE\E2JFOM4U\hand-309924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68827">
            <a:off x="2946366" y="5445939"/>
            <a:ext cx="210999" cy="257490"/>
          </a:xfrm>
          <a:prstGeom prst="rect">
            <a:avLst/>
          </a:prstGeom>
          <a:noFill/>
        </p:spPr>
      </p:pic>
      <p:grpSp>
        <p:nvGrpSpPr>
          <p:cNvPr id="11" name="Gruppe 10"/>
          <p:cNvGrpSpPr/>
          <p:nvPr/>
        </p:nvGrpSpPr>
        <p:grpSpPr>
          <a:xfrm>
            <a:off x="1752600" y="1219200"/>
            <a:ext cx="8458200" cy="4953000"/>
            <a:chOff x="228600" y="1219200"/>
            <a:chExt cx="8458200" cy="49530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1219200"/>
              <a:ext cx="4953000" cy="25535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4073" y="3352800"/>
              <a:ext cx="2299127" cy="268128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7" name="Bildeforklaring formet som et avrundet rektangel 16"/>
            <p:cNvSpPr/>
            <p:nvPr/>
          </p:nvSpPr>
          <p:spPr>
            <a:xfrm>
              <a:off x="2895600" y="4419600"/>
              <a:ext cx="5791200" cy="1752600"/>
            </a:xfrm>
            <a:prstGeom prst="wedgeRoundRectCallout">
              <a:avLst>
                <a:gd name="adj1" fmla="val -96"/>
                <a:gd name="adj2" fmla="val -46026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Club Central finnes under ”</a:t>
              </a:r>
              <a:r>
                <a:rPr lang="nb-NO" altLang="nb-NO" sz="1400" dirty="0" err="1">
                  <a:latin typeface="Georgia" panose="02040502050405020303" pitchFamily="18" charset="0"/>
                </a:rPr>
                <a:t>Take</a:t>
              </a:r>
              <a:r>
                <a:rPr lang="nb-NO" altLang="nb-NO" sz="1400" dirty="0">
                  <a:latin typeface="Georgia" panose="02040502050405020303" pitchFamily="18" charset="0"/>
                </a:rPr>
                <a:t> Action” fanen</a:t>
              </a:r>
            </a:p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Klubbens mål og planer legges inn i ”Goal Center”. Frist er  </a:t>
              </a:r>
              <a:r>
                <a:rPr lang="nb-NO" altLang="nb-NO" sz="1400" dirty="0">
                  <a:solidFill>
                    <a:srgbClr val="FF0000"/>
                  </a:solidFill>
                  <a:latin typeface="Georgia" panose="02040502050405020303" pitchFamily="18" charset="0"/>
                </a:rPr>
                <a:t>1. mai </a:t>
              </a:r>
            </a:p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I Club Central ligger 3 års historikk</a:t>
              </a:r>
            </a:p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OBS! Pass på å velge riktig år</a:t>
              </a:r>
            </a:p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Flere seksjoner som hver enkelt skal editeres og lagres</a:t>
              </a:r>
            </a:p>
            <a:p>
              <a:pPr marL="268288" indent="-268288">
                <a:buFont typeface="Arial" pitchFamily="34" charset="0"/>
                <a:buChar char="•"/>
              </a:pPr>
              <a:r>
                <a:rPr lang="nb-NO" altLang="nb-NO" sz="1400" dirty="0">
                  <a:latin typeface="Georgia" panose="02040502050405020303" pitchFamily="18" charset="0"/>
                </a:rPr>
                <a:t>Gjør deg kjent med  innholdet i Club Central og hvilke data som skal legges inn</a:t>
              </a:r>
            </a:p>
            <a:p>
              <a:pPr marL="268288" indent="-268288">
                <a:buFont typeface="Arial" pitchFamily="34" charset="0"/>
                <a:buChar char="•"/>
              </a:pPr>
              <a:endParaRPr lang="nb-NO" altLang="nb-NO" sz="1400" dirty="0">
                <a:latin typeface="Georgia" panose="02040502050405020303" pitchFamily="18" charset="0"/>
              </a:endParaRPr>
            </a:p>
            <a:p>
              <a:pPr marL="268288" indent="-268288">
                <a:buFont typeface="Arial" pitchFamily="34" charset="0"/>
                <a:buChar char="•"/>
              </a:pPr>
              <a:endParaRPr lang="nb-NO" altLang="nb-NO" sz="1400" dirty="0">
                <a:latin typeface="Georgia" panose="02040502050405020303" pitchFamily="18" charset="0"/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0400" y="1524000"/>
              <a:ext cx="5179205" cy="27432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pic>
        <p:nvPicPr>
          <p:cNvPr id="16" name="Picture 3" descr="C:\Users\LudvigKåre\AppData\Local\Microsoft\Windows\INetCache\IE\E2JFOM4U\hand-309924_960_72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768827">
            <a:off x="5537166" y="2245540"/>
            <a:ext cx="210999" cy="257490"/>
          </a:xfrm>
          <a:prstGeom prst="rect">
            <a:avLst/>
          </a:prstGeom>
          <a:noFill/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57C99E4-3435-7715-1A3B-EB0F913CF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0D269C6-1C87-1E89-EA4D-EE0B69C5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C6CA7DF-C826-64A0-294F-FD780918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39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 bwMode="auto">
          <a:xfrm>
            <a:off x="2209800" y="485626"/>
            <a:ext cx="9785497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alt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Sekretærenes viktigste oppgaver</a:t>
            </a:r>
          </a:p>
        </p:txBody>
      </p:sp>
      <p:sp>
        <p:nvSpPr>
          <p:cNvPr id="20483" name="Plassholder for innhold 2"/>
          <p:cNvSpPr>
            <a:spLocks noGrp="1"/>
          </p:cNvSpPr>
          <p:nvPr>
            <p:ph idx="1"/>
          </p:nvPr>
        </p:nvSpPr>
        <p:spPr bwMode="auto">
          <a:xfrm>
            <a:off x="813391" y="1339701"/>
            <a:ext cx="7701217" cy="5061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1"/>
              </a:buClr>
              <a:buSzPct val="125000"/>
            </a:pPr>
            <a:r>
              <a:rPr lang="nb-NO" altLang="nb-NO" sz="2400" b="1" dirty="0"/>
              <a:t>Ajourhold av medlemsregisteret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Registrere nye medlemmer og ta bort de som slutter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Oppdatere medlemsdata når de endres</a:t>
            </a:r>
            <a:br>
              <a:rPr lang="nb-NO" altLang="nb-NO" sz="2400" b="1" dirty="0"/>
            </a:br>
            <a:r>
              <a:rPr lang="nb-NO" altLang="nb-NO" sz="2400" b="1" dirty="0"/>
              <a:t>(telefon, e-post, adresse, etc.)</a:t>
            </a:r>
          </a:p>
          <a:p>
            <a:pPr>
              <a:buClr>
                <a:schemeClr val="accent1"/>
              </a:buClr>
              <a:buSzPct val="125000"/>
            </a:pPr>
            <a:r>
              <a:rPr lang="nb-NO" altLang="nb-NO" sz="2400" b="1" dirty="0"/>
              <a:t>Klubbmøter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Innkalling og referat ?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Ajourhold av kalender på hjemmeside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Registrere oppmøte</a:t>
            </a:r>
          </a:p>
          <a:p>
            <a:pPr>
              <a:buClr>
                <a:schemeClr val="accent1"/>
              </a:buClr>
              <a:buSzPct val="125000"/>
            </a:pPr>
            <a:r>
              <a:rPr lang="nb-NO" altLang="nb-NO" sz="2400" b="1" dirty="0"/>
              <a:t>Styremøter og årsmøte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Saksliste</a:t>
            </a:r>
          </a:p>
          <a:p>
            <a:pPr marL="685800" lvl="2">
              <a:spcBef>
                <a:spcPts val="1000"/>
              </a:spcBef>
              <a:buClr>
                <a:schemeClr val="accent1"/>
              </a:buClr>
              <a:buSzPct val="125000"/>
            </a:pPr>
            <a:r>
              <a:rPr lang="nb-NO" altLang="nb-NO" sz="2400" b="1" dirty="0"/>
              <a:t>Innkalling og referat/protokoll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BB6DD6F-195F-F365-67EB-3F5F1879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D47FFC4-5A19-AF0F-A9B7-5F651C8F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877B37A-5B54-BCD2-6E14-5C1FCBC5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4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3AA42A-ECC6-6DD0-9D43-0B05212E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7" y="359834"/>
            <a:ext cx="2214481" cy="784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kst">
            <a:extLst>
              <a:ext uri="{FF2B5EF4-FFF2-40B4-BE49-F238E27FC236}">
                <a16:creationId xmlns:a16="http://schemas.microsoft.com/office/drawing/2014/main" id="{395D16E2-F074-E4B6-24E6-F86F00602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1045215"/>
            <a:ext cx="10293530" cy="55317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88D3BF-C69C-93B5-847E-11C546D8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3471DDF-2A78-EF79-D827-3C5565F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30084-DDBC-FF76-2A77-B8766B3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40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571F99-AF0A-F4FE-84B2-AD0196FBF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65776FC-D5DC-2FE1-63FD-9DB857B15482}"/>
              </a:ext>
            </a:extLst>
          </p:cNvPr>
          <p:cNvSpPr txBox="1"/>
          <p:nvPr/>
        </p:nvSpPr>
        <p:spPr>
          <a:xfrm>
            <a:off x="2553630" y="216522"/>
            <a:ext cx="100678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48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RI WEBSIDER OM SEKRETÆRARBEID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36C2B2-9765-EE0A-C2C1-BC612ABA682F}"/>
              </a:ext>
            </a:extLst>
          </p:cNvPr>
          <p:cNvSpPr txBox="1"/>
          <p:nvPr/>
        </p:nvSpPr>
        <p:spPr>
          <a:xfrm>
            <a:off x="838200" y="1515291"/>
            <a:ext cx="10067861" cy="4010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4DC97AA-0633-613D-0A5A-979F07AD735B}"/>
              </a:ext>
            </a:extLst>
          </p:cNvPr>
          <p:cNvSpPr txBox="1"/>
          <p:nvPr/>
        </p:nvSpPr>
        <p:spPr>
          <a:xfrm>
            <a:off x="6531429" y="4859383"/>
            <a:ext cx="5107577" cy="1754326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/>
              <a:t>Generelt råd:</a:t>
            </a:r>
          </a:p>
          <a:p>
            <a:r>
              <a:rPr lang="nb-NO" b="1" dirty="0"/>
              <a:t>Logg deg inn, orienter deg rundt i RI websider, særlig Club </a:t>
            </a:r>
            <a:r>
              <a:rPr lang="nb-NO" b="1" dirty="0" err="1"/>
              <a:t>admin</a:t>
            </a:r>
            <a:r>
              <a:rPr lang="nb-NO" b="1" dirty="0"/>
              <a:t>, Brand Center og selvsagt Club Central</a:t>
            </a:r>
          </a:p>
          <a:p>
            <a:r>
              <a:rPr lang="nb-NO" b="1" dirty="0"/>
              <a:t>Bruk «</a:t>
            </a:r>
            <a:r>
              <a:rPr lang="nb-NO" b="1" dirty="0" err="1"/>
              <a:t>What</a:t>
            </a:r>
            <a:r>
              <a:rPr lang="nb-NO" b="1" dirty="0"/>
              <a:t> do I </a:t>
            </a:r>
            <a:r>
              <a:rPr lang="nb-NO" b="1" dirty="0" err="1"/>
              <a:t>want</a:t>
            </a:r>
            <a:r>
              <a:rPr lang="nb-NO" b="1" dirty="0"/>
              <a:t> to do « og søkefelt i My Rotary, som du kan gå tilbake til </a:t>
            </a:r>
            <a:r>
              <a:rPr lang="nb-NO" b="1" dirty="0" err="1"/>
              <a:t>til</a:t>
            </a:r>
            <a:r>
              <a:rPr lang="nb-NO" b="1" dirty="0"/>
              <a:t> enhver tid</a:t>
            </a:r>
          </a:p>
        </p:txBody>
      </p:sp>
    </p:spTree>
    <p:extLst>
      <p:ext uri="{BB962C8B-B14F-4D97-AF65-F5344CB8AC3E}">
        <p14:creationId xmlns:p14="http://schemas.microsoft.com/office/powerpoint/2010/main" val="3058274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3509554" y="533400"/>
            <a:ext cx="3975463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KOM I GANG!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981200" y="1066800"/>
            <a:ext cx="82296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14300" indent="0">
              <a:spcAft>
                <a:spcPts val="900"/>
              </a:spcAft>
              <a:buClr>
                <a:schemeClr val="accent1"/>
              </a:buClr>
              <a:buSzPct val="125000"/>
              <a:buNone/>
            </a:pPr>
            <a:endParaRPr lang="en-US" altLang="nb-NO" sz="1700" b="1" dirty="0">
              <a:latin typeface="Georgia" panose="02040502050405020303" pitchFamily="18" charset="0"/>
            </a:endParaRPr>
          </a:p>
          <a:p>
            <a:pPr>
              <a:buClr>
                <a:schemeClr val="accent1"/>
              </a:buClr>
              <a:buSzPct val="125000"/>
            </a:pPr>
            <a:r>
              <a:rPr lang="en-US" altLang="nb-NO" sz="2400" b="1" dirty="0">
                <a:latin typeface="Calibri" panose="020F0502020204030204" pitchFamily="34" charset="0"/>
              </a:rPr>
              <a:t>Start </a:t>
            </a:r>
            <a:r>
              <a:rPr lang="en-US" altLang="nb-NO" sz="2400" b="1" dirty="0" err="1">
                <a:latin typeface="Calibri" panose="020F0502020204030204" pitchFamily="34" charset="0"/>
              </a:rPr>
              <a:t>tidlig</a:t>
            </a:r>
            <a:r>
              <a:rPr lang="en-US" altLang="nb-NO" sz="2400" b="1" dirty="0">
                <a:latin typeface="Calibri" panose="020F0502020204030204" pitchFamily="34" charset="0"/>
              </a:rPr>
              <a:t> med å </a:t>
            </a:r>
            <a:r>
              <a:rPr lang="en-US" altLang="nb-NO" sz="2400" b="1" dirty="0" err="1">
                <a:latin typeface="Calibri" panose="020F0502020204030204" pitchFamily="34" charset="0"/>
              </a:rPr>
              <a:t>lære</a:t>
            </a:r>
            <a:r>
              <a:rPr lang="en-US" altLang="nb-NO" sz="2400" b="1" dirty="0">
                <a:latin typeface="Calibri" panose="020F0502020204030204" pitchFamily="34" charset="0"/>
              </a:rPr>
              <a:t> </a:t>
            </a:r>
            <a:r>
              <a:rPr lang="en-US" altLang="nb-NO" sz="2400" b="1" dirty="0" err="1">
                <a:latin typeface="Calibri" panose="020F0502020204030204" pitchFamily="34" charset="0"/>
              </a:rPr>
              <a:t>av</a:t>
            </a:r>
            <a:r>
              <a:rPr lang="en-US" altLang="nb-NO" sz="2400" b="1" dirty="0">
                <a:latin typeface="Calibri" panose="020F0502020204030204" pitchFamily="34" charset="0"/>
              </a:rPr>
              <a:t> din </a:t>
            </a:r>
            <a:r>
              <a:rPr lang="en-US" altLang="nb-NO" sz="2400" b="1" dirty="0" err="1">
                <a:latin typeface="Calibri" panose="020F0502020204030204" pitchFamily="34" charset="0"/>
              </a:rPr>
              <a:t>forgjenger</a:t>
            </a:r>
            <a:endParaRPr lang="en-US" altLang="nb-NO" sz="2400" b="1" dirty="0">
              <a:latin typeface="Calibri" panose="020F0502020204030204" pitchFamily="34" charset="0"/>
            </a:endParaRPr>
          </a:p>
          <a:p>
            <a:pPr marL="342900" lvl="1" indent="-342900"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Calibri" panose="020F0502020204030204" pitchFamily="34" charset="0"/>
              </a:rPr>
              <a:t>Logg</a:t>
            </a:r>
            <a:r>
              <a:rPr lang="en-US" altLang="nb-NO" b="1" dirty="0">
                <a:latin typeface="Calibri" panose="020F0502020204030204" pitchFamily="34" charset="0"/>
              </a:rPr>
              <a:t> inn </a:t>
            </a:r>
            <a:r>
              <a:rPr lang="en-US" altLang="nb-NO" b="1" dirty="0" err="1">
                <a:latin typeface="Calibri" panose="020F0502020204030204" pitchFamily="34" charset="0"/>
              </a:rPr>
              <a:t>på</a:t>
            </a:r>
            <a:r>
              <a:rPr lang="en-US" altLang="nb-NO" b="1" dirty="0">
                <a:latin typeface="Calibri" panose="020F0502020204030204" pitchFamily="34" charset="0"/>
              </a:rPr>
              <a:t> Min side</a:t>
            </a:r>
            <a:br>
              <a:rPr lang="en-US" altLang="nb-NO" b="1" dirty="0">
                <a:latin typeface="Calibri" panose="020F0502020204030204" pitchFamily="34" charset="0"/>
              </a:rPr>
            </a:br>
            <a:r>
              <a:rPr lang="en-US" altLang="nb-NO" b="1" dirty="0">
                <a:latin typeface="Calibri" panose="020F0502020204030204" pitchFamily="34" charset="0"/>
              </a:rPr>
              <a:t>Lag en </a:t>
            </a:r>
            <a:r>
              <a:rPr lang="en-US" altLang="nb-NO" b="1" dirty="0" err="1">
                <a:latin typeface="Calibri" panose="020F0502020204030204" pitchFamily="34" charset="0"/>
              </a:rPr>
              <a:t>konto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hvis</a:t>
            </a:r>
            <a:r>
              <a:rPr lang="en-US" altLang="nb-NO" b="1" dirty="0">
                <a:latin typeface="Calibri" panose="020F0502020204030204" pitchFamily="34" charset="0"/>
              </a:rPr>
              <a:t> du </a:t>
            </a:r>
            <a:r>
              <a:rPr lang="en-US" altLang="nb-NO" b="1" dirty="0" err="1">
                <a:latin typeface="Calibri" panose="020F0502020204030204" pitchFamily="34" charset="0"/>
              </a:rPr>
              <a:t>ikke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har</a:t>
            </a:r>
            <a:r>
              <a:rPr lang="en-US" altLang="nb-NO" b="1" dirty="0">
                <a:latin typeface="Calibri" panose="020F0502020204030204" pitchFamily="34" charset="0"/>
              </a:rPr>
              <a:t> en </a:t>
            </a:r>
            <a:r>
              <a:rPr lang="en-US" altLang="nb-NO" b="1" dirty="0" err="1">
                <a:latin typeface="Calibri" panose="020F0502020204030204" pitchFamily="34" charset="0"/>
              </a:rPr>
              <a:t>fra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før</a:t>
            </a:r>
            <a:r>
              <a:rPr lang="en-US" altLang="nb-NO" b="1" dirty="0">
                <a:latin typeface="Calibri" panose="020F0502020204030204" pitchFamily="34" charset="0"/>
              </a:rPr>
              <a:t>. Log-In ID = e-post </a:t>
            </a:r>
            <a:r>
              <a:rPr lang="en-US" altLang="nb-NO" b="1" dirty="0" err="1">
                <a:latin typeface="Calibri" panose="020F0502020204030204" pitchFamily="34" charset="0"/>
              </a:rPr>
              <a:t>addresse</a:t>
            </a:r>
            <a:r>
              <a:rPr lang="en-US" altLang="nb-NO" b="1" dirty="0">
                <a:latin typeface="Calibri" panose="020F0502020204030204" pitchFamily="34" charset="0"/>
              </a:rPr>
              <a:t>.</a:t>
            </a:r>
          </a:p>
          <a:p>
            <a:pPr lvl="1"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Calibri" panose="020F0502020204030204" pitchFamily="34" charset="0"/>
              </a:rPr>
              <a:t>Gjør</a:t>
            </a:r>
            <a:r>
              <a:rPr lang="en-US" altLang="nb-NO" b="1" dirty="0">
                <a:latin typeface="Calibri" panose="020F0502020204030204" pitchFamily="34" charset="0"/>
              </a:rPr>
              <a:t> deg </a:t>
            </a:r>
            <a:r>
              <a:rPr lang="en-US" altLang="nb-NO" b="1" dirty="0" err="1">
                <a:latin typeface="Calibri" panose="020F0502020204030204" pitchFamily="34" charset="0"/>
              </a:rPr>
              <a:t>kjent</a:t>
            </a:r>
            <a:r>
              <a:rPr lang="en-US" altLang="nb-NO" b="1" dirty="0">
                <a:latin typeface="Calibri" panose="020F0502020204030204" pitchFamily="34" charset="0"/>
              </a:rPr>
              <a:t> med </a:t>
            </a:r>
            <a:r>
              <a:rPr lang="en-US" altLang="nb-NO" b="1" dirty="0" err="1">
                <a:latin typeface="Calibri" panose="020F0502020204030204" pitchFamily="34" charset="0"/>
              </a:rPr>
              <a:t>ditt</a:t>
            </a:r>
            <a:r>
              <a:rPr lang="en-US" altLang="nb-NO" b="1" dirty="0">
                <a:latin typeface="Calibri" panose="020F0502020204030204" pitchFamily="34" charset="0"/>
              </a:rPr>
              <a:t> “dash board”</a:t>
            </a:r>
          </a:p>
          <a:p>
            <a:pPr>
              <a:buClr>
                <a:schemeClr val="accent1"/>
              </a:buClr>
              <a:buSzPct val="125000"/>
            </a:pPr>
            <a:r>
              <a:rPr lang="en-US" altLang="nb-NO" sz="2400" b="1" dirty="0" err="1">
                <a:latin typeface="Calibri" panose="020F0502020204030204" pitchFamily="34" charset="0"/>
              </a:rPr>
              <a:t>Gjør</a:t>
            </a:r>
            <a:r>
              <a:rPr lang="en-US" altLang="nb-NO" sz="2400" b="1" dirty="0">
                <a:latin typeface="Calibri" panose="020F0502020204030204" pitchFamily="34" charset="0"/>
              </a:rPr>
              <a:t> deg </a:t>
            </a:r>
            <a:r>
              <a:rPr lang="en-US" altLang="nb-NO" sz="2400" b="1" dirty="0" err="1">
                <a:latin typeface="Calibri" panose="020F0502020204030204" pitchFamily="34" charset="0"/>
              </a:rPr>
              <a:t>kjent</a:t>
            </a:r>
            <a:r>
              <a:rPr lang="en-US" altLang="nb-NO" sz="2400" b="1" dirty="0">
                <a:latin typeface="Calibri" panose="020F0502020204030204" pitchFamily="34" charset="0"/>
              </a:rPr>
              <a:t> med </a:t>
            </a:r>
            <a:r>
              <a:rPr lang="en-US" altLang="nb-NO" sz="2400" b="1" dirty="0" err="1">
                <a:latin typeface="Calibri" panose="020F0502020204030204" pitchFamily="34" charset="0"/>
              </a:rPr>
              <a:t>medlemsnett</a:t>
            </a:r>
            <a:r>
              <a:rPr lang="en-US" altLang="nb-NO" sz="2400" b="1" dirty="0">
                <a:latin typeface="Calibri" panose="020F0502020204030204" pitchFamily="34" charset="0"/>
              </a:rPr>
              <a:t> </a:t>
            </a:r>
          </a:p>
          <a:p>
            <a:pPr lvl="1"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Calibri" panose="020F0502020204030204" pitchFamily="34" charset="0"/>
              </a:rPr>
              <a:t>Øv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på</a:t>
            </a:r>
            <a:r>
              <a:rPr lang="en-US" altLang="nb-NO" b="1" dirty="0">
                <a:latin typeface="Calibri" panose="020F0502020204030204" pitchFamily="34" charset="0"/>
              </a:rPr>
              <a:t> å </a:t>
            </a:r>
            <a:r>
              <a:rPr lang="en-US" altLang="nb-NO" b="1" dirty="0" err="1">
                <a:latin typeface="Calibri" panose="020F0502020204030204" pitchFamily="34" charset="0"/>
              </a:rPr>
              <a:t>manøvrere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i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menyene</a:t>
            </a:r>
            <a:endParaRPr lang="en-US" altLang="nb-NO" b="1" dirty="0">
              <a:latin typeface="Calibri" panose="020F0502020204030204" pitchFamily="34" charset="0"/>
            </a:endParaRPr>
          </a:p>
          <a:p>
            <a:pPr lvl="1"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Calibri" panose="020F0502020204030204" pitchFamily="34" charset="0"/>
              </a:rPr>
              <a:t>Kontrollèr</a:t>
            </a:r>
            <a:r>
              <a:rPr lang="en-US" altLang="nb-NO" b="1" dirty="0">
                <a:latin typeface="Calibri" panose="020F0502020204030204" pitchFamily="34" charset="0"/>
              </a:rPr>
              <a:t> at </a:t>
            </a:r>
            <a:r>
              <a:rPr lang="en-US" altLang="nb-NO" b="1" dirty="0" err="1">
                <a:latin typeface="Calibri" panose="020F0502020204030204" pitchFamily="34" charset="0"/>
              </a:rPr>
              <a:t>klubbens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og</a:t>
            </a:r>
            <a:r>
              <a:rPr lang="en-US" altLang="nb-NO" b="1" dirty="0">
                <a:latin typeface="Calibri" panose="020F0502020204030204" pitchFamily="34" charset="0"/>
              </a:rPr>
              <a:t> dine </a:t>
            </a:r>
            <a:r>
              <a:rPr lang="en-US" altLang="nb-NO" b="1" dirty="0" err="1">
                <a:latin typeface="Calibri" panose="020F0502020204030204" pitchFamily="34" charset="0"/>
              </a:rPr>
              <a:t>medlemsdata</a:t>
            </a:r>
            <a:r>
              <a:rPr lang="en-US" altLang="nb-NO" b="1" dirty="0">
                <a:latin typeface="Calibri" panose="020F0502020204030204" pitchFamily="34" charset="0"/>
              </a:rPr>
              <a:t> stemmer</a:t>
            </a:r>
          </a:p>
          <a:p>
            <a:pPr lvl="1">
              <a:buClr>
                <a:schemeClr val="accent1"/>
              </a:buClr>
              <a:buSzPct val="125000"/>
            </a:pPr>
            <a:r>
              <a:rPr lang="en-US" altLang="nb-NO" b="1" dirty="0" err="1">
                <a:latin typeface="Calibri" panose="020F0502020204030204" pitchFamily="34" charset="0"/>
              </a:rPr>
              <a:t>Kontrollèr</a:t>
            </a:r>
            <a:r>
              <a:rPr lang="en-US" altLang="nb-NO" b="1" dirty="0">
                <a:latin typeface="Calibri" panose="020F0502020204030204" pitchFamily="34" charset="0"/>
              </a:rPr>
              <a:t> at </a:t>
            </a:r>
            <a:r>
              <a:rPr lang="en-US" altLang="nb-NO" b="1" dirty="0" err="1">
                <a:latin typeface="Calibri" panose="020F0502020204030204" pitchFamily="34" charset="0"/>
              </a:rPr>
              <a:t>klubbens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styre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og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andre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funksjoner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er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riktig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registrert</a:t>
            </a:r>
            <a:r>
              <a:rPr lang="en-US" altLang="nb-NO" b="1" dirty="0">
                <a:latin typeface="Calibri" panose="020F0502020204030204" pitchFamily="34" charset="0"/>
              </a:rPr>
              <a:t> for </a:t>
            </a:r>
            <a:r>
              <a:rPr lang="en-US" altLang="nb-NO" b="1" dirty="0" err="1">
                <a:latin typeface="Calibri" panose="020F0502020204030204" pitchFamily="34" charset="0"/>
              </a:rPr>
              <a:t>inneværende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og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  <a:r>
              <a:rPr lang="en-US" altLang="nb-NO" b="1" dirty="0" err="1">
                <a:latin typeface="Calibri" panose="020F0502020204030204" pitchFamily="34" charset="0"/>
              </a:rPr>
              <a:t>kommende</a:t>
            </a:r>
            <a:r>
              <a:rPr lang="en-US" altLang="nb-NO" b="1" dirty="0">
                <a:latin typeface="Calibri" panose="020F0502020204030204" pitchFamily="34" charset="0"/>
              </a:rPr>
              <a:t> Rotary </a:t>
            </a:r>
            <a:r>
              <a:rPr lang="en-US" altLang="nb-NO" b="1" dirty="0" err="1">
                <a:latin typeface="Calibri" panose="020F0502020204030204" pitchFamily="34" charset="0"/>
              </a:rPr>
              <a:t>år</a:t>
            </a:r>
            <a:r>
              <a:rPr lang="en-US" altLang="nb-NO" b="1" dirty="0">
                <a:latin typeface="Calibri" panose="020F0502020204030204" pitchFamily="34" charset="0"/>
              </a:rPr>
              <a:t> </a:t>
            </a:r>
          </a:p>
          <a:p>
            <a:pPr>
              <a:buClr>
                <a:schemeClr val="accent1"/>
              </a:buClr>
              <a:buSzPct val="125000"/>
            </a:pPr>
            <a:endParaRPr lang="en-US" altLang="nb-NO" sz="3200" dirty="0">
              <a:latin typeface="Georgia" panose="02040502050405020303" pitchFamily="18" charset="0"/>
            </a:endParaRPr>
          </a:p>
          <a:p>
            <a:pPr>
              <a:buClr>
                <a:schemeClr val="accent1"/>
              </a:buClr>
              <a:buSzPct val="125000"/>
            </a:pPr>
            <a:endParaRPr lang="en-US" altLang="nb-NO" sz="3200" dirty="0">
              <a:latin typeface="Georgia" panose="02040502050405020303" pitchFamily="18" charset="0"/>
            </a:endParaRPr>
          </a:p>
          <a:p>
            <a:endParaRPr lang="en-US" altLang="nb-NO" sz="3200" dirty="0">
              <a:latin typeface="Georgia" panose="02040502050405020303" pitchFamily="18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14C2A5E-26E4-5051-24EB-F6B2C0439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720E87-790B-96EA-A5CF-D2A09CA4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E99343-6BF8-420A-14A6-98025CF4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C13719-250F-4A39-F23F-DFA20EB4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41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43AB3C7-2809-DB0A-C5DB-CAA873450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529" y="1554992"/>
            <a:ext cx="10924573" cy="4303548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nb-NO" sz="2800" b="1" dirty="0"/>
              <a:t>Sikre at alle roller for 2023/24 er utfylt i MNET</a:t>
            </a:r>
          </a:p>
          <a:p>
            <a:pPr marL="514350" indent="-514350" algn="l">
              <a:buFont typeface="+mj-lt"/>
              <a:buAutoNum type="arabicPeriod"/>
            </a:pPr>
            <a:r>
              <a:rPr lang="nb-NO" sz="2800" b="1" dirty="0"/>
              <a:t>Sett inn videresending av E-poster fra </a:t>
            </a:r>
            <a:r>
              <a:rPr lang="nb-NO" sz="2800" b="1" dirty="0">
                <a:hlinkClick r:id="rId3"/>
              </a:rPr>
              <a:t>klubbnavn@rotary.no</a:t>
            </a:r>
            <a:r>
              <a:rPr lang="nb-NO" sz="2800" b="1" dirty="0"/>
              <a:t> til ønsket mottager i klubben</a:t>
            </a:r>
          </a:p>
          <a:p>
            <a:pPr marL="514350" indent="-514350" algn="l">
              <a:buFont typeface="+mj-lt"/>
              <a:buAutoNum type="arabicPeriod"/>
            </a:pPr>
            <a:r>
              <a:rPr lang="nb-NO" sz="2800" b="1" dirty="0"/>
              <a:t>«Lek» dere/Bli kjent i systemene</a:t>
            </a:r>
          </a:p>
          <a:p>
            <a:pPr marL="514350" lvl="4" indent="-514350" algn="l">
              <a:buFont typeface="+mj-lt"/>
              <a:buAutoNum type="arabicPeriod" startAt="4"/>
            </a:pPr>
            <a:r>
              <a:rPr lang="nb-NO" sz="2800" b="1" dirty="0"/>
              <a:t>Legg inn klubbens mål I RI Goals </a:t>
            </a:r>
          </a:p>
          <a:p>
            <a:pPr marL="514350" lvl="4" indent="-514350" algn="l">
              <a:buFont typeface="+mj-lt"/>
              <a:buAutoNum type="arabicPeriod" startAt="5"/>
            </a:pPr>
            <a:r>
              <a:rPr lang="nb-NO" sz="2800" b="1" dirty="0"/>
              <a:t> Vurder opplæring av medlemmer i </a:t>
            </a:r>
            <a:r>
              <a:rPr lang="nb-NO" sz="2800" b="1" dirty="0" err="1"/>
              <a:t>mobiltlfAPP</a:t>
            </a:r>
            <a:endParaRPr lang="nb-NO" sz="2800" b="1" dirty="0"/>
          </a:p>
          <a:p>
            <a:pPr marL="514350" lvl="4" indent="-514350" algn="l">
              <a:buFont typeface="+mj-lt"/>
              <a:buAutoNum type="arabicPeriod" startAt="5"/>
            </a:pPr>
            <a:endParaRPr lang="nb-NO" sz="2400" dirty="0"/>
          </a:p>
          <a:p>
            <a:pPr marL="514350" lvl="4" indent="-514350" algn="l">
              <a:buFont typeface="+mj-lt"/>
              <a:buAutoNum type="arabicPeriod" startAt="5"/>
            </a:pPr>
            <a:r>
              <a:rPr lang="nb-NO" sz="3200" b="1" dirty="0"/>
              <a:t> </a:t>
            </a:r>
            <a:r>
              <a:rPr lang="nb-NO" sz="4000" b="1" dirty="0"/>
              <a:t>BRUK </a:t>
            </a:r>
            <a:r>
              <a:rPr lang="nb-NO" sz="4000" b="1" dirty="0">
                <a:hlinkClick r:id="rId4"/>
              </a:rPr>
              <a:t>Rotary Support </a:t>
            </a:r>
            <a:r>
              <a:rPr lang="nb-NO" sz="4000" b="1" dirty="0"/>
              <a:t>siden</a:t>
            </a:r>
          </a:p>
          <a:p>
            <a:pPr marL="514350" indent="-514350" algn="l">
              <a:buFont typeface="+mj-lt"/>
              <a:buAutoNum type="arabicPeriod"/>
            </a:pPr>
            <a:endParaRPr lang="nb-NO" dirty="0"/>
          </a:p>
          <a:p>
            <a:pPr algn="l"/>
            <a:r>
              <a:rPr lang="nb-NO" dirty="0"/>
              <a:t>    </a:t>
            </a:r>
          </a:p>
          <a:p>
            <a:pPr lvl="2" indent="0" algn="l"/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F99920B-C57E-451F-8C37-28804A8E9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42</a:t>
            </a:fld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F4ED154-984D-B3A5-BC7A-4AEFEE50370C}"/>
              </a:ext>
            </a:extLst>
          </p:cNvPr>
          <p:cNvSpPr/>
          <p:nvPr/>
        </p:nvSpPr>
        <p:spPr>
          <a:xfrm>
            <a:off x="2520244" y="465857"/>
            <a:ext cx="10187212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HVA MÅ DU/DERE GJØRE NÅ!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7F9D09-3B81-29DB-3077-625D6072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4D14F91-1100-40A8-4081-B919C1CE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858CA15-3EE5-E2C7-249F-1051E44E0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2"/>
            <a:ext cx="2298042" cy="7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E20E476D-26D1-A98B-3AC8-A0776A376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203" y="1423487"/>
            <a:ext cx="6230679" cy="633914"/>
          </a:xfrm>
        </p:spPr>
        <p:txBody>
          <a:bodyPr>
            <a:normAutofit/>
          </a:bodyPr>
          <a:lstStyle/>
          <a:p>
            <a:r>
              <a:rPr lang="nb-NO" b="1" dirty="0"/>
              <a:t>ROTARY NORWAY APP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55EA2F1-8140-C52B-3247-01F7B186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b-NO" smtClean="0"/>
              <a:t>43</a:t>
            </a:fld>
            <a:endParaRPr lang="nb-NO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DF9FDD7-4CA5-0E0D-FCCF-470AFBD2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60" y="363621"/>
            <a:ext cx="3238437" cy="5950048"/>
          </a:xfrm>
          <a:prstGeom prst="rect">
            <a:avLst/>
          </a:prstGeom>
          <a:noFill/>
          <a:ln w="539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38437"/>
                      <a:gd name="connsiteY0" fmla="*/ 0 h 5950048"/>
                      <a:gd name="connsiteX1" fmla="*/ 507355 w 3238437"/>
                      <a:gd name="connsiteY1" fmla="*/ 0 h 5950048"/>
                      <a:gd name="connsiteX2" fmla="*/ 949942 w 3238437"/>
                      <a:gd name="connsiteY2" fmla="*/ 0 h 5950048"/>
                      <a:gd name="connsiteX3" fmla="*/ 1554450 w 3238437"/>
                      <a:gd name="connsiteY3" fmla="*/ 0 h 5950048"/>
                      <a:gd name="connsiteX4" fmla="*/ 2061805 w 3238437"/>
                      <a:gd name="connsiteY4" fmla="*/ 0 h 5950048"/>
                      <a:gd name="connsiteX5" fmla="*/ 2569160 w 3238437"/>
                      <a:gd name="connsiteY5" fmla="*/ 0 h 5950048"/>
                      <a:gd name="connsiteX6" fmla="*/ 3238437 w 3238437"/>
                      <a:gd name="connsiteY6" fmla="*/ 0 h 5950048"/>
                      <a:gd name="connsiteX7" fmla="*/ 3238437 w 3238437"/>
                      <a:gd name="connsiteY7" fmla="*/ 476004 h 5950048"/>
                      <a:gd name="connsiteX8" fmla="*/ 3238437 w 3238437"/>
                      <a:gd name="connsiteY8" fmla="*/ 1071009 h 5950048"/>
                      <a:gd name="connsiteX9" fmla="*/ 3238437 w 3238437"/>
                      <a:gd name="connsiteY9" fmla="*/ 1547012 h 5950048"/>
                      <a:gd name="connsiteX10" fmla="*/ 3238437 w 3238437"/>
                      <a:gd name="connsiteY10" fmla="*/ 2023016 h 5950048"/>
                      <a:gd name="connsiteX11" fmla="*/ 3238437 w 3238437"/>
                      <a:gd name="connsiteY11" fmla="*/ 2618021 h 5950048"/>
                      <a:gd name="connsiteX12" fmla="*/ 3238437 w 3238437"/>
                      <a:gd name="connsiteY12" fmla="*/ 3272526 h 5950048"/>
                      <a:gd name="connsiteX13" fmla="*/ 3238437 w 3238437"/>
                      <a:gd name="connsiteY13" fmla="*/ 3689030 h 5950048"/>
                      <a:gd name="connsiteX14" fmla="*/ 3238437 w 3238437"/>
                      <a:gd name="connsiteY14" fmla="*/ 4284035 h 5950048"/>
                      <a:gd name="connsiteX15" fmla="*/ 3238437 w 3238437"/>
                      <a:gd name="connsiteY15" fmla="*/ 4879039 h 5950048"/>
                      <a:gd name="connsiteX16" fmla="*/ 3238437 w 3238437"/>
                      <a:gd name="connsiteY16" fmla="*/ 5950048 h 5950048"/>
                      <a:gd name="connsiteX17" fmla="*/ 2666313 w 3238437"/>
                      <a:gd name="connsiteY17" fmla="*/ 5950048 h 5950048"/>
                      <a:gd name="connsiteX18" fmla="*/ 2126574 w 3238437"/>
                      <a:gd name="connsiteY18" fmla="*/ 5950048 h 5950048"/>
                      <a:gd name="connsiteX19" fmla="*/ 1683987 w 3238437"/>
                      <a:gd name="connsiteY19" fmla="*/ 5950048 h 5950048"/>
                      <a:gd name="connsiteX20" fmla="*/ 1209016 w 3238437"/>
                      <a:gd name="connsiteY20" fmla="*/ 5950048 h 5950048"/>
                      <a:gd name="connsiteX21" fmla="*/ 604508 w 3238437"/>
                      <a:gd name="connsiteY21" fmla="*/ 5950048 h 5950048"/>
                      <a:gd name="connsiteX22" fmla="*/ 0 w 3238437"/>
                      <a:gd name="connsiteY22" fmla="*/ 5950048 h 5950048"/>
                      <a:gd name="connsiteX23" fmla="*/ 0 w 3238437"/>
                      <a:gd name="connsiteY23" fmla="*/ 5474044 h 5950048"/>
                      <a:gd name="connsiteX24" fmla="*/ 0 w 3238437"/>
                      <a:gd name="connsiteY24" fmla="*/ 4938540 h 5950048"/>
                      <a:gd name="connsiteX25" fmla="*/ 0 w 3238437"/>
                      <a:gd name="connsiteY25" fmla="*/ 4522036 h 5950048"/>
                      <a:gd name="connsiteX26" fmla="*/ 0 w 3238437"/>
                      <a:gd name="connsiteY26" fmla="*/ 4105533 h 5950048"/>
                      <a:gd name="connsiteX27" fmla="*/ 0 w 3238437"/>
                      <a:gd name="connsiteY27" fmla="*/ 3451028 h 5950048"/>
                      <a:gd name="connsiteX28" fmla="*/ 0 w 3238437"/>
                      <a:gd name="connsiteY28" fmla="*/ 2975024 h 5950048"/>
                      <a:gd name="connsiteX29" fmla="*/ 0 w 3238437"/>
                      <a:gd name="connsiteY29" fmla="*/ 2261018 h 5950048"/>
                      <a:gd name="connsiteX30" fmla="*/ 0 w 3238437"/>
                      <a:gd name="connsiteY30" fmla="*/ 1725514 h 5950048"/>
                      <a:gd name="connsiteX31" fmla="*/ 0 w 3238437"/>
                      <a:gd name="connsiteY31" fmla="*/ 1309011 h 5950048"/>
                      <a:gd name="connsiteX32" fmla="*/ 0 w 3238437"/>
                      <a:gd name="connsiteY32" fmla="*/ 654505 h 5950048"/>
                      <a:gd name="connsiteX33" fmla="*/ 0 w 3238437"/>
                      <a:gd name="connsiteY33" fmla="*/ 0 h 5950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238437" h="5950048" extrusionOk="0">
                        <a:moveTo>
                          <a:pt x="0" y="0"/>
                        </a:moveTo>
                        <a:cubicBezTo>
                          <a:pt x="205239" y="-30050"/>
                          <a:pt x="329550" y="32979"/>
                          <a:pt x="507355" y="0"/>
                        </a:cubicBezTo>
                        <a:cubicBezTo>
                          <a:pt x="685161" y="-32979"/>
                          <a:pt x="734642" y="21104"/>
                          <a:pt x="949942" y="0"/>
                        </a:cubicBezTo>
                        <a:cubicBezTo>
                          <a:pt x="1165242" y="-21104"/>
                          <a:pt x="1344900" y="43493"/>
                          <a:pt x="1554450" y="0"/>
                        </a:cubicBezTo>
                        <a:cubicBezTo>
                          <a:pt x="1764000" y="-43493"/>
                          <a:pt x="1869989" y="35358"/>
                          <a:pt x="2061805" y="0"/>
                        </a:cubicBezTo>
                        <a:cubicBezTo>
                          <a:pt x="2253622" y="-35358"/>
                          <a:pt x="2380678" y="58298"/>
                          <a:pt x="2569160" y="0"/>
                        </a:cubicBezTo>
                        <a:cubicBezTo>
                          <a:pt x="2757643" y="-58298"/>
                          <a:pt x="3014862" y="57280"/>
                          <a:pt x="3238437" y="0"/>
                        </a:cubicBezTo>
                        <a:cubicBezTo>
                          <a:pt x="3249606" y="234680"/>
                          <a:pt x="3238206" y="339976"/>
                          <a:pt x="3238437" y="476004"/>
                        </a:cubicBezTo>
                        <a:cubicBezTo>
                          <a:pt x="3238668" y="612032"/>
                          <a:pt x="3177546" y="809837"/>
                          <a:pt x="3238437" y="1071009"/>
                        </a:cubicBezTo>
                        <a:cubicBezTo>
                          <a:pt x="3299328" y="1332182"/>
                          <a:pt x="3182895" y="1411702"/>
                          <a:pt x="3238437" y="1547012"/>
                        </a:cubicBezTo>
                        <a:cubicBezTo>
                          <a:pt x="3293979" y="1682322"/>
                          <a:pt x="3235897" y="1785596"/>
                          <a:pt x="3238437" y="2023016"/>
                        </a:cubicBezTo>
                        <a:cubicBezTo>
                          <a:pt x="3240977" y="2260436"/>
                          <a:pt x="3216443" y="2402414"/>
                          <a:pt x="3238437" y="2618021"/>
                        </a:cubicBezTo>
                        <a:cubicBezTo>
                          <a:pt x="3260431" y="2833628"/>
                          <a:pt x="3174540" y="3089365"/>
                          <a:pt x="3238437" y="3272526"/>
                        </a:cubicBezTo>
                        <a:cubicBezTo>
                          <a:pt x="3302334" y="3455687"/>
                          <a:pt x="3203738" y="3503079"/>
                          <a:pt x="3238437" y="3689030"/>
                        </a:cubicBezTo>
                        <a:cubicBezTo>
                          <a:pt x="3273136" y="3874981"/>
                          <a:pt x="3176860" y="4154734"/>
                          <a:pt x="3238437" y="4284035"/>
                        </a:cubicBezTo>
                        <a:cubicBezTo>
                          <a:pt x="3300014" y="4413336"/>
                          <a:pt x="3178735" y="4590512"/>
                          <a:pt x="3238437" y="4879039"/>
                        </a:cubicBezTo>
                        <a:cubicBezTo>
                          <a:pt x="3298139" y="5167566"/>
                          <a:pt x="3164815" y="5536312"/>
                          <a:pt x="3238437" y="5950048"/>
                        </a:cubicBezTo>
                        <a:cubicBezTo>
                          <a:pt x="3054882" y="5987704"/>
                          <a:pt x="2795085" y="5891319"/>
                          <a:pt x="2666313" y="5950048"/>
                        </a:cubicBezTo>
                        <a:cubicBezTo>
                          <a:pt x="2537541" y="6008777"/>
                          <a:pt x="2357468" y="5910579"/>
                          <a:pt x="2126574" y="5950048"/>
                        </a:cubicBezTo>
                        <a:cubicBezTo>
                          <a:pt x="1895680" y="5989517"/>
                          <a:pt x="1875901" y="5908040"/>
                          <a:pt x="1683987" y="5950048"/>
                        </a:cubicBezTo>
                        <a:cubicBezTo>
                          <a:pt x="1492073" y="5992056"/>
                          <a:pt x="1408228" y="5948890"/>
                          <a:pt x="1209016" y="5950048"/>
                        </a:cubicBezTo>
                        <a:cubicBezTo>
                          <a:pt x="1009804" y="5951206"/>
                          <a:pt x="863510" y="5888655"/>
                          <a:pt x="604508" y="5950048"/>
                        </a:cubicBezTo>
                        <a:cubicBezTo>
                          <a:pt x="345506" y="6011441"/>
                          <a:pt x="301449" y="5943367"/>
                          <a:pt x="0" y="5950048"/>
                        </a:cubicBezTo>
                        <a:cubicBezTo>
                          <a:pt x="-48387" y="5817265"/>
                          <a:pt x="29910" y="5704374"/>
                          <a:pt x="0" y="5474044"/>
                        </a:cubicBezTo>
                        <a:cubicBezTo>
                          <a:pt x="-29910" y="5243714"/>
                          <a:pt x="1297" y="5122659"/>
                          <a:pt x="0" y="4938540"/>
                        </a:cubicBezTo>
                        <a:cubicBezTo>
                          <a:pt x="-1297" y="4754421"/>
                          <a:pt x="9273" y="4683387"/>
                          <a:pt x="0" y="4522036"/>
                        </a:cubicBezTo>
                        <a:cubicBezTo>
                          <a:pt x="-9273" y="4360685"/>
                          <a:pt x="14816" y="4240520"/>
                          <a:pt x="0" y="4105533"/>
                        </a:cubicBezTo>
                        <a:cubicBezTo>
                          <a:pt x="-14816" y="3970546"/>
                          <a:pt x="60496" y="3724076"/>
                          <a:pt x="0" y="3451028"/>
                        </a:cubicBezTo>
                        <a:cubicBezTo>
                          <a:pt x="-60496" y="3177980"/>
                          <a:pt x="1826" y="3120743"/>
                          <a:pt x="0" y="2975024"/>
                        </a:cubicBezTo>
                        <a:cubicBezTo>
                          <a:pt x="-1826" y="2829305"/>
                          <a:pt x="9308" y="2617340"/>
                          <a:pt x="0" y="2261018"/>
                        </a:cubicBezTo>
                        <a:cubicBezTo>
                          <a:pt x="-9308" y="1904696"/>
                          <a:pt x="37789" y="1945276"/>
                          <a:pt x="0" y="1725514"/>
                        </a:cubicBezTo>
                        <a:cubicBezTo>
                          <a:pt x="-37789" y="1505752"/>
                          <a:pt x="19864" y="1464386"/>
                          <a:pt x="0" y="1309011"/>
                        </a:cubicBezTo>
                        <a:cubicBezTo>
                          <a:pt x="-19864" y="1153636"/>
                          <a:pt x="19065" y="935327"/>
                          <a:pt x="0" y="654505"/>
                        </a:cubicBezTo>
                        <a:cubicBezTo>
                          <a:pt x="-19065" y="373683"/>
                          <a:pt x="57901" y="2163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48E712E-CD81-594C-CE35-78E53B6A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" y="342322"/>
            <a:ext cx="3050024" cy="108116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5DABD90-265D-90C8-702A-8D8BDB40213C}"/>
              </a:ext>
            </a:extLst>
          </p:cNvPr>
          <p:cNvSpPr txBox="1"/>
          <p:nvPr/>
        </p:nvSpPr>
        <p:spPr>
          <a:xfrm>
            <a:off x="796833" y="2286001"/>
            <a:ext cx="7053943" cy="310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Denne appen bør alle medlemmene oppfordres til å legge inn på sin mobiltelefon!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2800" b="1" dirty="0">
                <a:solidFill>
                  <a:srgbClr val="000000"/>
                </a:solidFill>
                <a:sym typeface="Arial"/>
              </a:rPr>
              <a:t>Kjør egen sesjon (bruk et klubbmøte hvor alle er blitt oppfordret til å ta med sin telefon) til å lære opp og installere appen på alles telefon!</a:t>
            </a:r>
            <a:endParaRPr kumimoji="0" lang="nb-NO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B5570D5-7C7F-DA42-ABB9-41014D50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0BDB176-23EA-3416-1712-09BCFD39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</p:spTree>
    <p:extLst>
      <p:ext uri="{BB962C8B-B14F-4D97-AF65-F5344CB8AC3E}">
        <p14:creationId xmlns:p14="http://schemas.microsoft.com/office/powerpoint/2010/main" val="127191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ADBFE97-FB18-84FD-4B6A-F505EF661E9D}"/>
              </a:ext>
            </a:extLst>
          </p:cNvPr>
          <p:cNvSpPr txBox="1"/>
          <p:nvPr/>
        </p:nvSpPr>
        <p:spPr>
          <a:xfrm>
            <a:off x="2209800" y="364089"/>
            <a:ext cx="1040587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LAST NED APP «Rotary Norway»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5F4B7A-BC3C-7137-243B-FD01B5A79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11" y="1212109"/>
            <a:ext cx="2683265" cy="5509366"/>
          </a:xfrm>
          <a:prstGeom prst="rect">
            <a:avLst/>
          </a:prstGeom>
          <a:noFill/>
          <a:ln w="63500">
            <a:solidFill>
              <a:schemeClr val="accent5">
                <a:lumMod val="50000"/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DAA23FD-86E1-2C21-B837-761FD06568CE}"/>
              </a:ext>
            </a:extLst>
          </p:cNvPr>
          <p:cNvSpPr/>
          <p:nvPr/>
        </p:nvSpPr>
        <p:spPr>
          <a:xfrm>
            <a:off x="8192511" y="1347485"/>
            <a:ext cx="2038096" cy="470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0AD726F-6BE8-AC78-20EB-23D33BA83263}"/>
              </a:ext>
            </a:extLst>
          </p:cNvPr>
          <p:cNvSpPr/>
          <p:nvPr/>
        </p:nvSpPr>
        <p:spPr>
          <a:xfrm>
            <a:off x="8192511" y="2250909"/>
            <a:ext cx="2038096" cy="470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B54847F-FBFB-B4E8-7818-A4A83B90A27D}"/>
              </a:ext>
            </a:extLst>
          </p:cNvPr>
          <p:cNvSpPr txBox="1"/>
          <p:nvPr/>
        </p:nvSpPr>
        <p:spPr>
          <a:xfrm>
            <a:off x="532147" y="3593078"/>
            <a:ext cx="6830554" cy="20621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3200" b="1" dirty="0"/>
              <a:t>I Appstore (I-</a:t>
            </a:r>
            <a:r>
              <a:rPr lang="nb-NO" sz="3200" b="1" dirty="0" err="1"/>
              <a:t>phone</a:t>
            </a:r>
            <a:r>
              <a:rPr lang="nb-NO" sz="3200" b="1" dirty="0"/>
              <a:t>)eller  Google Play (Android) søk etter Rotary Norway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b="1" dirty="0"/>
              <a:t>Velg «Rotary Norway»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D8E7847-C9FD-5A06-9969-4D3DF8AB80CE}"/>
              </a:ext>
            </a:extLst>
          </p:cNvPr>
          <p:cNvSpPr txBox="1"/>
          <p:nvPr/>
        </p:nvSpPr>
        <p:spPr>
          <a:xfrm>
            <a:off x="316490" y="1508737"/>
            <a:ext cx="7365999" cy="135421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b="1" dirty="0">
                <a:latin typeface="Arial Black" panose="020B0A04020102020204" pitchFamily="34" charset="0"/>
              </a:rPr>
              <a:t>Rotarymedlemmers mobiltelefonløsning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95D5A08-04DB-2A51-78A3-5E18CCEF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096210D-DFB5-1689-FE6C-B0067035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DA3EE384-B32A-1CDE-A24A-AA85B67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7D0637D-6231-BE7D-6661-FFBA02C85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342323"/>
            <a:ext cx="2057201" cy="62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5AE0B54A-7C76-7D1A-EBBD-5002429EF9C4}"/>
              </a:ext>
            </a:extLst>
          </p:cNvPr>
          <p:cNvSpPr txBox="1"/>
          <p:nvPr/>
        </p:nvSpPr>
        <p:spPr>
          <a:xfrm>
            <a:off x="641204" y="2235667"/>
            <a:ext cx="5922156" cy="310854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nb-NO" sz="2800" b="1" dirty="0"/>
              <a:t>Bruk samme </a:t>
            </a:r>
            <a:r>
              <a:rPr lang="nb-NO" sz="2800" b="1" dirty="0" err="1"/>
              <a:t>username</a:t>
            </a:r>
            <a:r>
              <a:rPr lang="nb-NO" sz="2800" b="1" dirty="0"/>
              <a:t> (f.eks. </a:t>
            </a:r>
            <a:r>
              <a:rPr lang="nb-NO" sz="2800" b="1" dirty="0">
                <a:hlinkClick r:id="rId2"/>
              </a:rPr>
              <a:t>PederAas@gmail.com</a:t>
            </a:r>
            <a:r>
              <a:rPr lang="nb-NO" sz="2800" b="1" dirty="0"/>
              <a:t>) og passord som du bruker for å logge inn i APPSCO/medlemsnett</a:t>
            </a:r>
          </a:p>
          <a:p>
            <a:endParaRPr lang="nb-NO" sz="2800" b="1" dirty="0"/>
          </a:p>
          <a:p>
            <a:endParaRPr lang="nb-NO" sz="2800" b="1" dirty="0"/>
          </a:p>
          <a:p>
            <a:r>
              <a:rPr lang="nb-NO" sz="2800" b="1" dirty="0"/>
              <a:t>Deretter klikk </a:t>
            </a:r>
            <a:r>
              <a:rPr lang="nb-NO" sz="2800" b="1" dirty="0" err="1"/>
              <a:t>Sign</a:t>
            </a:r>
            <a:r>
              <a:rPr lang="nb-NO" sz="2800" b="1" dirty="0"/>
              <a:t> in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B1A0189-1BB4-D03B-20E4-7CFB8789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750" y="71120"/>
            <a:ext cx="3107377" cy="6380480"/>
          </a:xfrm>
          <a:prstGeom prst="rect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7A8744-5A3B-FB57-DAB2-CD8C88A1B9CE}"/>
              </a:ext>
            </a:extLst>
          </p:cNvPr>
          <p:cNvSpPr txBox="1"/>
          <p:nvPr/>
        </p:nvSpPr>
        <p:spPr>
          <a:xfrm>
            <a:off x="605873" y="874739"/>
            <a:ext cx="6590869" cy="15881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INNLOGGING I APP’EN</a:t>
            </a:r>
          </a:p>
        </p:txBody>
      </p:sp>
      <p:sp>
        <p:nvSpPr>
          <p:cNvPr id="14" name="Pil: høyre 13">
            <a:extLst>
              <a:ext uri="{FF2B5EF4-FFF2-40B4-BE49-F238E27FC236}">
                <a16:creationId xmlns:a16="http://schemas.microsoft.com/office/drawing/2014/main" id="{9F81B9F1-781A-F1C9-654A-82A0321591A8}"/>
              </a:ext>
            </a:extLst>
          </p:cNvPr>
          <p:cNvSpPr/>
          <p:nvPr/>
        </p:nvSpPr>
        <p:spPr>
          <a:xfrm rot="21066224">
            <a:off x="3925592" y="4612440"/>
            <a:ext cx="4988560" cy="1380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DC295C-C3E9-354C-5318-8C5E4CC6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B1FDC6C-76F5-6055-99CA-4B52E965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F535C-4A46-79BF-BD87-88D84B1F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2944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165"/>
            <a:ext cx="4383024" cy="833755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STARTSKJERM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C792AC8-D58A-4A6C-37EA-15022E72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CEB7391-CBF0-6ECC-BD1C-8F165323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67186477-A61D-38C3-E344-F97B0665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46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360" y="363621"/>
            <a:ext cx="3238437" cy="595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924560" y="1495499"/>
            <a:ext cx="429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Totalt 6 «Knapper»/Valg:</a:t>
            </a:r>
          </a:p>
          <a:p>
            <a:endParaRPr lang="nb-NO" dirty="0"/>
          </a:p>
        </p:txBody>
      </p:sp>
      <p:graphicFrame>
        <p:nvGraphicFramePr>
          <p:cNvPr id="9" name="Tabell 9">
            <a:extLst>
              <a:ext uri="{FF2B5EF4-FFF2-40B4-BE49-F238E27FC236}">
                <a16:creationId xmlns:a16="http://schemas.microsoft.com/office/drawing/2014/main" id="{395513FF-7502-924C-2029-DC2670BA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292004"/>
              </p:ext>
            </p:extLst>
          </p:nvPr>
        </p:nvGraphicFramePr>
        <p:xfrm>
          <a:off x="924560" y="2257557"/>
          <a:ext cx="6456681" cy="4459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650">
                  <a:extLst>
                    <a:ext uri="{9D8B030D-6E8A-4147-A177-3AD203B41FA5}">
                      <a16:colId xmlns:a16="http://schemas.microsoft.com/office/drawing/2014/main" val="220895548"/>
                    </a:ext>
                  </a:extLst>
                </a:gridCol>
                <a:gridCol w="2070390">
                  <a:extLst>
                    <a:ext uri="{9D8B030D-6E8A-4147-A177-3AD203B41FA5}">
                      <a16:colId xmlns:a16="http://schemas.microsoft.com/office/drawing/2014/main" val="3265154491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3278167494"/>
                    </a:ext>
                  </a:extLst>
                </a:gridCol>
                <a:gridCol w="1356361">
                  <a:extLst>
                    <a:ext uri="{9D8B030D-6E8A-4147-A177-3AD203B41FA5}">
                      <a16:colId xmlns:a16="http://schemas.microsoft.com/office/drawing/2014/main" val="1323893114"/>
                    </a:ext>
                  </a:extLst>
                </a:gridCol>
              </a:tblGrid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 err="1">
                          <a:solidFill>
                            <a:schemeClr val="tx1"/>
                          </a:solidFill>
                        </a:rPr>
                        <a:t>Profile</a:t>
                      </a:r>
                      <a:r>
                        <a:rPr lang="nb-NO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000" b="1" dirty="0">
                          <a:solidFill>
                            <a:schemeClr val="tx1"/>
                          </a:solidFill>
                        </a:rPr>
                        <a:t>Din medlemsprofil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Brukes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742074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 err="1"/>
                        <a:t>Events</a:t>
                      </a:r>
                      <a:endParaRPr lang="nb-NO" sz="2400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000" b="1" dirty="0"/>
                        <a:t>Klubbens møtekalender på websiden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>
                          <a:solidFill>
                            <a:srgbClr val="FF0000"/>
                          </a:solidFill>
                        </a:rPr>
                        <a:t>NY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683587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Register </a:t>
                      </a:r>
                      <a:r>
                        <a:rPr lang="nb-NO" sz="2400" b="1" dirty="0" err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attendance</a:t>
                      </a:r>
                      <a:endParaRPr lang="nb-NO" sz="24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nb-NO" sz="20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         Med QR-kode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nb-NO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Brukes ikke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551564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 err="1"/>
                        <a:t>Membership</a:t>
                      </a:r>
                      <a:r>
                        <a:rPr lang="nb-NO" sz="2400" b="1" dirty="0"/>
                        <a:t> Card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000" b="1" dirty="0"/>
                        <a:t>Medlemskort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b-NO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75386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Account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000" b="1" dirty="0"/>
                        <a:t>Din konto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b-NO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747740"/>
                  </a:ext>
                </a:extLst>
              </a:tr>
              <a:tr h="602548">
                <a:tc>
                  <a:txBody>
                    <a:bodyPr/>
                    <a:lstStyle/>
                    <a:p>
                      <a:pPr algn="ctr"/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b="1" dirty="0"/>
                        <a:t>Club website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2000" b="1" dirty="0"/>
                        <a:t>Klubbens webside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b-NO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119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39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63" y="558165"/>
            <a:ext cx="4107117" cy="83375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Valg 1: «</a:t>
            </a:r>
            <a:r>
              <a:rPr lang="nb-NO" sz="5400" i="1" kern="120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Profile</a:t>
            </a: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»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FD848E3-BB7C-48E8-D7A2-57A31C93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629B23AD-6554-18FF-B9FB-B3343511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3" name="Plassholder for lysbildenummer 12">
            <a:extLst>
              <a:ext uri="{FF2B5EF4-FFF2-40B4-BE49-F238E27FC236}">
                <a16:creationId xmlns:a16="http://schemas.microsoft.com/office/drawing/2014/main" id="{50BA6F92-EF4E-F8B5-BD3D-FA2A9350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47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63621"/>
            <a:ext cx="3238437" cy="5950048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924560" y="1495498"/>
            <a:ext cx="3083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Gir deg info om din info i medlemsnettet</a:t>
            </a:r>
          </a:p>
          <a:p>
            <a:endParaRPr lang="nb-NO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8F648E-E957-97A0-1E1C-19BA33F6F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10" y="458285"/>
            <a:ext cx="3340100" cy="576072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jerne: 5 tagger 6">
            <a:extLst>
              <a:ext uri="{FF2B5EF4-FFF2-40B4-BE49-F238E27FC236}">
                <a16:creationId xmlns:a16="http://schemas.microsoft.com/office/drawing/2014/main" id="{DE757DE3-4862-F9F5-D2FB-0402697DF578}"/>
              </a:ext>
            </a:extLst>
          </p:cNvPr>
          <p:cNvSpPr/>
          <p:nvPr/>
        </p:nvSpPr>
        <p:spPr>
          <a:xfrm>
            <a:off x="8757920" y="2800350"/>
            <a:ext cx="1432560" cy="1304290"/>
          </a:xfrm>
          <a:prstGeom prst="star5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venstre 7">
            <a:extLst>
              <a:ext uri="{FF2B5EF4-FFF2-40B4-BE49-F238E27FC236}">
                <a16:creationId xmlns:a16="http://schemas.microsoft.com/office/drawing/2014/main" id="{9082AF37-D520-F2F0-D4A3-4ED8F410E560}"/>
              </a:ext>
            </a:extLst>
          </p:cNvPr>
          <p:cNvSpPr/>
          <p:nvPr/>
        </p:nvSpPr>
        <p:spPr>
          <a:xfrm>
            <a:off x="7979410" y="3278754"/>
            <a:ext cx="778510" cy="108712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154C1D39-7D73-91B7-6474-FDC00B62B3C7}"/>
              </a:ext>
            </a:extLst>
          </p:cNvPr>
          <p:cNvCxnSpPr>
            <a:cxnSpLocks/>
          </p:cNvCxnSpPr>
          <p:nvPr/>
        </p:nvCxnSpPr>
        <p:spPr>
          <a:xfrm flipV="1">
            <a:off x="3422619" y="1391920"/>
            <a:ext cx="3933221" cy="2037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A039018-493C-8F53-CCF9-78D19495524E}"/>
              </a:ext>
            </a:extLst>
          </p:cNvPr>
          <p:cNvSpPr txBox="1"/>
          <p:nvPr/>
        </p:nvSpPr>
        <p:spPr>
          <a:xfrm>
            <a:off x="838200" y="3278754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Her kan du rette endret/feil info (Edit)</a:t>
            </a:r>
          </a:p>
        </p:txBody>
      </p:sp>
    </p:spTree>
    <p:extLst>
      <p:ext uri="{BB962C8B-B14F-4D97-AF65-F5344CB8AC3E}">
        <p14:creationId xmlns:p14="http://schemas.microsoft.com/office/powerpoint/2010/main" val="8892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83" y="767545"/>
            <a:ext cx="4107117" cy="177377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Valg «</a:t>
            </a:r>
            <a:r>
              <a:rPr lang="nb-NO" sz="5400" i="1" kern="120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Membership</a:t>
            </a: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nb-NO" sz="5400" i="1" kern="120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card</a:t>
            </a: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»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3D502EDE-65A4-42F4-2C42-66B367D3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702E7964-259E-906A-A1DE-6C7C00AD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FDB73DC9-EBC3-0BF3-6348-1DD976BC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48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63621"/>
            <a:ext cx="3238437" cy="5950048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673100" y="2626208"/>
            <a:ext cx="2656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Gir deg medlemskort som kan lagres på telefon eller skrives 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Ved besøk andre klubber</a:t>
            </a:r>
            <a:endParaRPr lang="nb-NO" dirty="0"/>
          </a:p>
        </p:txBody>
      </p:sp>
      <p:sp>
        <p:nvSpPr>
          <p:cNvPr id="7" name="Stjerne: 5 tagger 6">
            <a:extLst>
              <a:ext uri="{FF2B5EF4-FFF2-40B4-BE49-F238E27FC236}">
                <a16:creationId xmlns:a16="http://schemas.microsoft.com/office/drawing/2014/main" id="{DE757DE3-4862-F9F5-D2FB-0402697DF578}"/>
              </a:ext>
            </a:extLst>
          </p:cNvPr>
          <p:cNvSpPr/>
          <p:nvPr/>
        </p:nvSpPr>
        <p:spPr>
          <a:xfrm>
            <a:off x="10229818" y="3770695"/>
            <a:ext cx="1432560" cy="975360"/>
          </a:xfrm>
          <a:prstGeom prst="star5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3AD1439-7E31-CB35-09D0-2F2B96AA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85" y="363621"/>
            <a:ext cx="3340100" cy="5996364"/>
          </a:xfrm>
          <a:prstGeom prst="rect">
            <a:avLst/>
          </a:prstGeom>
          <a:noFill/>
          <a:ln w="635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9082AF37-D520-F2F0-D4A3-4ED8F410E560}"/>
              </a:ext>
            </a:extLst>
          </p:cNvPr>
          <p:cNvSpPr/>
          <p:nvPr/>
        </p:nvSpPr>
        <p:spPr>
          <a:xfrm rot="698906">
            <a:off x="7644783" y="3408543"/>
            <a:ext cx="2834906" cy="108712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78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02" y="558165"/>
            <a:ext cx="4067778" cy="833755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Valg «Account»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277E614D-F995-E331-1533-0E4D4EF1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4A9918F4-BB6F-ED89-53AD-F162863B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037025B8-E969-14F8-F995-E6ACCE58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49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61" y="541152"/>
            <a:ext cx="3238437" cy="5950048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218105" y="2355424"/>
            <a:ext cx="387888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b="1" dirty="0"/>
              <a:t>Kan legge inn/endre bilde av deg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b="1" dirty="0"/>
              <a:t>Logge av</a:t>
            </a:r>
          </a:p>
          <a:p>
            <a:endParaRPr lang="nb-NO" dirty="0"/>
          </a:p>
        </p:txBody>
      </p:sp>
      <p:sp>
        <p:nvSpPr>
          <p:cNvPr id="7" name="Stjerne: 5 tagger 6">
            <a:extLst>
              <a:ext uri="{FF2B5EF4-FFF2-40B4-BE49-F238E27FC236}">
                <a16:creationId xmlns:a16="http://schemas.microsoft.com/office/drawing/2014/main" id="{DE757DE3-4862-F9F5-D2FB-0402697DF578}"/>
              </a:ext>
            </a:extLst>
          </p:cNvPr>
          <p:cNvSpPr/>
          <p:nvPr/>
        </p:nvSpPr>
        <p:spPr>
          <a:xfrm>
            <a:off x="8681720" y="5024755"/>
            <a:ext cx="1432560" cy="975360"/>
          </a:xfrm>
          <a:prstGeom prst="star5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F53FF3-DFF6-DEC3-E883-7799B0F3C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41152"/>
            <a:ext cx="3363295" cy="5594985"/>
          </a:xfrm>
          <a:prstGeom prst="rect">
            <a:avLst/>
          </a:prstGeom>
          <a:noFill/>
          <a:ln w="63500"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9082AF37-D520-F2F0-D4A3-4ED8F410E560}"/>
              </a:ext>
            </a:extLst>
          </p:cNvPr>
          <p:cNvSpPr/>
          <p:nvPr/>
        </p:nvSpPr>
        <p:spPr>
          <a:xfrm rot="2396526">
            <a:off x="7589090" y="4432779"/>
            <a:ext cx="1353776" cy="108712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3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89049B-E112-4CAB-BE29-7E1AD5028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17627"/>
          </a:xfrm>
        </p:spPr>
        <p:txBody>
          <a:bodyPr>
            <a:normAutofit/>
          </a:bodyPr>
          <a:lstStyle/>
          <a:p>
            <a:r>
              <a:rPr lang="nb-NO" sz="4000" b="1" dirty="0"/>
              <a:t>Medlemsadministrasjon</a:t>
            </a:r>
            <a:r>
              <a:rPr lang="nb-NO" dirty="0"/>
              <a:t>  (Medlemsnett, Rotary Norge)</a:t>
            </a:r>
          </a:p>
          <a:p>
            <a:endParaRPr lang="nb-NO" sz="1200" dirty="0"/>
          </a:p>
          <a:p>
            <a:r>
              <a:rPr lang="nb-NO" sz="4000" b="1" dirty="0"/>
              <a:t>Informasjon, intern og ekstern </a:t>
            </a:r>
            <a:r>
              <a:rPr lang="nb-NO" dirty="0"/>
              <a:t>(Web, Sosiale medier)</a:t>
            </a:r>
          </a:p>
          <a:p>
            <a:endParaRPr lang="nb-NO" sz="1200" dirty="0"/>
          </a:p>
          <a:p>
            <a:r>
              <a:rPr lang="nb-NO" sz="4000" b="1" dirty="0"/>
              <a:t>Sentrale registre </a:t>
            </a:r>
            <a:r>
              <a:rPr lang="nb-NO" dirty="0"/>
              <a:t>(Medlemmer, klubber, distrikter, mål </a:t>
            </a:r>
            <a:r>
              <a:rPr lang="nb-NO" dirty="0" err="1"/>
              <a:t>etc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3711094-D960-8FA6-5045-DC0DCD3AD9BC}"/>
              </a:ext>
            </a:extLst>
          </p:cNvPr>
          <p:cNvSpPr/>
          <p:nvPr/>
        </p:nvSpPr>
        <p:spPr>
          <a:xfrm>
            <a:off x="3581400" y="428495"/>
            <a:ext cx="7259744" cy="923330"/>
          </a:xfrm>
          <a:prstGeom prst="rect">
            <a:avLst/>
          </a:prstGeom>
          <a:noFill/>
          <a:effectLst>
            <a:softEdge rad="4826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HVORFOR IT-SYSTEMER</a:t>
            </a:r>
            <a:r>
              <a:rPr lang="nb-NO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pic>
        <p:nvPicPr>
          <p:cNvPr id="12" name="Grafikk 11" descr="Bærbar data maskin med telefon og kalkulator">
            <a:extLst>
              <a:ext uri="{FF2B5EF4-FFF2-40B4-BE49-F238E27FC236}">
                <a16:creationId xmlns:a16="http://schemas.microsoft.com/office/drawing/2014/main" id="{27FC6506-8B17-FF15-6C2F-4C738673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3336" y="4457051"/>
            <a:ext cx="2400949" cy="2400949"/>
          </a:xfrm>
          <a:prstGeom prst="rect">
            <a:avLst/>
          </a:prstGeom>
        </p:spPr>
      </p:pic>
      <p:pic>
        <p:nvPicPr>
          <p:cNvPr id="14" name="Bilde 13" descr="Kolleger som diskuterer ideer i et moderne kontorbygg">
            <a:extLst>
              <a:ext uri="{FF2B5EF4-FFF2-40B4-BE49-F238E27FC236}">
                <a16:creationId xmlns:a16="http://schemas.microsoft.com/office/drawing/2014/main" id="{7E52D916-B443-4C67-493D-40A1EFB00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40" y="4416929"/>
            <a:ext cx="2905585" cy="193942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651A8D3-0FF4-54A7-4F9A-5F31DCFC3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" y="428495"/>
            <a:ext cx="2604763" cy="923330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941F70E-A19E-C5D1-205A-54A208138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BB9F7927-B746-CFD4-9D7F-EA32AB69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1EE7AD9C-10B9-ED9B-1039-DD4A70A8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94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38" y="558165"/>
            <a:ext cx="4014269" cy="1477328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Valg «Club Website»</a:t>
            </a:r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CE8D806B-55DC-1663-E383-3FFAB289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E9C826E-840C-A798-3594-5A27FCB4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0FEBA12E-F828-1263-24D6-DBB5B4C9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50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63621"/>
            <a:ext cx="3238437" cy="5950048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558141" y="3256820"/>
            <a:ext cx="3328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Tar deg direkte til klubbens hjemmeside</a:t>
            </a:r>
          </a:p>
          <a:p>
            <a:endParaRPr lang="nb-NO" dirty="0"/>
          </a:p>
        </p:txBody>
      </p:sp>
      <p:sp>
        <p:nvSpPr>
          <p:cNvPr id="7" name="Stjerne: 5 tagger 6">
            <a:extLst>
              <a:ext uri="{FF2B5EF4-FFF2-40B4-BE49-F238E27FC236}">
                <a16:creationId xmlns:a16="http://schemas.microsoft.com/office/drawing/2014/main" id="{DE757DE3-4862-F9F5-D2FB-0402697DF578}"/>
              </a:ext>
            </a:extLst>
          </p:cNvPr>
          <p:cNvSpPr/>
          <p:nvPr/>
        </p:nvSpPr>
        <p:spPr>
          <a:xfrm>
            <a:off x="10300763" y="4768894"/>
            <a:ext cx="1432560" cy="975360"/>
          </a:xfrm>
          <a:prstGeom prst="star5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D20B305-3DBC-DD78-8B46-7C495329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99" y="377454"/>
            <a:ext cx="3340100" cy="5936215"/>
          </a:xfrm>
          <a:prstGeom prst="rect">
            <a:avLst/>
          </a:prstGeom>
          <a:noFill/>
          <a:ln w="476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9082AF37-D520-F2F0-D4A3-4ED8F410E560}"/>
              </a:ext>
            </a:extLst>
          </p:cNvPr>
          <p:cNvSpPr/>
          <p:nvPr/>
        </p:nvSpPr>
        <p:spPr>
          <a:xfrm rot="1329838">
            <a:off x="7664783" y="4190588"/>
            <a:ext cx="2686277" cy="108712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67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350228-D539-C1E4-BB5D-D97A09A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0" y="492190"/>
            <a:ext cx="5428785" cy="1477328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Valg «</a:t>
            </a:r>
            <a:r>
              <a:rPr lang="nb-NO" sz="5400" i="1" kern="120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Events</a:t>
            </a:r>
            <a:r>
              <a:rPr lang="nb-NO" sz="5400" i="1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»</a:t>
            </a:r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E9EB57F6-8234-D3C4-7100-0D31CA84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7902ADA5-2792-175D-33EC-007B68E6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47EBFBB4-2F29-5888-567E-B133F78D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1437B-8268-4AE5-818F-B5D1797A524A}" type="slidenum">
              <a:rPr lang="nb-NO" smtClean="0"/>
              <a:t>51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FD8129-F9ED-6F54-8F3D-C9E3A110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588864"/>
            <a:ext cx="3238437" cy="5950048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9FAB2D-DBCC-2090-5A8F-47C8B5EC56B1}"/>
              </a:ext>
            </a:extLst>
          </p:cNvPr>
          <p:cNvSpPr txBox="1"/>
          <p:nvPr/>
        </p:nvSpPr>
        <p:spPr>
          <a:xfrm>
            <a:off x="1134767" y="2627312"/>
            <a:ext cx="28181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/>
              <a:t>Viser de neste møtene i klubben</a:t>
            </a:r>
          </a:p>
          <a:p>
            <a:endParaRPr lang="nb-NO" dirty="0"/>
          </a:p>
        </p:txBody>
      </p:sp>
      <p:sp>
        <p:nvSpPr>
          <p:cNvPr id="7" name="Stjerne: 5 tagger 6">
            <a:extLst>
              <a:ext uri="{FF2B5EF4-FFF2-40B4-BE49-F238E27FC236}">
                <a16:creationId xmlns:a16="http://schemas.microsoft.com/office/drawing/2014/main" id="{DE757DE3-4862-F9F5-D2FB-0402697DF578}"/>
              </a:ext>
            </a:extLst>
          </p:cNvPr>
          <p:cNvSpPr/>
          <p:nvPr/>
        </p:nvSpPr>
        <p:spPr>
          <a:xfrm>
            <a:off x="10406498" y="3129280"/>
            <a:ext cx="1432560" cy="975360"/>
          </a:xfrm>
          <a:prstGeom prst="star5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28C73C2-8A4F-8F1C-93B1-3C3EC354E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96" y="2118732"/>
            <a:ext cx="2861963" cy="451066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9082AF37-D520-F2F0-D4A3-4ED8F410E560}"/>
              </a:ext>
            </a:extLst>
          </p:cNvPr>
          <p:cNvSpPr/>
          <p:nvPr/>
        </p:nvSpPr>
        <p:spPr>
          <a:xfrm>
            <a:off x="7562850" y="3020328"/>
            <a:ext cx="2867036" cy="108712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7BBFB6E-6E7E-D822-8BE3-FFD8B6F00782}"/>
              </a:ext>
            </a:extLst>
          </p:cNvPr>
          <p:cNvSpPr txBox="1"/>
          <p:nvPr/>
        </p:nvSpPr>
        <p:spPr>
          <a:xfrm>
            <a:off x="586499" y="3884522"/>
            <a:ext cx="3236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rgbClr val="FF0000"/>
                </a:solidFill>
              </a:rPr>
              <a:t>MEN,</a:t>
            </a:r>
          </a:p>
          <a:p>
            <a:endParaRPr lang="nb-NO" sz="3200" b="1" dirty="0">
              <a:solidFill>
                <a:srgbClr val="FF0000"/>
              </a:solidFill>
            </a:endParaRPr>
          </a:p>
          <a:p>
            <a:r>
              <a:rPr lang="nb-NO" sz="3200" b="1" dirty="0">
                <a:solidFill>
                  <a:srgbClr val="FF0000"/>
                </a:solidFill>
              </a:rPr>
              <a:t>Her var alt nytt, fra </a:t>
            </a:r>
            <a:r>
              <a:rPr lang="nb-NO" sz="3200" b="1" dirty="0" err="1">
                <a:solidFill>
                  <a:srgbClr val="FF0000"/>
                </a:solidFill>
              </a:rPr>
              <a:t>ca</a:t>
            </a:r>
            <a:r>
              <a:rPr lang="nb-NO" sz="3200" b="1" dirty="0">
                <a:solidFill>
                  <a:srgbClr val="FF0000"/>
                </a:solidFill>
              </a:rPr>
              <a:t> 1.10.2022</a:t>
            </a:r>
          </a:p>
        </p:txBody>
      </p:sp>
    </p:spTree>
    <p:extLst>
      <p:ext uri="{BB962C8B-B14F-4D97-AF65-F5344CB8AC3E}">
        <p14:creationId xmlns:p14="http://schemas.microsoft.com/office/powerpoint/2010/main" val="18638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911AD6C-E93C-9387-72A5-4A6D36D5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7" y="1305220"/>
            <a:ext cx="10630446" cy="18267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79" y="245746"/>
            <a:ext cx="8119369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HVOR FINNE HJELP??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B76B277-2BC2-41F5-AF39-D153E4AE4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93811" y="439741"/>
            <a:ext cx="2400948" cy="906358"/>
          </a:xfrm>
          <a:prstGeom prst="rect">
            <a:avLst/>
          </a:prstGeom>
        </p:spPr>
      </p:pic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88" y="3180265"/>
            <a:ext cx="10515600" cy="766514"/>
          </a:xfrm>
        </p:spPr>
        <p:txBody>
          <a:bodyPr>
            <a:normAutofit fontScale="85000" lnSpcReduction="20000"/>
          </a:bodyPr>
          <a:lstStyle/>
          <a:p>
            <a:pPr marL="1371600" lvl="3" indent="0">
              <a:buNone/>
            </a:pPr>
            <a:r>
              <a:rPr lang="nb-NO" dirty="0"/>
              <a:t>		</a:t>
            </a:r>
          </a:p>
          <a:p>
            <a:pPr marL="0" indent="0">
              <a:buNone/>
            </a:pPr>
            <a:r>
              <a:rPr lang="nb-NO" sz="3600" b="1" dirty="0"/>
              <a:t>Rotary Support webside:  </a:t>
            </a:r>
            <a:r>
              <a:rPr lang="nb-NO" sz="3600" b="1" dirty="0">
                <a:hlinkClick r:id="rId6"/>
              </a:rPr>
              <a:t>https://support.rotary.no/no/hjem#</a:t>
            </a:r>
            <a:endParaRPr lang="nb-NO" sz="3600" b="1" dirty="0"/>
          </a:p>
          <a:p>
            <a:pPr marL="457200" lvl="1" indent="0">
              <a:buNone/>
            </a:pPr>
            <a:endParaRPr lang="nb-NO" b="1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8D4FCD9-ED45-AF50-E508-1A3AD93EA0A0}"/>
              </a:ext>
            </a:extLst>
          </p:cNvPr>
          <p:cNvSpPr txBox="1"/>
          <p:nvPr/>
        </p:nvSpPr>
        <p:spPr>
          <a:xfrm>
            <a:off x="1427388" y="4012654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Start/pålogging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Hjemmeside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Medlemsnett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E-post for klubb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15AD975-E250-6D11-C493-D20474374561}"/>
              </a:ext>
            </a:extLst>
          </p:cNvPr>
          <p:cNvSpPr txBox="1"/>
          <p:nvPr/>
        </p:nvSpPr>
        <p:spPr>
          <a:xfrm>
            <a:off x="6792097" y="4133590"/>
            <a:ext cx="4561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Arkiv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APP for mobiltelefon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My Rotary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Instruksjonsvideoer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BA7A073-F5EC-28CF-8CE1-96A60F1A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481D874-C739-3E69-FD67-80393B97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2921F9BF-55E4-1B03-6B23-3C21AE5D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830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345" y="532567"/>
            <a:ext cx="8119369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HVILKE IT-SYSTEMER?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Følgende systemer benyttes av oss/dere/medlemmer:</a:t>
            </a:r>
          </a:p>
          <a:p>
            <a:r>
              <a:rPr lang="nb-NO" sz="4000" b="1" dirty="0">
                <a:hlinkClick r:id="rId3"/>
              </a:rPr>
              <a:t>Medlemsnett</a:t>
            </a:r>
            <a:r>
              <a:rPr lang="nb-NO" sz="4000" b="1" dirty="0"/>
              <a:t> (MNET, APPSCO) </a:t>
            </a:r>
            <a:r>
              <a:rPr lang="nb-NO" sz="2400" b="1" i="1" dirty="0"/>
              <a:t>Hvem kjenner?</a:t>
            </a:r>
          </a:p>
          <a:p>
            <a:endParaRPr lang="nb-NO" sz="1600" b="1" i="1" dirty="0"/>
          </a:p>
          <a:p>
            <a:r>
              <a:rPr lang="nb-NO" sz="40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Klubbens</a:t>
            </a:r>
            <a:r>
              <a:rPr lang="nb-NO" sz="4000" b="1" dirty="0"/>
              <a:t>/distriktets/</a:t>
            </a:r>
            <a:r>
              <a:rPr lang="nb-NO" sz="4000" b="1" dirty="0" err="1"/>
              <a:t>NORFOs</a:t>
            </a:r>
            <a:r>
              <a:rPr lang="nb-NO" sz="4000" b="1" dirty="0"/>
              <a:t>/</a:t>
            </a:r>
            <a:r>
              <a:rPr lang="nb-NO" sz="4000" b="1" dirty="0" err="1"/>
              <a:t>RIs</a:t>
            </a:r>
            <a:r>
              <a:rPr lang="nb-NO" sz="4000" b="1" dirty="0"/>
              <a:t> websider</a:t>
            </a:r>
          </a:p>
          <a:p>
            <a:endParaRPr lang="nb-NO" sz="2000" b="1" dirty="0"/>
          </a:p>
          <a:p>
            <a:r>
              <a:rPr lang="nb-NO" sz="4000" b="1" dirty="0">
                <a:hlinkClick r:id="rId5"/>
              </a:rPr>
              <a:t>RI sentralt </a:t>
            </a:r>
            <a:r>
              <a:rPr lang="nb-NO" sz="4000" b="1" dirty="0"/>
              <a:t>for mål, oversikter </a:t>
            </a:r>
            <a:r>
              <a:rPr lang="nb-NO" sz="4000" b="1" dirty="0" err="1"/>
              <a:t>etc</a:t>
            </a:r>
            <a:endParaRPr lang="nb-NO" sz="4000" b="1" dirty="0"/>
          </a:p>
          <a:p>
            <a:endParaRPr lang="nb-NO" sz="2000" b="1" dirty="0"/>
          </a:p>
          <a:p>
            <a:r>
              <a:rPr lang="nb-NO" sz="4000" b="1" dirty="0" err="1">
                <a:solidFill>
                  <a:srgbClr val="0070C0"/>
                </a:solidFill>
              </a:rPr>
              <a:t>Mobiltlf</a:t>
            </a:r>
            <a:r>
              <a:rPr lang="nb-NO" sz="4000" b="1" dirty="0">
                <a:solidFill>
                  <a:srgbClr val="0070C0"/>
                </a:solidFill>
              </a:rPr>
              <a:t> App </a:t>
            </a:r>
            <a:r>
              <a:rPr lang="nb-NO" sz="4000" b="1" dirty="0"/>
              <a:t>for medlemsrettet info</a:t>
            </a:r>
          </a:p>
          <a:p>
            <a:endParaRPr lang="nb-NO" sz="4000" b="1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5325C7B-4C6F-438B-7322-29C509692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94" y="3443115"/>
            <a:ext cx="1505465" cy="309579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9C68155-27D0-D149-58DF-955A193EF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6" y="114184"/>
            <a:ext cx="3050024" cy="1081165"/>
          </a:xfrm>
          <a:prstGeom prst="rect">
            <a:avLst/>
          </a:prstGeom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AF91A60-8C6E-7267-0082-86BF80121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74AD694-3048-D17E-EE5A-CCEBF1F9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982BD0A7-79AF-2035-A72F-BC7B3736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88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93D9476-5254-254C-8D89-609D09D6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5" y="114184"/>
            <a:ext cx="3097773" cy="109809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941" y="183939"/>
            <a:ext cx="6477259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HVOR FINNE HJELP??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BA7A073-F5EC-28CF-8CE1-96A60F1A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481D874-C739-3E69-FD67-80393B97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2921F9BF-55E4-1B03-6B23-3C21AE5D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7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3F5A5B5-72E1-66FA-BCDF-2B648A05DBC6}"/>
              </a:ext>
            </a:extLst>
          </p:cNvPr>
          <p:cNvSpPr txBox="1"/>
          <p:nvPr/>
        </p:nvSpPr>
        <p:spPr>
          <a:xfrm>
            <a:off x="838200" y="1451710"/>
            <a:ext cx="106087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Når dere står fast og har spørsmål:</a:t>
            </a:r>
          </a:p>
          <a:p>
            <a:endParaRPr lang="nb-NO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Sjekk på distriktets hjemmeside om dere finner svar der. Dere lærer  best ved å    finne fram til løsningene selv! </a:t>
            </a:r>
          </a:p>
          <a:p>
            <a:pPr marL="457200" indent="-457200">
              <a:buFont typeface="+mj-lt"/>
              <a:buAutoNum type="arabicPeriod"/>
            </a:pP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Kontakt distriktssekretær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Secretary.d2305@rotary.no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Inntil 01 07 2024 Roy Heine Olsen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. 913 81 309, </a:t>
            </a:r>
          </a:p>
          <a:p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       - Etter 01 07 24: Laila Hurlen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. 480 55 168 </a:t>
            </a:r>
          </a:p>
          <a:p>
            <a:endParaRPr lang="nb-N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Med dataspørsmål: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Dico.d2305@rotary.no</a:t>
            </a:r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-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Svend Strand </a:t>
            </a:r>
            <a:r>
              <a:rPr lang="nb-NO" b="1" dirty="0" err="1"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909 80 650</a:t>
            </a:r>
          </a:p>
          <a:p>
            <a:endParaRPr lang="nb-N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LYKKE TIL!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93C51BB-9EFB-9E19-D629-BB8A69317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852" y="2892856"/>
            <a:ext cx="8563087" cy="12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3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911AD6C-E93C-9387-72A5-4A6D36D5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7" y="1305220"/>
            <a:ext cx="10630446" cy="182678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FC1BDA8-2A0E-44EC-AC5D-85F046AA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190" y="107912"/>
            <a:ext cx="8119369" cy="1325563"/>
          </a:xfrm>
        </p:spPr>
        <p:txBody>
          <a:bodyPr>
            <a:no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HVOR FINNE HJELP??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49F3A21-4333-442B-9206-34AF5019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88" y="3180265"/>
            <a:ext cx="10515600" cy="766514"/>
          </a:xfrm>
        </p:spPr>
        <p:txBody>
          <a:bodyPr>
            <a:normAutofit fontScale="85000" lnSpcReduction="20000"/>
          </a:bodyPr>
          <a:lstStyle/>
          <a:p>
            <a:pPr marL="1371600" lvl="3" indent="0">
              <a:buNone/>
            </a:pPr>
            <a:r>
              <a:rPr lang="nb-NO" dirty="0"/>
              <a:t>		</a:t>
            </a:r>
          </a:p>
          <a:p>
            <a:pPr marL="0" indent="0">
              <a:buNone/>
            </a:pPr>
            <a:r>
              <a:rPr lang="nb-NO" sz="3600" b="1" dirty="0"/>
              <a:t>Rotary Support webside:  </a:t>
            </a:r>
            <a:r>
              <a:rPr lang="nb-NO" sz="3600" b="1" dirty="0">
                <a:hlinkClick r:id="rId4"/>
              </a:rPr>
              <a:t>https://support.rotary.no/no/hjem#</a:t>
            </a:r>
            <a:endParaRPr lang="nb-NO" sz="3600" b="1" dirty="0"/>
          </a:p>
          <a:p>
            <a:pPr marL="457200" lvl="1" indent="0">
              <a:buNone/>
            </a:pPr>
            <a:endParaRPr lang="nb-NO" b="1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8D4FCD9-ED45-AF50-E508-1A3AD93EA0A0}"/>
              </a:ext>
            </a:extLst>
          </p:cNvPr>
          <p:cNvSpPr txBox="1"/>
          <p:nvPr/>
        </p:nvSpPr>
        <p:spPr>
          <a:xfrm>
            <a:off x="1427388" y="4012654"/>
            <a:ext cx="411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Start/pålogging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Hjemmeside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Medlemsnett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E-post for klubb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15AD975-E250-6D11-C493-D20474374561}"/>
              </a:ext>
            </a:extLst>
          </p:cNvPr>
          <p:cNvSpPr txBox="1"/>
          <p:nvPr/>
        </p:nvSpPr>
        <p:spPr>
          <a:xfrm>
            <a:off x="6792097" y="4133590"/>
            <a:ext cx="45617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Arkiv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APP for mobiltelefon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My Rotary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b="1" dirty="0"/>
              <a:t>Instruksjonsvideoer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BA7A073-F5EC-28CF-8CE1-96A60F1A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481D874-C739-3E69-FD67-80393B97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2921F9BF-55E4-1B03-6B23-3C21AE5D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8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8AEEF3E-10D4-C144-64C1-5CEE1CF77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5" y="114184"/>
            <a:ext cx="3095813" cy="109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C536C6-6E8E-A919-1403-6B4BA44C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658" y="365125"/>
            <a:ext cx="8847142" cy="1325563"/>
          </a:xfrm>
        </p:spPr>
        <p:txBody>
          <a:bodyPr>
            <a:normAutofit/>
          </a:bodyPr>
          <a:lstStyle/>
          <a:p>
            <a:r>
              <a:rPr lang="nb-NO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+mn-lt"/>
                <a:ea typeface="+mn-ea"/>
                <a:cs typeface="+mn-cs"/>
              </a:rPr>
              <a:t>HANDBOK FOR KLUBBENE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C85E15-6A76-111A-0C8D-2E5C3924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6/20.04.2024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76F858-F6AD-48AA-F6EA-EB21BBAC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D2305 Styreseminarer DICO Svend Strand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6A4FAE-6452-A311-4FA3-29EB5DC2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FD808-54B9-4624-BBE5-ED6A6885154D}" type="slidenum">
              <a:rPr lang="nb-NO" smtClean="0"/>
              <a:t>9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D9F4314-43AB-E434-F35F-49D0FEF6AC21}"/>
              </a:ext>
            </a:extLst>
          </p:cNvPr>
          <p:cNvSpPr txBox="1"/>
          <p:nvPr/>
        </p:nvSpPr>
        <p:spPr>
          <a:xfrm>
            <a:off x="594000" y="1925861"/>
            <a:ext cx="7154337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fontAlgn="auto" hangingPunct="1">
              <a:spcAft>
                <a:spcPts val="300"/>
              </a:spcAft>
              <a:buFont typeface="Arial"/>
              <a:buNone/>
              <a:defRPr/>
            </a:pPr>
            <a:r>
              <a:rPr lang="nb-NO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nb-NO" sz="2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nb-NO" sz="2000" b="1" dirty="0">
                <a:latin typeface="Arial" pitchFamily="34" charset="0"/>
                <a:ea typeface="+mn-ea"/>
                <a:cs typeface="Arial" pitchFamily="34" charset="0"/>
              </a:rPr>
              <a:t>Handbok for klubbene er et oppslagsverk for drift av klubbene 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nb-NO" sz="20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nb-NO" sz="2000" b="1" dirty="0">
                <a:latin typeface="Arial" pitchFamily="34" charset="0"/>
                <a:ea typeface="+mn-ea"/>
                <a:cs typeface="Arial" pitchFamily="34" charset="0"/>
              </a:rPr>
              <a:t>Handboka finnes på distriktets hjemmeside under fanen </a:t>
            </a:r>
            <a:br>
              <a:rPr lang="nb-NO" sz="2000" b="1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nb-NO" sz="2000" b="1" dirty="0">
                <a:latin typeface="Arial" pitchFamily="34" charset="0"/>
                <a:ea typeface="+mn-ea"/>
                <a:cs typeface="Arial" pitchFamily="34" charset="0"/>
              </a:rPr>
              <a:t>«KLUBBINFO/HÅNDBOK FOR KLUBBENE</a:t>
            </a: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endParaRPr lang="nb-NO" sz="2000" b="1" dirty="0">
              <a:latin typeface="Arial" pitchFamily="34" charset="0"/>
              <a:ea typeface="+mn-ea"/>
              <a:cs typeface="Arial" pitchFamily="34" charset="0"/>
            </a:endParaRPr>
          </a:p>
          <a:p>
            <a:pPr marL="339725" indent="-225425" eaLnBrk="1" fontAlgn="auto" hangingPunct="1">
              <a:spcAft>
                <a:spcPts val="900"/>
              </a:spcAft>
              <a:buClr>
                <a:schemeClr val="accent1"/>
              </a:buClr>
              <a:buSzPct val="125000"/>
              <a:buFont typeface="Wingdings" charset="2"/>
              <a:buChar char="§"/>
              <a:defRPr/>
            </a:pPr>
            <a:r>
              <a:rPr lang="nb-NO" sz="2000" b="1" dirty="0">
                <a:latin typeface="Arial" pitchFamily="34" charset="0"/>
                <a:ea typeface="+mn-ea"/>
                <a:cs typeface="Arial" pitchFamily="34" charset="0"/>
              </a:rPr>
              <a:t>Handboka seksjon 3 «Klubben» inneholder informasjon og veiledning om de ulike klubbrollene, aktiviteter og oppgaver  og viktige tidsfrister.</a:t>
            </a:r>
          </a:p>
        </p:txBody>
      </p:sp>
      <p:pic>
        <p:nvPicPr>
          <p:cNvPr id="8" name="Bilde 7">
            <a:hlinkClick r:id="rId2"/>
            <a:extLst>
              <a:ext uri="{FF2B5EF4-FFF2-40B4-BE49-F238E27FC236}">
                <a16:creationId xmlns:a16="http://schemas.microsoft.com/office/drawing/2014/main" id="{4E536894-D342-9DE0-67BD-7D57BBEB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36" y="1410957"/>
            <a:ext cx="3888164" cy="5225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7D617CB-6451-0A74-00AD-80D3B99F9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7" y="359834"/>
            <a:ext cx="2214481" cy="7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13800</TotalTime>
  <Words>2553</Words>
  <Application>Microsoft Office PowerPoint</Application>
  <PresentationFormat>Widescreen</PresentationFormat>
  <Paragraphs>532</Paragraphs>
  <Slides>52</Slides>
  <Notes>33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52</vt:i4>
      </vt:variant>
    </vt:vector>
  </HeadingPairs>
  <TitlesOfParts>
    <vt:vector size="62" baseType="lpstr">
      <vt:lpstr>Aharoni</vt:lpstr>
      <vt:lpstr>Amasis MT Pro Black</vt:lpstr>
      <vt:lpstr>Arial</vt:lpstr>
      <vt:lpstr>Arial Black</vt:lpstr>
      <vt:lpstr>Calibri</vt:lpstr>
      <vt:lpstr>Calibri Light</vt:lpstr>
      <vt:lpstr>Georgia</vt:lpstr>
      <vt:lpstr>Goudy Stout</vt:lpstr>
      <vt:lpstr>Wingdings</vt:lpstr>
      <vt:lpstr>Office-tema</vt:lpstr>
      <vt:lpstr>PowerPoint-presentasjon</vt:lpstr>
      <vt:lpstr>PowerPoint-presentasjon</vt:lpstr>
      <vt:lpstr>Sekretærenes viktigste oppgaver</vt:lpstr>
      <vt:lpstr>Sekretærenes viktigste oppgaver</vt:lpstr>
      <vt:lpstr>PowerPoint-presentasjon</vt:lpstr>
      <vt:lpstr>HVILKE IT-SYSTEMER?</vt:lpstr>
      <vt:lpstr>HVOR FINNE HJELP??</vt:lpstr>
      <vt:lpstr>HVOR FINNE HJELP??</vt:lpstr>
      <vt:lpstr>HANDBOK FOR KLUBBENE</vt:lpstr>
      <vt:lpstr> ROLLER , =TILGANG TIL LESE/ENDRE INFO</vt:lpstr>
      <vt:lpstr>PowerPoint-presentasjon</vt:lpstr>
      <vt:lpstr>ROTARY MEDLEMSNETT</vt:lpstr>
      <vt:lpstr>INNLOGGING?</vt:lpstr>
      <vt:lpstr>PowerPoint-presentasjon</vt:lpstr>
      <vt:lpstr>ROTARY MEDLEMSNETT  NÅS GJENNOM INNLOGGING APPSCO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Club Central – Klubbens mål og planer</vt:lpstr>
      <vt:lpstr>PowerPoint-presentasjon</vt:lpstr>
      <vt:lpstr>KOM I GANG! </vt:lpstr>
      <vt:lpstr>PowerPoint-presentasjon</vt:lpstr>
      <vt:lpstr>PowerPoint-presentasjon</vt:lpstr>
      <vt:lpstr>PowerPoint-presentasjon</vt:lpstr>
      <vt:lpstr>PowerPoint-presentasjon</vt:lpstr>
      <vt:lpstr>STARTSKJERM</vt:lpstr>
      <vt:lpstr>Valg 1: «Profile»</vt:lpstr>
      <vt:lpstr>Valg «Membership card»</vt:lpstr>
      <vt:lpstr>Valg «Account»</vt:lpstr>
      <vt:lpstr>Valg «Club Website»</vt:lpstr>
      <vt:lpstr>Valg «Events»</vt:lpstr>
      <vt:lpstr>HVOR FINNE HJELP??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 DIGITALE TJENESTER</dc:title>
  <dc:creator>Svend Strand</dc:creator>
  <cp:lastModifiedBy>Svend Strand</cp:lastModifiedBy>
  <cp:revision>79</cp:revision>
  <cp:lastPrinted>2024-04-03T09:52:11Z</cp:lastPrinted>
  <dcterms:created xsi:type="dcterms:W3CDTF">2022-02-28T08:27:24Z</dcterms:created>
  <dcterms:modified xsi:type="dcterms:W3CDTF">2024-04-06T09:46:18Z</dcterms:modified>
</cp:coreProperties>
</file>