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1" r:id="rId2"/>
  </p:sldMasterIdLst>
  <p:notesMasterIdLst>
    <p:notesMasterId r:id="rId41"/>
  </p:notesMasterIdLst>
  <p:sldIdLst>
    <p:sldId id="330" r:id="rId3"/>
    <p:sldId id="356" r:id="rId4"/>
    <p:sldId id="389" r:id="rId5"/>
    <p:sldId id="391" r:id="rId6"/>
    <p:sldId id="352" r:id="rId7"/>
    <p:sldId id="354" r:id="rId8"/>
    <p:sldId id="372" r:id="rId9"/>
    <p:sldId id="390" r:id="rId10"/>
    <p:sldId id="396" r:id="rId11"/>
    <p:sldId id="346" r:id="rId12"/>
    <p:sldId id="381" r:id="rId13"/>
    <p:sldId id="360" r:id="rId14"/>
    <p:sldId id="404" r:id="rId15"/>
    <p:sldId id="397" r:id="rId16"/>
    <p:sldId id="392" r:id="rId17"/>
    <p:sldId id="398" r:id="rId18"/>
    <p:sldId id="298" r:id="rId19"/>
    <p:sldId id="350" r:id="rId20"/>
    <p:sldId id="399" r:id="rId21"/>
    <p:sldId id="379" r:id="rId22"/>
    <p:sldId id="273" r:id="rId23"/>
    <p:sldId id="256" r:id="rId24"/>
    <p:sldId id="299" r:id="rId25"/>
    <p:sldId id="394" r:id="rId26"/>
    <p:sldId id="395" r:id="rId27"/>
    <p:sldId id="366" r:id="rId28"/>
    <p:sldId id="374" r:id="rId29"/>
    <p:sldId id="403" r:id="rId30"/>
    <p:sldId id="370" r:id="rId31"/>
    <p:sldId id="401" r:id="rId32"/>
    <p:sldId id="348" r:id="rId33"/>
    <p:sldId id="402" r:id="rId34"/>
    <p:sldId id="371" r:id="rId35"/>
    <p:sldId id="347" r:id="rId36"/>
    <p:sldId id="364" r:id="rId37"/>
    <p:sldId id="400" r:id="rId38"/>
    <p:sldId id="311" r:id="rId39"/>
    <p:sldId id="368" r:id="rId40"/>
  </p:sldIdLst>
  <p:sldSz cx="12192000" cy="6858000"/>
  <p:notesSz cx="6889750" cy="10021888"/>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95D"/>
    <a:srgbClr val="FFFFFF"/>
    <a:srgbClr val="D9185C"/>
    <a:srgbClr val="06B4E6"/>
    <a:srgbClr val="15458F"/>
    <a:srgbClr val="DA1A5A"/>
    <a:srgbClr val="00B4E6"/>
    <a:srgbClr val="00B4E7"/>
    <a:srgbClr val="16468F"/>
    <a:srgbClr val="174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67" autoAdjust="0"/>
    <p:restoredTop sz="79065" autoAdjust="0"/>
  </p:normalViewPr>
  <p:slideViewPr>
    <p:cSldViewPr snapToGrid="0" showGuides="1">
      <p:cViewPr varScale="1">
        <p:scale>
          <a:sx n="67" d="100"/>
          <a:sy n="67" d="100"/>
        </p:scale>
        <p:origin x="828" y="32"/>
      </p:cViewPr>
      <p:guideLst>
        <p:guide orient="horz" pos="2632"/>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76"/>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dirty="0"/>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2403E561-A38A-4A22-8215-F855A52BC5B1}" type="datetimeFigureOut">
              <a:rPr lang="en-US" smtClean="0"/>
              <a:t>4/20/2024</a:t>
            </a:fld>
            <a:endParaRPr lang="en-US" dirty="0"/>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US" dirty="0"/>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300" b="1" dirty="0"/>
              <a:t>TRF komiteen i distriktet vil fra juli bestå av meg</a:t>
            </a:r>
            <a:r>
              <a:rPr lang="nb-NO" sz="1300" dirty="0"/>
              <a:t>, Vigdis Osbak - vosbak@hotmail.com</a:t>
            </a:r>
          </a:p>
          <a:p>
            <a:r>
              <a:rPr lang="nb-NO" sz="1300" b="1" dirty="0"/>
              <a:t>Gunnar Kvalsund </a:t>
            </a:r>
            <a:r>
              <a:rPr lang="nb-NO" sz="1300" dirty="0"/>
              <a:t>– kvalsundgunnar@gmail.com – Giske RK</a:t>
            </a:r>
          </a:p>
          <a:p>
            <a:r>
              <a:rPr lang="nb-NO" sz="1300" b="1" dirty="0"/>
              <a:t>Kjetil Dalheim- </a:t>
            </a:r>
            <a:r>
              <a:rPr lang="nb-NO" sz="1300" dirty="0"/>
              <a:t>kjetil@dalheim.no – Raufoss RK</a:t>
            </a:r>
          </a:p>
          <a:p>
            <a:r>
              <a:rPr lang="nb-NO" sz="1300" b="1" dirty="0"/>
              <a:t>DGE Morten Mo</a:t>
            </a:r>
            <a:r>
              <a:rPr lang="nb-NO" sz="1300" b="0" dirty="0"/>
              <a:t> morten.mo@getmail.no - Hamar RK </a:t>
            </a:r>
          </a:p>
          <a:p>
            <a:endParaRPr lang="nb-NO" sz="1300" dirty="0"/>
          </a:p>
          <a:p>
            <a:r>
              <a:rPr lang="nb-NO" sz="1300" dirty="0"/>
              <a:t>TRF er en parallell organisasjon til Rotary International, med eget styre og egne budsjett og regnskap. </a:t>
            </a:r>
          </a:p>
          <a:p>
            <a:r>
              <a:rPr lang="nb-NO" sz="1300" dirty="0" err="1"/>
              <a:t>Rotaryfondet</a:t>
            </a:r>
            <a:r>
              <a:rPr lang="nb-NO" sz="1300" dirty="0"/>
              <a:t> bidrar til humanitære prosjekt innenfor en Rotary sine fokusområder</a:t>
            </a:r>
          </a:p>
          <a:p>
            <a:endParaRPr lang="nb-NO" dirty="0"/>
          </a:p>
        </p:txBody>
      </p:sp>
      <p:sp>
        <p:nvSpPr>
          <p:cNvPr id="4" name="Plassholder for lysbildenumm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42764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Polio er hovedprosjektet til Rotary og har vært det siden 1980 tallet. </a:t>
            </a:r>
          </a:p>
          <a:p>
            <a:r>
              <a:rPr lang="nb-NO" dirty="0"/>
              <a:t>Første vaksinen ble gitt i 1979 på Filippinene. </a:t>
            </a:r>
          </a:p>
          <a:p>
            <a:r>
              <a:rPr lang="nb-NO" dirty="0"/>
              <a:t>Nå gjenstår to land </a:t>
            </a:r>
          </a:p>
          <a:p>
            <a:pPr lvl="1"/>
            <a:r>
              <a:rPr lang="nb-NO" dirty="0"/>
              <a:t>Pakistan med 6 tilfeller </a:t>
            </a:r>
          </a:p>
          <a:p>
            <a:pPr lvl="1"/>
            <a:r>
              <a:rPr lang="nb-NO" dirty="0"/>
              <a:t>Afghanistan med 6 tilfeller i 2023</a:t>
            </a:r>
          </a:p>
        </p:txBody>
      </p:sp>
      <p:sp>
        <p:nvSpPr>
          <p:cNvPr id="4" name="Plassholder for lysbildenummer 3"/>
          <p:cNvSpPr>
            <a:spLocks noGrp="1"/>
          </p:cNvSpPr>
          <p:nvPr>
            <p:ph type="sldNum" sz="quarter" idx="5"/>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811454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dere sikkert kjenner til har Rotary gjort en avtale med Bill og Melinda Gates fondet om at dersom </a:t>
            </a:r>
            <a:r>
              <a:rPr lang="nb-NO" dirty="0" err="1"/>
              <a:t>rotary</a:t>
            </a:r>
            <a:r>
              <a:rPr lang="nb-NO" dirty="0"/>
              <a:t> samler inn 50 millioner USD skal Fondet gi det dobbelte. I tillegg gir World Fund 0,5 av det som distriktet gir.</a:t>
            </a:r>
          </a:p>
          <a:p>
            <a:r>
              <a:rPr lang="nb-NO" dirty="0"/>
              <a:t>Så når vi sist år i vårt distrikt bidro med 8447 USD – betyr det at </a:t>
            </a:r>
            <a:r>
              <a:rPr lang="nb-NO" b="1" dirty="0"/>
              <a:t>271.000,- NOK </a:t>
            </a:r>
            <a:r>
              <a:rPr lang="nb-NO" dirty="0"/>
              <a:t>(</a:t>
            </a:r>
            <a:r>
              <a:rPr lang="nb-NO" b="0" dirty="0"/>
              <a:t>38.010 USD) </a:t>
            </a:r>
            <a:r>
              <a:rPr lang="nb-NO" b="1" dirty="0"/>
              <a:t>gikk til å bekjempe polio</a:t>
            </a:r>
            <a:r>
              <a:rPr lang="nb-NO" dirty="0"/>
              <a:t> fra vårt distrikt. Bare 13 av 50 klubber bidro i 2021-2022.</a:t>
            </a:r>
          </a:p>
          <a:p>
            <a:endParaRPr lang="nb-NO" dirty="0"/>
          </a:p>
        </p:txBody>
      </p:sp>
      <p:sp>
        <p:nvSpPr>
          <p:cNvPr id="4" name="Plassholder for lysbildenummer 3"/>
          <p:cNvSpPr>
            <a:spLocks noGrp="1"/>
          </p:cNvSpPr>
          <p:nvPr>
            <p:ph type="sldNum" sz="quarter" idx="5"/>
          </p:nvPr>
        </p:nvSpPr>
        <p:spPr/>
        <p:txBody>
          <a:bodyPr/>
          <a:lstStyle/>
          <a:p>
            <a:pPr defTabSz="966338">
              <a:defRPr/>
            </a:pPr>
            <a:fld id="{DB827055-821E-4F6B-AAA9-2685E1493D9C}" type="slidenum">
              <a:rPr lang="en-US">
                <a:solidFill>
                  <a:prstClr val="black"/>
                </a:solidFill>
                <a:latin typeface="Calibri" panose="020F0502020204030204"/>
              </a:rPr>
              <a:pPr defTabSz="966338">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63202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dere sikkert kjenner til har Rotary gjort en avtale med Bill og Melinda Gates fondet om at dersom </a:t>
            </a:r>
            <a:r>
              <a:rPr lang="nb-NO" dirty="0" err="1"/>
              <a:t>rotary</a:t>
            </a:r>
            <a:r>
              <a:rPr lang="nb-NO" dirty="0"/>
              <a:t> samler inn 50 millioner USD skal Fondet gi det dobbelte. I tillegg gir World Fund 0,5 av det som distriktet gir.</a:t>
            </a:r>
          </a:p>
          <a:p>
            <a:r>
              <a:rPr lang="nb-NO" dirty="0"/>
              <a:t>Så når vi sist år i vårt distrikt bidro med 7.260 USD – betyr det at </a:t>
            </a:r>
            <a:r>
              <a:rPr lang="nb-NO" b="1" dirty="0">
                <a:solidFill>
                  <a:srgbClr val="FF0000"/>
                </a:solidFill>
              </a:rPr>
              <a:t>x,- NOK </a:t>
            </a:r>
            <a:r>
              <a:rPr lang="nb-NO" dirty="0"/>
              <a:t>(</a:t>
            </a:r>
            <a:r>
              <a:rPr lang="nb-NO" b="0" dirty="0"/>
              <a:t>32.670 USD) </a:t>
            </a:r>
            <a:r>
              <a:rPr lang="nb-NO" b="1" dirty="0"/>
              <a:t>gikk til å bekjempe polio</a:t>
            </a:r>
            <a:r>
              <a:rPr lang="nb-NO" dirty="0"/>
              <a:t> fra vårt distrikt. </a:t>
            </a:r>
          </a:p>
        </p:txBody>
      </p:sp>
      <p:sp>
        <p:nvSpPr>
          <p:cNvPr id="4" name="Plassholder for lysbildenummer 3"/>
          <p:cNvSpPr>
            <a:spLocks noGrp="1"/>
          </p:cNvSpPr>
          <p:nvPr>
            <p:ph type="sldNum" sz="quarter" idx="5"/>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3549404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 Har dere oversikt over hvor mye deres klubb bidrar med til Polio Pluss årlig? Noen har bidrag fra klubben som innarbeides i kontingenten årlig – andre har lokale arrangement.</a:t>
            </a:r>
          </a:p>
          <a:p>
            <a:endParaRPr lang="nb-NO" dirty="0"/>
          </a:p>
          <a:p>
            <a:r>
              <a:rPr lang="nb-NO" dirty="0"/>
              <a:t>2. Innkommende </a:t>
            </a:r>
            <a:r>
              <a:rPr lang="nb-NO" dirty="0" err="1"/>
              <a:t>distriktsguvernør</a:t>
            </a:r>
            <a:r>
              <a:rPr lang="nb-NO" dirty="0"/>
              <a:t> ønsker at klubbene skal markere Polio dagen den 24 oktober ved at et hus i kommunen lyses opp med lilla lys og at man legger ut informasjon om polio på nettsiden for å forklare hvorfor bygningen er lyssatt. </a:t>
            </a:r>
          </a:p>
        </p:txBody>
      </p:sp>
      <p:sp>
        <p:nvSpPr>
          <p:cNvPr id="4" name="Plassholder for lysbildenummer 3"/>
          <p:cNvSpPr>
            <a:spLocks noGrp="1"/>
          </p:cNvSpPr>
          <p:nvPr>
            <p:ph type="sldNum" sz="quarter" idx="5"/>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64108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side 27 i håndboka finner dere mer informasjon om PHF, søknadsskjema og utfylling. For en PHF kreves det 1000 poeng, noe dere alle har.</a:t>
            </a:r>
          </a:p>
          <a:p>
            <a:r>
              <a:rPr lang="nb-NO" dirty="0"/>
              <a:t>Det er en flott mulighet til å gi anerkjennelse til klubb medlemmer eller folk i nærområdet som har gjort en innsats ut over hva man kan forvente. Kan gi god publisitet.</a:t>
            </a:r>
          </a:p>
          <a:p>
            <a:endParaRPr lang="nb-NO" dirty="0"/>
          </a:p>
        </p:txBody>
      </p:sp>
      <p:sp>
        <p:nvSpPr>
          <p:cNvPr id="4" name="Plassholder for lysbildenummer 3"/>
          <p:cNvSpPr>
            <a:spLocks noGrp="1"/>
          </p:cNvSpPr>
          <p:nvPr>
            <p:ph type="sldNum" sz="quarter" idx="5"/>
          </p:nvPr>
        </p:nvSpPr>
        <p:spPr/>
        <p:txBody>
          <a:bodyPr/>
          <a:lstStyle/>
          <a:p>
            <a:pPr defTabSz="483169">
              <a:defRPr/>
            </a:pPr>
            <a:fld id="{DB827055-821E-4F6B-AAA9-2685E1493D9C}" type="slidenum">
              <a:rPr lang="en-US" sz="1400">
                <a:solidFill>
                  <a:prstClr val="black"/>
                </a:solidFill>
                <a:latin typeface="Calibri" panose="020F0502020204030204"/>
              </a:rPr>
              <a:pPr defTabSz="483169">
                <a:defRPr/>
              </a:pPr>
              <a:t>15</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037832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300" dirty="0">
                <a:latin typeface="Georgia"/>
                <a:ea typeface="ヒラギノ角ゴ Pro W3"/>
              </a:rPr>
              <a:t>We have </a:t>
            </a:r>
            <a:r>
              <a:rPr lang="en-US" altLang="en-US" sz="1300" b="1" dirty="0">
                <a:latin typeface="Georgia"/>
                <a:ea typeface="ヒラギノ角ゴ Pro W3"/>
              </a:rPr>
              <a:t>seven Rotary Peace Centers </a:t>
            </a:r>
            <a:r>
              <a:rPr lang="en-US" altLang="en-US" sz="1300" dirty="0">
                <a:latin typeface="Georgia"/>
                <a:ea typeface="ヒラギノ角ゴ Pro W3"/>
              </a:rPr>
              <a:t>at </a:t>
            </a:r>
            <a:r>
              <a:rPr lang="en-US" altLang="en-US" sz="1300" b="1" dirty="0">
                <a:latin typeface="Georgia"/>
                <a:ea typeface="ヒラギノ角ゴ Pro W3"/>
              </a:rPr>
              <a:t>eight universities</a:t>
            </a:r>
            <a:r>
              <a:rPr lang="en-US" altLang="en-US" sz="1300" dirty="0">
                <a:latin typeface="Georgia"/>
                <a:ea typeface="ヒラギノ角ゴ Pro W3"/>
              </a:rPr>
              <a:t>.</a:t>
            </a:r>
            <a:r>
              <a:rPr lang="en-US" altLang="en-US" dirty="0">
                <a:latin typeface="Georgia"/>
                <a:ea typeface="ヒラギノ角ゴ Pro W3"/>
              </a:rPr>
              <a:t> </a:t>
            </a:r>
            <a:endParaRPr lang="en-US" altLang="en-US" sz="1300" dirty="0">
              <a:latin typeface="Georgia" panose="02040502050405020303" pitchFamily="18" charset="0"/>
              <a:ea typeface="ヒラギノ角ゴ Pro W3" pitchFamily="-111" charset="-128"/>
            </a:endParaRPr>
          </a:p>
          <a:p>
            <a:endParaRPr lang="en-US" altLang="en-US" sz="1300" b="1" dirty="0">
              <a:latin typeface="Georgia" panose="02040502050405020303" pitchFamily="18" charset="0"/>
              <a:ea typeface="ヒラギノ角ゴ Pro W3" pitchFamily="-111" charset="-128"/>
            </a:endParaRPr>
          </a:p>
          <a:p>
            <a:r>
              <a:rPr lang="en-US" altLang="en-US" sz="1300" dirty="0">
                <a:latin typeface="Georgia"/>
                <a:ea typeface="ヒラギノ角ゴ Pro W3"/>
              </a:rPr>
              <a:t>Five centers offer </a:t>
            </a:r>
            <a:r>
              <a:rPr lang="en-US" altLang="en-US" sz="1300" b="1" dirty="0">
                <a:latin typeface="Georgia"/>
                <a:ea typeface="ヒラギノ角ゴ Pro W3"/>
              </a:rPr>
              <a:t>master’s degrees</a:t>
            </a:r>
            <a:r>
              <a:rPr lang="en-US" altLang="en-US" sz="1300" dirty="0">
                <a:latin typeface="Georgia"/>
                <a:ea typeface="ヒラギノ角ゴ Pro W3"/>
              </a:rPr>
              <a:t> in disciplines related to </a:t>
            </a:r>
            <a:r>
              <a:rPr lang="en-US" altLang="en-US" sz="1300" b="1" dirty="0">
                <a:latin typeface="Georgia"/>
                <a:ea typeface="ヒラギノ角ゴ Pro W3"/>
              </a:rPr>
              <a:t>peace and development:</a:t>
            </a:r>
            <a:r>
              <a:rPr lang="en-US" altLang="en-US" dirty="0">
                <a:latin typeface="Georgia"/>
                <a:ea typeface="ヒラギノ角ゴ Pro W3"/>
              </a:rPr>
              <a:t> </a:t>
            </a:r>
            <a:endParaRPr lang="en-US" altLang="en-US" sz="1300" dirty="0">
              <a:latin typeface="Georgia" panose="02040502050405020303" pitchFamily="18" charset="0"/>
              <a:ea typeface="ヒラギノ角ゴ Pro W3" pitchFamily="-111" charset="-128"/>
            </a:endParaRPr>
          </a:p>
          <a:p>
            <a:endParaRPr lang="en-US" altLang="en-US" sz="1300" dirty="0">
              <a:latin typeface="Georgia" panose="02040502050405020303" pitchFamily="18" charset="0"/>
              <a:ea typeface="ヒラギノ角ゴ Pro W3" pitchFamily="-111" charset="-128"/>
            </a:endParaRPr>
          </a:p>
          <a:p>
            <a:pPr>
              <a:buFontTx/>
              <a:buChar char="•"/>
            </a:pPr>
            <a:r>
              <a:rPr lang="en-US" altLang="en-US" sz="1300" dirty="0">
                <a:latin typeface="Georgia"/>
                <a:ea typeface="ヒラギノ角ゴ Pro W3"/>
              </a:rPr>
              <a:t>A joint program at Duke University and the University of North Carolina-Chapel Hill, USA</a:t>
            </a:r>
            <a:r>
              <a:rPr lang="en-US" altLang="en-US" dirty="0">
                <a:latin typeface="Georgia"/>
                <a:ea typeface="ヒラギノ角ゴ Pro W3"/>
              </a:rPr>
              <a:t> </a:t>
            </a:r>
            <a:endParaRPr lang="en-US" altLang="en-US" sz="1300" dirty="0">
              <a:latin typeface="Georgia" panose="02040502050405020303" pitchFamily="18" charset="0"/>
              <a:ea typeface="ヒラギノ角ゴ Pro W3" pitchFamily="-111" charset="-128"/>
            </a:endParaRPr>
          </a:p>
          <a:p>
            <a:pPr eaLnBrk="0" fontAlgn="base" hangingPunct="0">
              <a:spcBef>
                <a:spcPct val="30000"/>
              </a:spcBef>
              <a:spcAft>
                <a:spcPct val="0"/>
              </a:spcAft>
              <a:buFontTx/>
              <a:buChar char="•"/>
              <a:defRPr/>
            </a:pPr>
            <a:r>
              <a:rPr lang="en-US" altLang="en-US" sz="1300" dirty="0">
                <a:latin typeface="Georgia"/>
                <a:ea typeface="ヒラギノ角ゴ Pro W3"/>
              </a:rPr>
              <a:t>International Christian University, Japan</a:t>
            </a:r>
            <a:r>
              <a:rPr lang="en-US" altLang="en-US" dirty="0">
                <a:latin typeface="Georgia"/>
                <a:ea typeface="ヒラギノ角ゴ Pro W3"/>
              </a:rPr>
              <a:t> </a:t>
            </a:r>
            <a:endParaRPr lang="en-US" altLang="en-US" sz="1300" dirty="0">
              <a:latin typeface="Georgia" panose="02040502050405020303" pitchFamily="18" charset="0"/>
              <a:ea typeface="ヒラギノ角ゴ Pro W3" pitchFamily="-111" charset="-128"/>
            </a:endParaRPr>
          </a:p>
          <a:p>
            <a:pPr>
              <a:buFontTx/>
              <a:buChar char="•"/>
            </a:pPr>
            <a:r>
              <a:rPr lang="en-US" altLang="en-US" sz="1300" dirty="0">
                <a:latin typeface="Georgia"/>
                <a:ea typeface="ヒラギノ角ゴ Pro W3"/>
              </a:rPr>
              <a:t>University of Bradford, England</a:t>
            </a:r>
          </a:p>
          <a:p>
            <a:pPr eaLnBrk="0" fontAlgn="base" hangingPunct="0">
              <a:spcBef>
                <a:spcPct val="30000"/>
              </a:spcBef>
              <a:spcAft>
                <a:spcPct val="0"/>
              </a:spcAft>
              <a:buFontTx/>
              <a:buChar char="•"/>
              <a:defRPr/>
            </a:pPr>
            <a:r>
              <a:rPr lang="en-US" altLang="en-US" sz="1300" dirty="0">
                <a:latin typeface="Georgia"/>
                <a:ea typeface="ヒラギノ角ゴ Pro W3"/>
              </a:rPr>
              <a:t>University of Queensland, Australia</a:t>
            </a:r>
            <a:r>
              <a:rPr lang="en-US" altLang="en-US" dirty="0">
                <a:latin typeface="Georgia"/>
                <a:ea typeface="ヒラギノ角ゴ Pro W3"/>
              </a:rPr>
              <a:t> </a:t>
            </a:r>
            <a:endParaRPr lang="en-US" altLang="en-US" sz="1300" dirty="0">
              <a:latin typeface="Georgia" panose="02040502050405020303" pitchFamily="18" charset="0"/>
              <a:ea typeface="ヒラギノ角ゴ Pro W3" pitchFamily="-111" charset="-128"/>
            </a:endParaRPr>
          </a:p>
          <a:p>
            <a:pPr>
              <a:buFontTx/>
              <a:buChar char="•"/>
            </a:pPr>
            <a:r>
              <a:rPr lang="en-US" altLang="en-US" sz="1300" dirty="0">
                <a:latin typeface="Georgia"/>
                <a:ea typeface="ヒラギノ角ゴ Pro W3"/>
              </a:rPr>
              <a:t>Uppsala University, Sweden</a:t>
            </a:r>
          </a:p>
          <a:p>
            <a:endParaRPr lang="en-US" altLang="en-US" sz="1300" dirty="0">
              <a:latin typeface="Georgia" panose="02040502050405020303" pitchFamily="18" charset="0"/>
              <a:ea typeface="ヒラギノ角ゴ Pro W3" pitchFamily="-111" charset="-128"/>
            </a:endParaRPr>
          </a:p>
          <a:p>
            <a:r>
              <a:rPr lang="en-US" altLang="en-US" sz="1300" dirty="0">
                <a:latin typeface="Georgia"/>
                <a:ea typeface="ヒラギノ角ゴ Pro W3"/>
              </a:rPr>
              <a:t>Two centers, at Chulalongkorn University in Thailand and Makerere University in Uganda, offer a</a:t>
            </a:r>
            <a:r>
              <a:rPr lang="en-US" altLang="en-US" sz="1300" b="1" dirty="0">
                <a:latin typeface="Georgia"/>
                <a:ea typeface="ヒラギノ角ゴ Pro W3"/>
              </a:rPr>
              <a:t> </a:t>
            </a:r>
            <a:r>
              <a:rPr lang="en-US" altLang="en-US" b="1" dirty="0">
                <a:latin typeface="Georgia"/>
                <a:ea typeface="ヒラギノ角ゴ Pro W3"/>
              </a:rPr>
              <a:t>post-graduate diploma</a:t>
            </a:r>
            <a:r>
              <a:rPr lang="en-US" altLang="en-US" dirty="0">
                <a:latin typeface="Georgia"/>
                <a:ea typeface="ヒラギノ角ゴ Pro W3"/>
              </a:rPr>
              <a:t> </a:t>
            </a:r>
            <a:r>
              <a:rPr lang="en-US" altLang="en-US" sz="1300" dirty="0">
                <a:latin typeface="Georgia"/>
                <a:ea typeface="ヒラギノ角ゴ Pro W3"/>
              </a:rPr>
              <a:t>in </a:t>
            </a:r>
            <a:r>
              <a:rPr lang="en-US" altLang="en-US" sz="1300" b="1" dirty="0">
                <a:latin typeface="Georgia"/>
                <a:ea typeface="ヒラギノ角ゴ Pro W3"/>
              </a:rPr>
              <a:t>peace and </a:t>
            </a:r>
            <a:r>
              <a:rPr lang="en-US" altLang="en-US" b="1" dirty="0">
                <a:latin typeface="Georgia"/>
                <a:ea typeface="ヒラギノ角ゴ Pro W3"/>
              </a:rPr>
              <a:t>development</a:t>
            </a:r>
            <a:r>
              <a:rPr lang="en-US" altLang="en-US" sz="1300" dirty="0">
                <a:latin typeface="Georgia"/>
                <a:ea typeface="ヒラギノ角ゴ Pro W3"/>
              </a:rPr>
              <a:t>. The yearlong program blends online learning, classroom studies, and a social change initiative.</a:t>
            </a:r>
            <a:r>
              <a:rPr lang="en-US" altLang="en-US" dirty="0">
                <a:latin typeface="Georgia"/>
                <a:ea typeface="ヒラギノ角ゴ Pro W3"/>
              </a:rPr>
              <a:t> </a:t>
            </a:r>
            <a:endParaRPr lang="en-US" altLang="en-US" sz="1300" dirty="0">
              <a:latin typeface="Georgia" panose="02040502050405020303" pitchFamily="18" charset="0"/>
              <a:ea typeface="ヒラギノ角ゴ Pro W3" pitchFamily="-111" charset="-128"/>
            </a:endParaRP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17</a:t>
            </a:fld>
            <a:endParaRPr lang="en-US"/>
          </a:p>
        </p:txBody>
      </p:sp>
    </p:spTree>
    <p:extLst>
      <p:ext uri="{BB962C8B-B14F-4D97-AF65-F5344CB8AC3E}">
        <p14:creationId xmlns:p14="http://schemas.microsoft.com/office/powerpoint/2010/main" val="266113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0" i="0" dirty="0" err="1">
                <a:solidFill>
                  <a:srgbClr val="39424A"/>
                </a:solidFill>
                <a:effectLst/>
                <a:latin typeface="Open Sans" panose="020B0606030504020204" pitchFamily="34" charset="0"/>
              </a:rPr>
              <a:t>Vårt</a:t>
            </a:r>
            <a:r>
              <a:rPr lang="en-US" b="0" i="0" dirty="0">
                <a:solidFill>
                  <a:srgbClr val="39424A"/>
                </a:solidFill>
                <a:effectLst/>
                <a:latin typeface="Open Sans" panose="020B0606030504020204" pitchFamily="34" charset="0"/>
              </a:rPr>
              <a:t> distrikt </a:t>
            </a:r>
            <a:r>
              <a:rPr lang="en-US" b="0" i="0" dirty="0" err="1">
                <a:solidFill>
                  <a:srgbClr val="39424A"/>
                </a:solidFill>
                <a:effectLst/>
                <a:latin typeface="Open Sans" panose="020B0606030504020204" pitchFamily="34" charset="0"/>
              </a:rPr>
              <a:t>har</a:t>
            </a:r>
            <a:r>
              <a:rPr lang="en-US" b="0" i="0" dirty="0">
                <a:solidFill>
                  <a:srgbClr val="39424A"/>
                </a:solidFill>
                <a:effectLst/>
                <a:latin typeface="Open Sans" panose="020B0606030504020204" pitchFamily="34" charset="0"/>
              </a:rPr>
              <a:t> </a:t>
            </a:r>
            <a:r>
              <a:rPr lang="en-US" b="0" i="0" dirty="0" err="1">
                <a:solidFill>
                  <a:srgbClr val="39424A"/>
                </a:solidFill>
                <a:effectLst/>
                <a:latin typeface="Open Sans" panose="020B0606030504020204" pitchFamily="34" charset="0"/>
              </a:rPr>
              <a:t>ikke</a:t>
            </a:r>
            <a:r>
              <a:rPr lang="en-US" b="0" i="0" dirty="0">
                <a:solidFill>
                  <a:srgbClr val="39424A"/>
                </a:solidFill>
                <a:effectLst/>
                <a:latin typeface="Open Sans" panose="020B0606030504020204" pitchFamily="34" charset="0"/>
              </a:rPr>
              <a:t> </a:t>
            </a:r>
            <a:r>
              <a:rPr lang="en-US" b="0" i="0" dirty="0" err="1">
                <a:solidFill>
                  <a:srgbClr val="39424A"/>
                </a:solidFill>
                <a:effectLst/>
                <a:latin typeface="Open Sans" panose="020B0606030504020204" pitchFamily="34" charset="0"/>
              </a:rPr>
              <a:t>hatt</a:t>
            </a:r>
            <a:r>
              <a:rPr lang="en-US" b="0" i="0" dirty="0">
                <a:solidFill>
                  <a:srgbClr val="39424A"/>
                </a:solidFill>
                <a:effectLst/>
                <a:latin typeface="Open Sans" panose="020B0606030504020204" pitchFamily="34" charset="0"/>
              </a:rPr>
              <a:t> </a:t>
            </a:r>
            <a:r>
              <a:rPr lang="en-US" b="0" i="0" dirty="0" err="1">
                <a:solidFill>
                  <a:srgbClr val="39424A"/>
                </a:solidFill>
                <a:effectLst/>
                <a:latin typeface="Open Sans" panose="020B0606030504020204" pitchFamily="34" charset="0"/>
              </a:rPr>
              <a:t>noen</a:t>
            </a:r>
            <a:r>
              <a:rPr lang="en-US" b="0" i="0" dirty="0">
                <a:solidFill>
                  <a:srgbClr val="39424A"/>
                </a:solidFill>
                <a:effectLst/>
                <a:latin typeface="Open Sans" panose="020B0606030504020204" pitchFamily="34" charset="0"/>
              </a:rPr>
              <a:t> </a:t>
            </a:r>
            <a:r>
              <a:rPr lang="en-US" b="0" i="0" dirty="0" err="1">
                <a:solidFill>
                  <a:srgbClr val="39424A"/>
                </a:solidFill>
                <a:effectLst/>
                <a:latin typeface="Open Sans" panose="020B0606030504020204" pitchFamily="34" charset="0"/>
              </a:rPr>
              <a:t>studenter</a:t>
            </a:r>
            <a:r>
              <a:rPr lang="en-US" b="0" i="0" dirty="0">
                <a:solidFill>
                  <a:srgbClr val="39424A"/>
                </a:solidFill>
                <a:effectLst/>
                <a:latin typeface="Open Sans" panose="020B0606030504020204" pitchFamily="34" charset="0"/>
              </a:rPr>
              <a:t> </a:t>
            </a:r>
            <a:r>
              <a:rPr lang="en-US" b="0" i="0" dirty="0" err="1">
                <a:solidFill>
                  <a:srgbClr val="39424A"/>
                </a:solidFill>
                <a:effectLst/>
                <a:latin typeface="Open Sans" panose="020B0606030504020204" pitchFamily="34" charset="0"/>
              </a:rPr>
              <a:t>ute</a:t>
            </a:r>
            <a:r>
              <a:rPr lang="en-US" b="0" i="0" dirty="0">
                <a:solidFill>
                  <a:srgbClr val="39424A"/>
                </a:solidFill>
                <a:effectLst/>
                <a:latin typeface="Open Sans" panose="020B0606030504020204" pitchFamily="34" charset="0"/>
              </a:rPr>
              <a:t> </a:t>
            </a:r>
            <a:r>
              <a:rPr lang="en-US" b="0" i="0" dirty="0" err="1">
                <a:solidFill>
                  <a:srgbClr val="39424A"/>
                </a:solidFill>
                <a:effectLst/>
                <a:latin typeface="Open Sans" panose="020B0606030504020204" pitchFamily="34" charset="0"/>
              </a:rPr>
              <a:t>siden</a:t>
            </a:r>
            <a:r>
              <a:rPr lang="en-US" b="0" i="0" dirty="0">
                <a:solidFill>
                  <a:srgbClr val="39424A"/>
                </a:solidFill>
                <a:effectLst/>
                <a:latin typeface="Open Sans" panose="020B0606030504020204" pitchFamily="34" charset="0"/>
              </a:rPr>
              <a:t> </a:t>
            </a:r>
            <a:r>
              <a:rPr lang="en-US" b="0" i="0" dirty="0" err="1">
                <a:solidFill>
                  <a:srgbClr val="39424A"/>
                </a:solidFill>
                <a:effectLst/>
                <a:latin typeface="Open Sans" panose="020B0606030504020204" pitchFamily="34" charset="0"/>
              </a:rPr>
              <a:t>sammenslåingen</a:t>
            </a:r>
            <a:r>
              <a:rPr lang="en-US" b="0" i="0" dirty="0">
                <a:solidFill>
                  <a:srgbClr val="39424A"/>
                </a:solidFill>
                <a:effectLst/>
                <a:latin typeface="Open Sans" panose="020B0606030504020204" pitchFamily="34" charset="0"/>
              </a:rPr>
              <a:t> I 2011.</a:t>
            </a:r>
          </a:p>
          <a:p>
            <a:r>
              <a:rPr lang="en-US" b="0" i="0" dirty="0">
                <a:solidFill>
                  <a:srgbClr val="39424A"/>
                </a:solidFill>
                <a:effectLst/>
                <a:latin typeface="Open Sans" panose="020B0606030504020204" pitchFamily="34" charset="0"/>
              </a:rPr>
              <a:t>During the one-year blended learning program, experienced peace and development professionals with diverse backgrounds gain practical skills to promote peace within their communities and across the globe. Fellows complete field studies and design and carry out a social change initiative. This program is intended for working professionals. Fellows earn a post-graduate diploma upon completion of the program.</a:t>
            </a:r>
            <a:endParaRPr lang="nb-NO" dirty="0"/>
          </a:p>
        </p:txBody>
      </p:sp>
      <p:sp>
        <p:nvSpPr>
          <p:cNvPr id="4" name="Plassholder for lysbildenummer 3"/>
          <p:cNvSpPr>
            <a:spLocks noGrp="1"/>
          </p:cNvSpPr>
          <p:nvPr>
            <p:ph type="sldNum" sz="quarter" idx="5"/>
          </p:nvPr>
        </p:nvSpPr>
        <p:spPr/>
        <p:txBody>
          <a:bodyPr/>
          <a:lstStyle/>
          <a:p>
            <a:pPr defTabSz="966338">
              <a:defRPr/>
            </a:pPr>
            <a:fld id="{DB827055-821E-4F6B-AAA9-2685E1493D9C}" type="slidenum">
              <a:rPr lang="en-US">
                <a:solidFill>
                  <a:prstClr val="black"/>
                </a:solidFill>
                <a:latin typeface="Calibri" panose="020F0502020204030204"/>
              </a:rPr>
              <a:pPr defTabSz="966338">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1261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0" i="0" dirty="0" err="1">
                <a:solidFill>
                  <a:srgbClr val="FFFFFF"/>
                </a:solidFill>
                <a:effectLst/>
                <a:latin typeface="Open Sans" panose="020B0606030504020204" pitchFamily="34" charset="0"/>
              </a:rPr>
              <a:t>Starten</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på</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Rotaryfondet</a:t>
            </a:r>
            <a:r>
              <a:rPr lang="en-US" b="0" i="0" dirty="0">
                <a:solidFill>
                  <a:srgbClr val="FFFFFF"/>
                </a:solidFill>
                <a:effectLst/>
                <a:latin typeface="Open Sans" panose="020B0606030504020204" pitchFamily="34" charset="0"/>
              </a:rPr>
              <a:t> var </a:t>
            </a:r>
            <a:r>
              <a:rPr lang="en-US" b="0" i="0" dirty="0" err="1">
                <a:solidFill>
                  <a:srgbClr val="FFFFFF"/>
                </a:solidFill>
                <a:effectLst/>
                <a:latin typeface="Open Sans" panose="020B0606030504020204" pitchFamily="34" charset="0"/>
              </a:rPr>
              <a:t>en</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donasjon</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på</a:t>
            </a:r>
            <a:r>
              <a:rPr lang="en-US" b="0" i="0" dirty="0">
                <a:solidFill>
                  <a:srgbClr val="FFFFFF"/>
                </a:solidFill>
                <a:effectLst/>
                <a:latin typeface="Open Sans" panose="020B0606030504020204" pitchFamily="34" charset="0"/>
              </a:rPr>
              <a:t> 26,5 USD I 1917</a:t>
            </a:r>
          </a:p>
          <a:p>
            <a:r>
              <a:rPr lang="en-US" b="0" i="0" dirty="0" err="1">
                <a:solidFill>
                  <a:srgbClr val="FFFFFF"/>
                </a:solidFill>
                <a:effectLst/>
                <a:latin typeface="Open Sans" panose="020B0606030504020204" pitchFamily="34" charset="0"/>
              </a:rPr>
              <a:t>Fondet</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bidrar</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i</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dag</a:t>
            </a:r>
            <a:r>
              <a:rPr lang="en-US" b="0" i="0" dirty="0">
                <a:solidFill>
                  <a:srgbClr val="FFFFFF"/>
                </a:solidFill>
                <a:effectLst/>
                <a:latin typeface="Open Sans" panose="020B0606030504020204" pitchFamily="34" charset="0"/>
              </a:rPr>
              <a:t> 3,6 </a:t>
            </a:r>
            <a:r>
              <a:rPr lang="en-US" b="0" i="0" dirty="0" err="1">
                <a:solidFill>
                  <a:srgbClr val="FFFFFF"/>
                </a:solidFill>
                <a:effectLst/>
                <a:latin typeface="Open Sans" panose="020B0606030504020204" pitchFamily="34" charset="0"/>
              </a:rPr>
              <a:t>milliarder</a:t>
            </a:r>
            <a:r>
              <a:rPr lang="en-US" b="0" i="0" dirty="0">
                <a:solidFill>
                  <a:srgbClr val="FFFFFF"/>
                </a:solidFill>
                <a:effectLst/>
                <a:latin typeface="Open Sans" panose="020B0606030504020204" pitchFamily="34" charset="0"/>
              </a:rPr>
              <a:t> kroner </a:t>
            </a:r>
            <a:r>
              <a:rPr lang="en-US" b="0" i="0" dirty="0" err="1">
                <a:solidFill>
                  <a:srgbClr val="FFFFFF"/>
                </a:solidFill>
                <a:effectLst/>
                <a:latin typeface="Open Sans" panose="020B0606030504020204" pitchFamily="34" charset="0"/>
              </a:rPr>
              <a:t>årlig</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til</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ulike</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prosjekt</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verden</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rundt</a:t>
            </a:r>
            <a:endParaRPr lang="en-US" b="0" i="0" dirty="0">
              <a:solidFill>
                <a:srgbClr val="FFFFFF"/>
              </a:solidFill>
              <a:effectLst/>
              <a:latin typeface="Open Sans" panose="020B0606030504020204" pitchFamily="34" charset="0"/>
            </a:endParaRPr>
          </a:p>
          <a:p>
            <a:endParaRPr lang="en-US" b="0" i="0" dirty="0">
              <a:solidFill>
                <a:srgbClr val="FFFFFF"/>
              </a:solidFill>
              <a:effectLst/>
              <a:latin typeface="Open Sans" panose="020B0606030504020204" pitchFamily="34" charset="0"/>
            </a:endParaRPr>
          </a:p>
          <a:p>
            <a:r>
              <a:rPr lang="en-US" b="0" i="0" dirty="0" err="1">
                <a:solidFill>
                  <a:srgbClr val="FFFFFF"/>
                </a:solidFill>
                <a:effectLst/>
                <a:latin typeface="Open Sans" panose="020B0606030504020204" pitchFamily="34" charset="0"/>
              </a:rPr>
              <a:t>Pengene</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kommer</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fra</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dere</a:t>
            </a:r>
            <a:r>
              <a:rPr lang="en-US" b="0" i="0" dirty="0">
                <a:solidFill>
                  <a:srgbClr val="FFFFFF"/>
                </a:solidFill>
                <a:effectLst/>
                <a:latin typeface="Open Sans" panose="020B0606030504020204" pitchFamily="34" charset="0"/>
              </a:rPr>
              <a:t> - </a:t>
            </a:r>
            <a:r>
              <a:rPr lang="en-US" b="0" i="0" dirty="0" err="1">
                <a:solidFill>
                  <a:srgbClr val="FFFFFF"/>
                </a:solidFill>
                <a:effectLst/>
                <a:latin typeface="Open Sans" panose="020B0606030504020204" pitchFamily="34" charset="0"/>
              </a:rPr>
              <a:t>medlemmer</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i</a:t>
            </a:r>
            <a:r>
              <a:rPr lang="en-US" b="0" i="0" dirty="0">
                <a:solidFill>
                  <a:srgbClr val="FFFFFF"/>
                </a:solidFill>
                <a:effectLst/>
                <a:latin typeface="Open Sans" panose="020B0606030504020204" pitchFamily="34" charset="0"/>
              </a:rPr>
              <a:t> Rotary og </a:t>
            </a:r>
            <a:r>
              <a:rPr lang="en-US" b="0" i="0" dirty="0" err="1">
                <a:solidFill>
                  <a:srgbClr val="FFFFFF"/>
                </a:solidFill>
                <a:effectLst/>
                <a:latin typeface="Open Sans" panose="020B0606030504020204" pitchFamily="34" charset="0"/>
              </a:rPr>
              <a:t>venner</a:t>
            </a:r>
            <a:r>
              <a:rPr lang="en-US" b="0" i="0" dirty="0">
                <a:solidFill>
                  <a:srgbClr val="FFFFFF"/>
                </a:solidFill>
                <a:effectLst/>
                <a:latin typeface="Open Sans" panose="020B0606030504020204" pitchFamily="34" charset="0"/>
              </a:rPr>
              <a:t> av Rotary. </a:t>
            </a:r>
          </a:p>
          <a:p>
            <a:r>
              <a:rPr lang="en-US" b="0" i="0" dirty="0" err="1">
                <a:solidFill>
                  <a:srgbClr val="FFFFFF"/>
                </a:solidFill>
                <a:effectLst/>
                <a:latin typeface="Open Sans" panose="020B0606030504020204" pitchFamily="34" charset="0"/>
              </a:rPr>
              <a:t>Vårt</a:t>
            </a:r>
            <a:r>
              <a:rPr lang="en-US" b="0" i="0" dirty="0">
                <a:solidFill>
                  <a:srgbClr val="FFFFFF"/>
                </a:solidFill>
                <a:effectLst/>
                <a:latin typeface="Open Sans" panose="020B0606030504020204" pitchFamily="34" charset="0"/>
              </a:rPr>
              <a:t> distrikt </a:t>
            </a:r>
            <a:r>
              <a:rPr lang="en-US" b="0" i="0" dirty="0" err="1">
                <a:solidFill>
                  <a:srgbClr val="FFFFFF"/>
                </a:solidFill>
                <a:effectLst/>
                <a:latin typeface="Open Sans" panose="020B0606030504020204" pitchFamily="34" charset="0"/>
              </a:rPr>
              <a:t>betalt</a:t>
            </a:r>
            <a:r>
              <a:rPr lang="en-US" b="0" i="0" dirty="0">
                <a:solidFill>
                  <a:srgbClr val="FFFFFF"/>
                </a:solidFill>
                <a:effectLst/>
                <a:latin typeface="Open Sans" panose="020B0606030504020204" pitchFamily="34" charset="0"/>
              </a:rPr>
              <a:t> inn 450.141NOK </a:t>
            </a:r>
            <a:r>
              <a:rPr lang="en-US" b="0" i="0" dirty="0" err="1">
                <a:solidFill>
                  <a:srgbClr val="FFFFFF"/>
                </a:solidFill>
                <a:effectLst/>
                <a:latin typeface="Open Sans" panose="020B0606030504020204" pitchFamily="34" charset="0"/>
              </a:rPr>
              <a:t>i</a:t>
            </a:r>
            <a:r>
              <a:rPr lang="en-US" b="0" i="0" dirty="0">
                <a:solidFill>
                  <a:srgbClr val="FFFFFF"/>
                </a:solidFill>
                <a:effectLst/>
                <a:latin typeface="Open Sans" panose="020B0606030504020204" pitchFamily="34" charset="0"/>
              </a:rPr>
              <a:t> 2022-2023, (7260 </a:t>
            </a:r>
            <a:r>
              <a:rPr lang="en-US" b="0" i="0" dirty="0" err="1">
                <a:solidFill>
                  <a:srgbClr val="FFFFFF"/>
                </a:solidFill>
                <a:effectLst/>
                <a:latin typeface="Open Sans" panose="020B0606030504020204" pitchFamily="34" charset="0"/>
              </a:rPr>
              <a:t>til</a:t>
            </a:r>
            <a:r>
              <a:rPr lang="en-US" b="0" i="0" dirty="0">
                <a:solidFill>
                  <a:srgbClr val="FFFFFF"/>
                </a:solidFill>
                <a:effectLst/>
                <a:latin typeface="Open Sans" panose="020B0606030504020204" pitchFamily="34" charset="0"/>
              </a:rPr>
              <a:t> PP). </a:t>
            </a:r>
            <a:r>
              <a:rPr lang="en-US" b="0" i="0" dirty="0" err="1">
                <a:solidFill>
                  <a:srgbClr val="FFFFFF"/>
                </a:solidFill>
                <a:effectLst/>
                <a:latin typeface="Open Sans" panose="020B0606030504020204" pitchFamily="34" charset="0"/>
              </a:rPr>
              <a:t>Hittill</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i</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år</a:t>
            </a:r>
            <a:r>
              <a:rPr lang="en-US" b="0" i="0" dirty="0">
                <a:solidFill>
                  <a:srgbClr val="FFFFFF"/>
                </a:solidFill>
                <a:effectLst/>
                <a:latin typeface="Open Sans" panose="020B0606030504020204" pitchFamily="34" charset="0"/>
              </a:rPr>
              <a:t> er det samlet inn 170.766,-nok</a:t>
            </a:r>
          </a:p>
          <a:p>
            <a:endParaRPr lang="en-US" b="0" i="0" dirty="0">
              <a:solidFill>
                <a:srgbClr val="FFFFFF"/>
              </a:solidFill>
              <a:effectLst/>
              <a:latin typeface="Open Sans" panose="020B0606030504020204" pitchFamily="34" charset="0"/>
            </a:endParaRPr>
          </a:p>
          <a:p>
            <a:r>
              <a:rPr lang="en-US" b="0" i="0" dirty="0">
                <a:solidFill>
                  <a:srgbClr val="FFFFFF"/>
                </a:solidFill>
                <a:effectLst/>
                <a:latin typeface="Open Sans" panose="020B0606030504020204" pitchFamily="34" charset="0"/>
              </a:rPr>
              <a:t>I </a:t>
            </a:r>
            <a:r>
              <a:rPr lang="en-US" b="0" i="0" dirty="0" err="1">
                <a:solidFill>
                  <a:srgbClr val="FFFFFF"/>
                </a:solidFill>
                <a:effectLst/>
                <a:latin typeface="Open Sans" panose="020B0606030504020204" pitchFamily="34" charset="0"/>
              </a:rPr>
              <a:t>snitt</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gir</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medlemmer</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i</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vårt</a:t>
            </a:r>
            <a:r>
              <a:rPr lang="en-US" b="0" i="0" dirty="0">
                <a:solidFill>
                  <a:srgbClr val="FFFFFF"/>
                </a:solidFill>
                <a:effectLst/>
                <a:latin typeface="Open Sans" panose="020B0606030504020204" pitchFamily="34" charset="0"/>
              </a:rPr>
              <a:t> distrikt </a:t>
            </a:r>
            <a:r>
              <a:rPr lang="en-US" b="1" i="0" dirty="0">
                <a:solidFill>
                  <a:srgbClr val="FF0000"/>
                </a:solidFill>
                <a:effectLst/>
                <a:latin typeface="Open Sans" panose="020B0606030504020204" pitchFamily="34" charset="0"/>
              </a:rPr>
              <a:t>32 USD </a:t>
            </a:r>
            <a:r>
              <a:rPr lang="en-US" b="0" i="0" dirty="0" err="1">
                <a:solidFill>
                  <a:srgbClr val="FFFFFF"/>
                </a:solidFill>
                <a:effectLst/>
                <a:latin typeface="Open Sans" panose="020B0606030504020204" pitchFamily="34" charset="0"/>
              </a:rPr>
              <a:t>til</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Fondet</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hvert</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år</a:t>
            </a:r>
            <a:r>
              <a:rPr lang="en-US" b="0" i="0" dirty="0">
                <a:solidFill>
                  <a:srgbClr val="FFFFFF"/>
                </a:solidFill>
                <a:effectLst/>
                <a:latin typeface="Open Sans" panose="020B0606030504020204" pitchFamily="34" charset="0"/>
              </a:rPr>
              <a:t>. TRF </a:t>
            </a:r>
            <a:r>
              <a:rPr lang="en-US" b="0" i="0" dirty="0" err="1">
                <a:solidFill>
                  <a:srgbClr val="FFFFFF"/>
                </a:solidFill>
                <a:effectLst/>
                <a:latin typeface="Open Sans" panose="020B0606030504020204" pitchFamily="34" charset="0"/>
              </a:rPr>
              <a:t>ønsker</a:t>
            </a:r>
            <a:r>
              <a:rPr lang="en-US" b="0" i="0" dirty="0">
                <a:solidFill>
                  <a:srgbClr val="FFFFFF"/>
                </a:solidFill>
                <a:effectLst/>
                <a:latin typeface="Open Sans" panose="020B0606030504020204" pitchFamily="34" charset="0"/>
              </a:rPr>
              <a:t> at vi </a:t>
            </a:r>
            <a:r>
              <a:rPr lang="en-US" b="0" i="0" dirty="0" err="1">
                <a:solidFill>
                  <a:srgbClr val="FFFFFF"/>
                </a:solidFill>
                <a:effectLst/>
                <a:latin typeface="Open Sans" panose="020B0606030504020204" pitchFamily="34" charset="0"/>
              </a:rPr>
              <a:t>skal</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gi</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i</a:t>
            </a:r>
            <a:r>
              <a:rPr lang="en-US" b="0" i="0" dirty="0">
                <a:solidFill>
                  <a:srgbClr val="FFFFFF"/>
                </a:solidFill>
                <a:effectLst/>
                <a:latin typeface="Open Sans" panose="020B0606030504020204" pitchFamily="34" charset="0"/>
              </a:rPr>
              <a:t> </a:t>
            </a:r>
            <a:r>
              <a:rPr lang="en-US" b="0" i="0" dirty="0" err="1">
                <a:solidFill>
                  <a:srgbClr val="FFFFFF"/>
                </a:solidFill>
                <a:effectLst/>
                <a:latin typeface="Open Sans" panose="020B0606030504020204" pitchFamily="34" charset="0"/>
              </a:rPr>
              <a:t>snitt</a:t>
            </a:r>
            <a:r>
              <a:rPr lang="en-US" b="0" i="0" dirty="0">
                <a:solidFill>
                  <a:srgbClr val="FFFFFF"/>
                </a:solidFill>
                <a:effectLst/>
                <a:latin typeface="Open Sans" panose="020B0606030504020204" pitchFamily="34" charset="0"/>
              </a:rPr>
              <a:t> 100 USD.</a:t>
            </a:r>
          </a:p>
          <a:p>
            <a:endParaRPr lang="nb-NO" dirty="0"/>
          </a:p>
        </p:txBody>
      </p:sp>
      <p:sp>
        <p:nvSpPr>
          <p:cNvPr id="4" name="Plassholder for lysbildenummer 3"/>
          <p:cNvSpPr>
            <a:spLocks noGrp="1"/>
          </p:cNvSpPr>
          <p:nvPr>
            <p:ph type="sldNum" sz="quarter" idx="5"/>
          </p:nvPr>
        </p:nvSpPr>
        <p:spPr/>
        <p:txBody>
          <a:bodyPr/>
          <a:lstStyle/>
          <a:p>
            <a:pPr defTabSz="483169">
              <a:defRPr/>
            </a:pPr>
            <a:fld id="{DB827055-821E-4F6B-AAA9-2685E1493D9C}" type="slidenum">
              <a:rPr lang="en-US" sz="1400">
                <a:solidFill>
                  <a:prstClr val="black"/>
                </a:solidFill>
                <a:latin typeface="Calibri" panose="020F0502020204030204"/>
              </a:rPr>
              <a:pPr defTabSz="483169">
                <a:defRPr/>
              </a:pPr>
              <a:t>20</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45988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prosjekt som støttes av </a:t>
            </a:r>
            <a:r>
              <a:rPr lang="nb-NO" dirty="0" err="1"/>
              <a:t>Rotaryfondet</a:t>
            </a:r>
            <a:r>
              <a:rPr lang="nb-NO" dirty="0"/>
              <a:t> skal ligge innenfor ett eller flere av disse syv fokusområder. </a:t>
            </a:r>
          </a:p>
          <a:p>
            <a:pPr marL="241584" indent="-241584">
              <a:buFont typeface="+mj-lt"/>
              <a:buAutoNum type="arabicPeriod"/>
            </a:pPr>
            <a:r>
              <a:rPr lang="nb-NO" dirty="0"/>
              <a:t>Fred og konfliktforebygging</a:t>
            </a:r>
          </a:p>
          <a:p>
            <a:pPr marL="241584" indent="-241584">
              <a:buFont typeface="+mj-lt"/>
              <a:buAutoNum type="arabicPeriod"/>
            </a:pPr>
            <a:r>
              <a:rPr lang="nb-NO" dirty="0"/>
              <a:t>Sykdomsforebygging og behandling</a:t>
            </a:r>
          </a:p>
          <a:p>
            <a:pPr marL="241584" indent="-241584">
              <a:buFont typeface="+mj-lt"/>
              <a:buAutoNum type="arabicPeriod"/>
            </a:pPr>
            <a:r>
              <a:rPr lang="nb-NO" dirty="0"/>
              <a:t>Vann, sanitærforhold og hygiene</a:t>
            </a:r>
          </a:p>
          <a:p>
            <a:pPr marL="241584" indent="-241584">
              <a:buFont typeface="+mj-lt"/>
              <a:buAutoNum type="arabicPeriod"/>
            </a:pPr>
            <a:r>
              <a:rPr lang="nb-NO" dirty="0"/>
              <a:t>Mor og barns helse</a:t>
            </a:r>
          </a:p>
          <a:p>
            <a:pPr marL="241584" indent="-241584">
              <a:buFont typeface="+mj-lt"/>
              <a:buAutoNum type="arabicPeriod"/>
            </a:pPr>
            <a:r>
              <a:rPr lang="nb-NO" dirty="0"/>
              <a:t>Grunnleggende utdanning og tiltak mot analfabetisme</a:t>
            </a:r>
          </a:p>
          <a:p>
            <a:pPr marL="241584" indent="-241584">
              <a:buFont typeface="+mj-lt"/>
              <a:buAutoNum type="arabicPeriod"/>
            </a:pPr>
            <a:r>
              <a:rPr lang="nb-NO" dirty="0"/>
              <a:t>Kommune økonomi og utvikling</a:t>
            </a:r>
          </a:p>
          <a:p>
            <a:pPr marL="241584" indent="-241584">
              <a:buFont typeface="+mj-lt"/>
              <a:buAutoNum type="arabicPeriod"/>
            </a:pPr>
            <a:r>
              <a:rPr lang="nb-NO" dirty="0"/>
              <a:t>Miljø</a:t>
            </a:r>
          </a:p>
          <a:p>
            <a:pPr marL="241584" indent="-241584">
              <a:buFont typeface="+mj-lt"/>
              <a:buAutoNum type="arabicPeriod"/>
            </a:pPr>
            <a:endParaRPr lang="nb-NO" dirty="0"/>
          </a:p>
          <a:p>
            <a:r>
              <a:rPr lang="nb-NO" dirty="0"/>
              <a:t>HB side 19 </a:t>
            </a:r>
            <a:r>
              <a:rPr lang="nb-NO" dirty="0" err="1"/>
              <a:t>pkt</a:t>
            </a:r>
            <a:r>
              <a:rPr lang="nb-NO" dirty="0"/>
              <a:t> 4.1  - distriktets målsettinger – </a:t>
            </a:r>
          </a:p>
          <a:p>
            <a:pPr marL="181188" indent="-181188">
              <a:buFont typeface="Arial" panose="020B0604020202020204" pitchFamily="34" charset="0"/>
              <a:buChar char="•"/>
            </a:pPr>
            <a:r>
              <a:rPr lang="nb-NO" dirty="0"/>
              <a:t>Øke innflytelse – nå ut til flere – øke engasjement hos medlemmer – øke evne til endring</a:t>
            </a:r>
          </a:p>
          <a:p>
            <a:r>
              <a:rPr lang="nb-NO" dirty="0"/>
              <a:t>Vurdere klubbens prosjekter – bidrar de til å nå denne målsettingen?</a:t>
            </a:r>
          </a:p>
        </p:txBody>
      </p:sp>
      <p:sp>
        <p:nvSpPr>
          <p:cNvPr id="4" name="Plassholder for lysbildenummer 3"/>
          <p:cNvSpPr>
            <a:spLocks noGrp="1"/>
          </p:cNvSpPr>
          <p:nvPr>
            <p:ph type="sldNum" sz="quarter" idx="5"/>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3342257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Pengene kommer fra klubbene/medlemmer gjennom Årlige donasjoner  </a:t>
            </a:r>
          </a:p>
          <a:p>
            <a:r>
              <a:rPr lang="nb-NO" dirty="0"/>
              <a:t>- 50 % går til verdensfondet – World Fund</a:t>
            </a:r>
          </a:p>
          <a:p>
            <a:r>
              <a:rPr lang="nb-NO" dirty="0"/>
              <a:t>De resterende 50 % kommer tilbake og kan disponeres av Distriktet etter 3 år</a:t>
            </a:r>
          </a:p>
          <a:p>
            <a:endParaRPr lang="nb-NO" dirty="0"/>
          </a:p>
          <a:p>
            <a:r>
              <a:rPr lang="nb-NO" dirty="0"/>
              <a:t>Alle midler som kommer inn går til prosjekter rundt om i verden</a:t>
            </a:r>
          </a:p>
        </p:txBody>
      </p:sp>
      <p:sp>
        <p:nvSpPr>
          <p:cNvPr id="4" name="Plassholder for lysbildenummer 3"/>
          <p:cNvSpPr>
            <a:spLocks noGrp="1"/>
          </p:cNvSpPr>
          <p:nvPr>
            <p:ph type="sldNum" sz="quarter" idx="5"/>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274957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 i håndboka side 11 - Gjøremål før 31. mai 2024 i Club Central:</a:t>
            </a:r>
          </a:p>
          <a:p>
            <a:pPr marL="181188" indent="-181188">
              <a:buFont typeface="Arial" panose="020B0604020202020204" pitchFamily="34" charset="0"/>
              <a:buChar char="•"/>
            </a:pPr>
            <a:r>
              <a:rPr lang="nb-NO" dirty="0"/>
              <a:t>Sette mål for bidrag til </a:t>
            </a:r>
            <a:r>
              <a:rPr lang="nb-NO" dirty="0" err="1"/>
              <a:t>Rotaryfondet</a:t>
            </a:r>
            <a:r>
              <a:rPr lang="nb-NO" dirty="0"/>
              <a:t> </a:t>
            </a:r>
          </a:p>
          <a:p>
            <a:pPr marL="181188" indent="-181188">
              <a:buFont typeface="Arial" panose="020B0604020202020204" pitchFamily="34" charset="0"/>
              <a:buChar char="•"/>
            </a:pPr>
            <a:r>
              <a:rPr lang="nb-NO" dirty="0"/>
              <a:t>Sette mål for bidrag til Polio Pluss</a:t>
            </a:r>
          </a:p>
          <a:p>
            <a:pPr marL="181188" indent="-181188">
              <a:buFont typeface="Arial" panose="020B0604020202020204" pitchFamily="34" charset="0"/>
              <a:buChar char="•"/>
            </a:pPr>
            <a:endParaRPr lang="nb-NO" dirty="0"/>
          </a:p>
          <a:p>
            <a:pPr marL="0" indent="0">
              <a:buFont typeface="Arial" panose="020B0604020202020204" pitchFamily="34" charset="0"/>
              <a:buNone/>
            </a:pPr>
            <a:r>
              <a:rPr lang="nb-NO" dirty="0"/>
              <a:t>Registrere oppnådde resultat før året er omme 1 juli 2025.</a:t>
            </a:r>
          </a:p>
        </p:txBody>
      </p:sp>
      <p:sp>
        <p:nvSpPr>
          <p:cNvPr id="4" name="Plassholder for lysbildenumm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2032608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Av de 46.224 USD har vi brukt:</a:t>
            </a:r>
          </a:p>
          <a:p>
            <a:endParaRPr lang="nb-NO" dirty="0"/>
          </a:p>
          <a:p>
            <a:r>
              <a:rPr lang="nb-NO" dirty="0"/>
              <a:t>5.000	Til Polio Pluss (besluttes på styremøte)</a:t>
            </a:r>
          </a:p>
          <a:p>
            <a:r>
              <a:rPr lang="nb-NO" dirty="0"/>
              <a:t>5.260 	Gitt til klubber som søkte Distriktsfond den15 november 2023</a:t>
            </a:r>
          </a:p>
          <a:p>
            <a:r>
              <a:rPr lang="nb-NO" dirty="0"/>
              <a:t>15.000	Gitt til Ukraina  prosjektet for å finansiere flere MEC </a:t>
            </a:r>
          </a:p>
          <a:p>
            <a:endParaRPr lang="nb-NO" dirty="0"/>
          </a:p>
          <a:p>
            <a:r>
              <a:rPr lang="nb-NO" dirty="0"/>
              <a:t>Resterende </a:t>
            </a:r>
            <a:r>
              <a:rPr lang="nb-NO" b="1" dirty="0"/>
              <a:t>20.000 USD </a:t>
            </a:r>
            <a:r>
              <a:rPr lang="nb-NO" dirty="0"/>
              <a:t>er tilgjengelig for Globale Grants og andre formål innenfor </a:t>
            </a:r>
            <a:r>
              <a:rPr lang="nb-NO" dirty="0" err="1"/>
              <a:t>Rotaryfondets</a:t>
            </a:r>
            <a:r>
              <a:rPr lang="nb-NO" dirty="0"/>
              <a:t> fokus områder. </a:t>
            </a:r>
          </a:p>
          <a:p>
            <a:r>
              <a:rPr lang="nb-NO" dirty="0"/>
              <a:t>Midler vil bli tatt inn etter fem år om de ikke forbrukes.</a:t>
            </a:r>
          </a:p>
        </p:txBody>
      </p:sp>
      <p:sp>
        <p:nvSpPr>
          <p:cNvPr id="4" name="Plassholder for lysbildenumm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243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betyr at til neste år har vi ca. 150.000 kroner å tildele til </a:t>
            </a:r>
            <a:r>
              <a:rPr lang="nb-NO" dirty="0" err="1"/>
              <a:t>distriktsprosjekt</a:t>
            </a:r>
            <a:r>
              <a:rPr lang="nb-NO" dirty="0"/>
              <a:t> – statuttene og søknadsskjema finnes på distriktets nettside.</a:t>
            </a:r>
          </a:p>
          <a:p>
            <a:r>
              <a:rPr lang="nb-NO" dirty="0"/>
              <a:t>De resterende </a:t>
            </a:r>
            <a:r>
              <a:rPr lang="nb-NO" dirty="0" err="1"/>
              <a:t>ca</a:t>
            </a:r>
            <a:r>
              <a:rPr lang="nb-NO" dirty="0"/>
              <a:t> 380.000 NOK (35.000 USD) er tilgjengelig for </a:t>
            </a:r>
            <a:r>
              <a:rPr lang="nb-NO" u="sng" dirty="0"/>
              <a:t>Polio Pluss, og andre globale grant</a:t>
            </a:r>
            <a:r>
              <a:rPr lang="nb-NO" dirty="0"/>
              <a:t>. Har vi ikke egne Globale Grant vil midlene etter fem år trekkes tilbake til TRF og benyttes i andre prosjekt. De gjør ingen nytte om de kun blir stående på vår konto.</a:t>
            </a:r>
          </a:p>
        </p:txBody>
      </p:sp>
      <p:sp>
        <p:nvSpPr>
          <p:cNvPr id="4" name="Plassholder for lysbildenummer 3"/>
          <p:cNvSpPr>
            <a:spLocks noGrp="1"/>
          </p:cNvSpPr>
          <p:nvPr>
            <p:ph type="sldNum" sz="quarter" idx="5"/>
          </p:nvPr>
        </p:nvSpPr>
        <p:spPr/>
        <p:txBody>
          <a:bodyPr/>
          <a:lstStyle/>
          <a:p>
            <a:fld id="{DB827055-821E-4F6B-AAA9-2685E1493D9C}" type="slidenum">
              <a:rPr lang="en-US" smtClean="0"/>
              <a:t>24</a:t>
            </a:fld>
            <a:endParaRPr lang="en-US" dirty="0"/>
          </a:p>
        </p:txBody>
      </p:sp>
    </p:spTree>
    <p:extLst>
      <p:ext uri="{BB962C8B-B14F-4D97-AF65-F5344CB8AC3E}">
        <p14:creationId xmlns:p14="http://schemas.microsoft.com/office/powerpoint/2010/main" val="3605994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tilgjengelig </a:t>
            </a:r>
            <a:r>
              <a:rPr lang="nb-NO" dirty="0" err="1"/>
              <a:t>ca</a:t>
            </a:r>
            <a:r>
              <a:rPr lang="nb-NO" dirty="0"/>
              <a:t> 35.000 USD for å gjennomføre Globale Grant kommende </a:t>
            </a:r>
            <a:r>
              <a:rPr lang="nb-NO" dirty="0" err="1"/>
              <a:t>rotary</a:t>
            </a:r>
            <a:r>
              <a:rPr lang="nb-NO" dirty="0"/>
              <a:t> år. </a:t>
            </a:r>
          </a:p>
          <a:p>
            <a:endParaRPr lang="nb-NO" dirty="0"/>
          </a:p>
          <a:p>
            <a:r>
              <a:rPr lang="nb-NO" dirty="0"/>
              <a:t>Siste prosjektet i Kenya fikk tildelt 20.000 USD noe som utløser18.000 USD fra verdensfondet. Totalt fikk Kenya prosjektet 38.000 USD fra </a:t>
            </a:r>
            <a:r>
              <a:rPr lang="nb-NO" dirty="0" err="1"/>
              <a:t>Rotaryfondet</a:t>
            </a:r>
            <a:r>
              <a:rPr lang="nb-NO" dirty="0"/>
              <a:t> til sitt prosjekt.</a:t>
            </a:r>
          </a:p>
          <a:p>
            <a:endParaRPr lang="nb-NO" dirty="0"/>
          </a:p>
          <a:p>
            <a:r>
              <a:rPr lang="nb-NO" dirty="0"/>
              <a:t>Distriktet legger opp til at vi skal ha ett Global Grant hvert år. I år har vi ingen prosjekt så </a:t>
            </a:r>
            <a:r>
              <a:rPr lang="nb-NO"/>
              <a:t>langt.</a:t>
            </a:r>
          </a:p>
          <a:p>
            <a:r>
              <a:rPr lang="nb-NO"/>
              <a:t>I år har vi ingen prosjekt</a:t>
            </a:r>
            <a:endParaRPr lang="nb-NO" dirty="0"/>
          </a:p>
        </p:txBody>
      </p:sp>
      <p:sp>
        <p:nvSpPr>
          <p:cNvPr id="4" name="Plassholder for lysbildenumm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033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88 % av det som kommer inn går rett til prosjektene. Kun 12 % går til administrasjonsoppgaver. Det enkelte rotarymedlem eller klubben kan bidra til </a:t>
            </a:r>
            <a:r>
              <a:rPr lang="nb-NO" dirty="0" err="1"/>
              <a:t>rotaryfondet</a:t>
            </a:r>
            <a:r>
              <a:rPr lang="nb-NO" dirty="0"/>
              <a:t> ved at bidrag legges inn på denne linken som dere finner øverst til venstre på distriktets nettside.</a:t>
            </a:r>
          </a:p>
          <a:p>
            <a:endParaRPr lang="nb-NO" dirty="0"/>
          </a:p>
        </p:txBody>
      </p:sp>
      <p:sp>
        <p:nvSpPr>
          <p:cNvPr id="4" name="Plassholder for lysbildenummer 3"/>
          <p:cNvSpPr>
            <a:spLocks noGrp="1"/>
          </p:cNvSpPr>
          <p:nvPr>
            <p:ph type="sldNum" sz="quarter" idx="5"/>
          </p:nvPr>
        </p:nvSpPr>
        <p:spPr/>
        <p:txBody>
          <a:bodyPr/>
          <a:lstStyle/>
          <a:p>
            <a:fld id="{DB827055-821E-4F6B-AAA9-2685E1493D9C}" type="slidenum">
              <a:rPr lang="en-US" smtClean="0"/>
              <a:t>26</a:t>
            </a:fld>
            <a:endParaRPr lang="en-US" dirty="0"/>
          </a:p>
        </p:txBody>
      </p:sp>
    </p:spTree>
    <p:extLst>
      <p:ext uri="{BB962C8B-B14F-4D97-AF65-F5344CB8AC3E}">
        <p14:creationId xmlns:p14="http://schemas.microsoft.com/office/powerpoint/2010/main" val="3926289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Klubben eller enkeltpersoner kan gå inn og opprette </a:t>
            </a:r>
            <a:r>
              <a:rPr lang="nb-NO"/>
              <a:t>trekk direkte eller engangs trekk på «My </a:t>
            </a:r>
            <a:r>
              <a:rPr lang="nb-NO" dirty="0" err="1"/>
              <a:t>rotary</a:t>
            </a:r>
            <a:r>
              <a:rPr lang="nb-NO" dirty="0"/>
              <a:t>.»</a:t>
            </a:r>
          </a:p>
        </p:txBody>
      </p:sp>
      <p:sp>
        <p:nvSpPr>
          <p:cNvPr id="4" name="Plassholder for lysbildenummer 3"/>
          <p:cNvSpPr>
            <a:spLocks noGrp="1"/>
          </p:cNvSpPr>
          <p:nvPr>
            <p:ph type="sldNum" sz="quarter" idx="5"/>
          </p:nvPr>
        </p:nvSpPr>
        <p:spPr/>
        <p:txBody>
          <a:bodyPr/>
          <a:lstStyle/>
          <a:p>
            <a:fld id="{DB827055-821E-4F6B-AAA9-2685E1493D9C}" type="slidenum">
              <a:rPr lang="en-US" smtClean="0"/>
              <a:t>27</a:t>
            </a:fld>
            <a:endParaRPr lang="en-US" dirty="0"/>
          </a:p>
        </p:txBody>
      </p:sp>
    </p:spTree>
    <p:extLst>
      <p:ext uri="{BB962C8B-B14F-4D97-AF65-F5344CB8AC3E}">
        <p14:creationId xmlns:p14="http://schemas.microsoft.com/office/powerpoint/2010/main" val="3049148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Av de midler som betales inn til </a:t>
            </a:r>
            <a:r>
              <a:rPr lang="nb-NO" dirty="0" err="1"/>
              <a:t>Rotaryfondet</a:t>
            </a:r>
            <a:r>
              <a:rPr lang="nb-NO" dirty="0"/>
              <a:t> får distriktet etter tre år 50 % som kan disponeres lokalt. Som dere ser av tabellen over har tilgjengelige midler sunket betraktelig noe som gjør at vi i 2026-27 vil få maksimalt 15000 USD til disposisjon totalt til lokale eller internasjonale prosjekt. </a:t>
            </a:r>
          </a:p>
          <a:p>
            <a:endParaRPr lang="nb-NO" dirty="0"/>
          </a:p>
        </p:txBody>
      </p:sp>
      <p:sp>
        <p:nvSpPr>
          <p:cNvPr id="4" name="Plassholder for lysbildenummer 3"/>
          <p:cNvSpPr>
            <a:spLocks noGrp="1"/>
          </p:cNvSpPr>
          <p:nvPr>
            <p:ph type="sldNum" sz="quarter" idx="5"/>
          </p:nvPr>
        </p:nvSpPr>
        <p:spPr/>
        <p:txBody>
          <a:bodyPr/>
          <a:lstStyle/>
          <a:p>
            <a:fld id="{DB827055-821E-4F6B-AAA9-2685E1493D9C}" type="slidenum">
              <a:rPr lang="en-US" smtClean="0"/>
              <a:t>28</a:t>
            </a:fld>
            <a:endParaRPr lang="en-US" dirty="0"/>
          </a:p>
        </p:txBody>
      </p:sp>
    </p:spTree>
    <p:extLst>
      <p:ext uri="{BB962C8B-B14F-4D97-AF65-F5344CB8AC3E}">
        <p14:creationId xmlns:p14="http://schemas.microsoft.com/office/powerpoint/2010/main" val="923923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Vår samarbeidsklubb i Ukraina er </a:t>
            </a:r>
            <a:r>
              <a:rPr lang="nb-NO" sz="1600" dirty="0" err="1"/>
              <a:t>Slavyansk</a:t>
            </a:r>
            <a:r>
              <a:rPr lang="nb-NO" sz="1600" dirty="0"/>
              <a:t> Rotaryklubb i Donetsk regionen. </a:t>
            </a:r>
          </a:p>
          <a:p>
            <a:r>
              <a:rPr lang="nb-NO" sz="1600" dirty="0"/>
              <a:t>Penger til </a:t>
            </a:r>
            <a:r>
              <a:rPr lang="nb-NO" sz="1600" dirty="0" err="1"/>
              <a:t>Disaster</a:t>
            </a:r>
            <a:r>
              <a:rPr lang="nb-NO" sz="1600" dirty="0"/>
              <a:t> Grants kommer fra </a:t>
            </a:r>
            <a:r>
              <a:rPr lang="nb-NO" sz="1600" dirty="0" err="1"/>
              <a:t>rotaryanere</a:t>
            </a:r>
            <a:r>
              <a:rPr lang="nb-NO" sz="1600" dirty="0"/>
              <a:t> som betaler inn til TRF – </a:t>
            </a:r>
            <a:r>
              <a:rPr lang="nb-NO" sz="1600" dirty="0" err="1"/>
              <a:t>Disaster</a:t>
            </a:r>
            <a:r>
              <a:rPr lang="nb-NO" sz="1600" dirty="0"/>
              <a:t> Grant Ukraina.</a:t>
            </a:r>
          </a:p>
          <a:p>
            <a:r>
              <a:rPr lang="nb-NO" sz="1600" dirty="0"/>
              <a:t>På kartet ser vi hvor byen </a:t>
            </a:r>
            <a:r>
              <a:rPr lang="nb-NO" sz="1600" dirty="0" err="1"/>
              <a:t>Slovyansk</a:t>
            </a:r>
            <a:r>
              <a:rPr lang="nb-NO" sz="1600" dirty="0"/>
              <a:t> i Donetsk regionen ligger.</a:t>
            </a:r>
          </a:p>
          <a:p>
            <a:r>
              <a:rPr lang="nb-NO" sz="1600" dirty="0"/>
              <a:t>De mobile enhetene er tenkt utplassert mot krigssonen hvor sykehus og infrastruktur er alvorlig skadd.</a:t>
            </a:r>
          </a:p>
        </p:txBody>
      </p:sp>
      <p:sp>
        <p:nvSpPr>
          <p:cNvPr id="4" name="Plassholder for lysbildenumm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252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Vårt distrikt er sammen med de andre fem distriktene i Norge om prosjektet «</a:t>
            </a:r>
            <a:r>
              <a:rPr lang="nb-NO" sz="1600" dirty="0" err="1"/>
              <a:t>HjelptilUkraina</a:t>
            </a:r>
            <a:r>
              <a:rPr lang="nb-NO" sz="1600" dirty="0"/>
              <a:t>» som har egne nettsider. Der finner dere mer informasjon om hva som skjer, brosyrer og annet som er tilgjengelig.</a:t>
            </a:r>
          </a:p>
          <a:p>
            <a:r>
              <a:rPr lang="nb-NO" sz="1600" dirty="0"/>
              <a:t>En MEC – Medisinsk </a:t>
            </a:r>
            <a:r>
              <a:rPr lang="nb-NO" sz="1600" dirty="0" err="1"/>
              <a:t>emergency</a:t>
            </a:r>
            <a:r>
              <a:rPr lang="nb-NO" sz="1600" dirty="0"/>
              <a:t> </a:t>
            </a:r>
            <a:r>
              <a:rPr lang="nb-NO" sz="1600" dirty="0" err="1"/>
              <a:t>Clinik</a:t>
            </a:r>
            <a:r>
              <a:rPr lang="nb-NO" sz="1600" dirty="0"/>
              <a:t> – er anskaffet via </a:t>
            </a:r>
            <a:r>
              <a:rPr lang="nb-NO" sz="1600" dirty="0" err="1"/>
              <a:t>Disaster</a:t>
            </a:r>
            <a:r>
              <a:rPr lang="nb-NO" sz="1600" dirty="0"/>
              <a:t> Fund som vi sendte frem søknad på i september 2023. </a:t>
            </a:r>
          </a:p>
          <a:p>
            <a:r>
              <a:rPr lang="nb-NO" sz="1600" dirty="0"/>
              <a:t>I tillegg er det godkjent fire Globale Prosjekt med 2 MEC i hvert til sammen 8 </a:t>
            </a:r>
            <a:r>
              <a:rPr lang="nb-NO" sz="1600" dirty="0" err="1"/>
              <a:t>stk</a:t>
            </a:r>
            <a:endParaRPr lang="nb-NO" sz="1600" dirty="0"/>
          </a:p>
          <a:p>
            <a:r>
              <a:rPr lang="nb-NO" sz="1600" dirty="0"/>
              <a:t>Så er det sendt frem ett </a:t>
            </a:r>
            <a:r>
              <a:rPr lang="nb-NO" sz="1600" dirty="0" err="1"/>
              <a:t>Disaster</a:t>
            </a:r>
            <a:r>
              <a:rPr lang="nb-NO" sz="1600" dirty="0"/>
              <a:t> Grant til som er godkjent og et nytt Globalt Grant med ytterligere 2 MEC er under arbeid. Da har vi i Norge bidratt med 12 MEC når de siste blir godkjent. Rotary i Ukraina hadde målsetting om 100 MEC – nå er målsettingen økt til 200 da de allerede har passert 50 MEC.</a:t>
            </a:r>
          </a:p>
        </p:txBody>
      </p:sp>
      <p:sp>
        <p:nvSpPr>
          <p:cNvPr id="4" name="Plassholder for lysbildenumm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681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Siste linken Rotary Showcase – her kan dere søke opp prosjekter som er ønsket gjennomført og ta kontakt om dere vil bidra til prosjektet. </a:t>
            </a:r>
          </a:p>
        </p:txBody>
      </p:sp>
      <p:sp>
        <p:nvSpPr>
          <p:cNvPr id="4" name="Plassholder for lysbildenummer 3"/>
          <p:cNvSpPr>
            <a:spLocks noGrp="1"/>
          </p:cNvSpPr>
          <p:nvPr>
            <p:ph type="sldNum" sz="quarter" idx="5"/>
          </p:nvPr>
        </p:nvSpPr>
        <p:spPr/>
        <p:txBody>
          <a:bodyPr/>
          <a:lstStyle/>
          <a:p>
            <a:fld id="{DB827055-821E-4F6B-AAA9-2685E1493D9C}" type="slidenum">
              <a:rPr lang="en-US" smtClean="0"/>
              <a:t>33</a:t>
            </a:fld>
            <a:endParaRPr lang="en-US" dirty="0"/>
          </a:p>
        </p:txBody>
      </p:sp>
    </p:spTree>
    <p:extLst>
      <p:ext uri="{BB962C8B-B14F-4D97-AF65-F5344CB8AC3E}">
        <p14:creationId xmlns:p14="http://schemas.microsoft.com/office/powerpoint/2010/main" val="1663326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DB827055-821E-4F6B-AAA9-2685E1493D9C}" type="slidenum">
              <a:rPr lang="en-US" smtClean="0"/>
              <a:t>34</a:t>
            </a:fld>
            <a:endParaRPr lang="en-US" dirty="0"/>
          </a:p>
        </p:txBody>
      </p:sp>
    </p:spTree>
    <p:extLst>
      <p:ext uri="{BB962C8B-B14F-4D97-AF65-F5344CB8AC3E}">
        <p14:creationId xmlns:p14="http://schemas.microsoft.com/office/powerpoint/2010/main" val="262074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Logg inn på distriktets nettside for å finne informasjon om </a:t>
            </a:r>
            <a:r>
              <a:rPr lang="nb-NO" dirty="0" err="1"/>
              <a:t>Rotaryfondet</a:t>
            </a:r>
            <a:r>
              <a:rPr lang="nb-NO" dirty="0"/>
              <a:t>. Her finner dere fanen TRF og Fond. </a:t>
            </a:r>
          </a:p>
          <a:p>
            <a:r>
              <a:rPr lang="nb-NO" dirty="0"/>
              <a:t>Frister for innsending ligger i </a:t>
            </a:r>
            <a:r>
              <a:rPr lang="nb-NO" dirty="0" err="1"/>
              <a:t>årshjulet</a:t>
            </a:r>
            <a:r>
              <a:rPr lang="nb-NO" dirty="0"/>
              <a:t> i håndboka side 11</a:t>
            </a:r>
          </a:p>
          <a:p>
            <a:r>
              <a:rPr lang="nb-NO" dirty="0" err="1"/>
              <a:t>Distriktmidler</a:t>
            </a:r>
            <a:r>
              <a:rPr lang="nb-NO" dirty="0"/>
              <a:t> – søknads frist 15 november</a:t>
            </a:r>
          </a:p>
          <a:p>
            <a:r>
              <a:rPr lang="nb-NO" dirty="0"/>
              <a:t>Globale Prosjekt – gjennom hele året</a:t>
            </a:r>
          </a:p>
          <a:p>
            <a:r>
              <a:rPr lang="nb-NO" dirty="0"/>
              <a:t>Fond For aktivitet, tiltak og ungdomsarbeid – behandles på hvert styremøte</a:t>
            </a:r>
          </a:p>
        </p:txBody>
      </p:sp>
      <p:sp>
        <p:nvSpPr>
          <p:cNvPr id="4" name="Plassholder for lysbildenumm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3264604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klubber som planlegger et Global Grant må være sertifisert for å kunne søke midler. Derfor skal dere alle gjennomføre dette kurset i tillegg til den generelle informasjonen jeg gir her i dag.</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843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Skjema deles ut og kurset skal gjennomføres før søknad om Globale Grants kan søkes</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659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827055-821E-4F6B-AAA9-2685E1493D9C}" type="slidenum">
              <a:rPr lang="en-US" smtClean="0"/>
              <a:t>37</a:t>
            </a:fld>
            <a:endParaRPr lang="en-US" dirty="0"/>
          </a:p>
        </p:txBody>
      </p:sp>
    </p:spTree>
    <p:extLst>
      <p:ext uri="{BB962C8B-B14F-4D97-AF65-F5344CB8AC3E}">
        <p14:creationId xmlns:p14="http://schemas.microsoft.com/office/powerpoint/2010/main" val="2454919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endParaRPr lang="nb-NO" dirty="0"/>
          </a:p>
        </p:txBody>
      </p:sp>
      <p:sp>
        <p:nvSpPr>
          <p:cNvPr id="4" name="Plassholder for lysbildenummer 3"/>
          <p:cNvSpPr>
            <a:spLocks noGrp="1"/>
          </p:cNvSpPr>
          <p:nvPr>
            <p:ph type="sldNum" sz="quarter" idx="5"/>
          </p:nvPr>
        </p:nvSpPr>
        <p:spPr/>
        <p:txBody>
          <a:bodyPr/>
          <a:lstStyle/>
          <a:p>
            <a:fld id="{DB827055-821E-4F6B-AAA9-2685E1493D9C}" type="slidenum">
              <a:rPr lang="en-US" smtClean="0"/>
              <a:t>38</a:t>
            </a:fld>
            <a:endParaRPr lang="en-US" dirty="0"/>
          </a:p>
        </p:txBody>
      </p:sp>
    </p:spTree>
    <p:extLst>
      <p:ext uri="{BB962C8B-B14F-4D97-AF65-F5344CB8AC3E}">
        <p14:creationId xmlns:p14="http://schemas.microsoft.com/office/powerpoint/2010/main" val="341050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021226">
              <a:defRPr/>
            </a:pPr>
            <a:r>
              <a:rPr lang="nb-NO" dirty="0"/>
              <a:t>I tillegg til Global </a:t>
            </a:r>
            <a:r>
              <a:rPr lang="nb-NO" dirty="0" err="1"/>
              <a:t>Grants</a:t>
            </a:r>
            <a:r>
              <a:rPr lang="nb-NO" dirty="0"/>
              <a:t> har vi årlig brukt penger til lokale prosjekt. Vi mener det er viktig med lokale prosjekt slik at Rotary er synlige i lokalmiljøet. Dette året er 159.000,- delt ut til lokale prosjekt av totalt 284 millioner på verdensbasis. </a:t>
            </a:r>
          </a:p>
          <a:p>
            <a:pPr defTabSz="1021226">
              <a:defRPr/>
            </a:pPr>
            <a:r>
              <a:rPr lang="nb-NO" dirty="0"/>
              <a:t>Neste søknadsfrist er </a:t>
            </a:r>
            <a:r>
              <a:rPr lang="nb-NO" b="0" dirty="0"/>
              <a:t>15</a:t>
            </a:r>
            <a:r>
              <a:rPr lang="nb-NO" dirty="0"/>
              <a:t> nov 2024. </a:t>
            </a:r>
          </a:p>
          <a:p>
            <a:pPr defTabSz="1021226">
              <a:defRPr/>
            </a:pPr>
            <a:endParaRPr lang="nb-NO" dirty="0"/>
          </a:p>
          <a:p>
            <a:pPr defTabSz="1021226">
              <a:defRPr/>
            </a:pPr>
            <a:r>
              <a:rPr lang="nb-NO" dirty="0"/>
              <a:t>Dere kan skrive fristen på </a:t>
            </a:r>
            <a:r>
              <a:rPr lang="nb-NO" dirty="0" err="1"/>
              <a:t>årshjulet</a:t>
            </a:r>
            <a:r>
              <a:rPr lang="nb-NO" dirty="0"/>
              <a:t> i håndboka – side 9.</a:t>
            </a:r>
          </a:p>
          <a:p>
            <a:endParaRPr lang="nb-NO" dirty="0"/>
          </a:p>
          <a:p>
            <a:r>
              <a:rPr lang="nb-NO" dirty="0"/>
              <a:t>Nedgrodd bauta fra 2 WW over falne i Nord Odal, Blå skilt på historiske bygninger, Dikter Henrik Straumsheim sin skrivestue, Utdanningsstipend til kvinner på skole i Pakistan LAMS, </a:t>
            </a:r>
            <a:r>
              <a:rPr lang="nb-NO" dirty="0" err="1"/>
              <a:t>sæteropphold</a:t>
            </a:r>
            <a:r>
              <a:rPr lang="nb-NO" dirty="0"/>
              <a:t> for ungdomsskoleelever med undervisning om tidligere levekår, Oppsett av foto fra eldre tider på gamlehjem i Brattvåg, Benker i kommunen. Medisin og klær til Ukraina – samlet inn 40.000 på konsert våren 2022. vedlikehold/bygging av sti på populært utfartssted i kommunen.</a:t>
            </a:r>
          </a:p>
        </p:txBody>
      </p:sp>
      <p:sp>
        <p:nvSpPr>
          <p:cNvPr id="4" name="Plassholder for lysbildenummer 3"/>
          <p:cNvSpPr>
            <a:spLocks noGrp="1"/>
          </p:cNvSpPr>
          <p:nvPr>
            <p:ph type="sldNum" sz="quarter" idx="5"/>
          </p:nvPr>
        </p:nvSpPr>
        <p:spPr/>
        <p:txBody>
          <a:bodyPr/>
          <a:lstStyle/>
          <a:p>
            <a:pPr defTabSz="1021226">
              <a:defRPr/>
            </a:pPr>
            <a:fld id="{DB827055-821E-4F6B-AAA9-2685E1493D9C}" type="slidenum">
              <a:rPr lang="en-US" sz="1400">
                <a:solidFill>
                  <a:prstClr val="black"/>
                </a:solidFill>
                <a:latin typeface="Calibri" panose="020F0502020204030204"/>
              </a:rPr>
              <a:pPr defTabSz="1021226">
                <a:defRPr/>
              </a:pPr>
              <a:t>4</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08063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 bakgrunn i Rotary sine kriterier for tildeling av penger fra TRF distriktsmidler har vi laget kriterier for tildeling. </a:t>
            </a:r>
          </a:p>
          <a:p>
            <a:r>
              <a:rPr lang="nb-NO" dirty="0"/>
              <a:t>Søknadsfristen er 15 november, men erfaring tilsier at klubbene allerede på våren bør ha mulige prosjekter klare slik at man rekker søknadsfristen. </a:t>
            </a:r>
          </a:p>
          <a:p>
            <a:r>
              <a:rPr lang="nb-NO" dirty="0"/>
              <a:t>I tillegg vurderer vi innsendte søknader om midler fra Fond for aktivitet og tiltak og ungdomsarbeid i forbindelse med at distriktet har styremøter. På Fondet står det nå </a:t>
            </a:r>
            <a:r>
              <a:rPr lang="nb-NO" dirty="0" err="1"/>
              <a:t>ca</a:t>
            </a:r>
            <a:r>
              <a:rPr lang="nb-NO" dirty="0"/>
              <a:t>: 517.430,-</a:t>
            </a:r>
          </a:p>
        </p:txBody>
      </p:sp>
      <p:sp>
        <p:nvSpPr>
          <p:cNvPr id="4" name="Plassholder for lysbildenumm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116517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fondet har distriktet til fordeling. Søknader som kommer inn behandles på første styremøtet etter mottakelse.</a:t>
            </a:r>
          </a:p>
        </p:txBody>
      </p:sp>
      <p:sp>
        <p:nvSpPr>
          <p:cNvPr id="4" name="Plassholder for lysbildenumm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840840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defTabSz="1021226">
              <a:defRPr/>
            </a:pPr>
            <a:r>
              <a:rPr lang="nb-NO" dirty="0"/>
              <a:t>Gjennom de 14 prosjektene distriktets klubber har bidradd til i perioden 2011 til 2023 har vi gitt 5,46 </a:t>
            </a:r>
            <a:r>
              <a:rPr lang="nb-NO" dirty="0" err="1"/>
              <a:t>mill</a:t>
            </a:r>
            <a:r>
              <a:rPr lang="nb-NO" dirty="0"/>
              <a:t> kroner til Global Grants – </a:t>
            </a:r>
            <a:r>
              <a:rPr lang="nb-NO" dirty="0" err="1"/>
              <a:t>Doing</a:t>
            </a:r>
            <a:r>
              <a:rPr lang="nb-NO" dirty="0"/>
              <a:t> </a:t>
            </a:r>
            <a:r>
              <a:rPr lang="nb-NO" dirty="0" err="1"/>
              <a:t>good</a:t>
            </a:r>
            <a:r>
              <a:rPr lang="nb-NO" dirty="0"/>
              <a:t> in </a:t>
            </a:r>
            <a:r>
              <a:rPr lang="nb-NO" dirty="0" err="1"/>
              <a:t>the</a:t>
            </a:r>
            <a:r>
              <a:rPr lang="nb-NO" dirty="0"/>
              <a:t> </a:t>
            </a:r>
            <a:r>
              <a:rPr lang="nb-NO" dirty="0" err="1"/>
              <a:t>world</a:t>
            </a:r>
            <a:r>
              <a:rPr lang="nb-NO" dirty="0"/>
              <a:t>. Det betyr at vi i snitt har hatt bidrag til litt over 1 prosjekt i året.</a:t>
            </a:r>
          </a:p>
          <a:p>
            <a:endParaRPr lang="nb-NO" dirty="0"/>
          </a:p>
          <a:p>
            <a:r>
              <a:rPr lang="nb-NO" dirty="0"/>
              <a:t>Så  vet vi at veldig mange klubber har internasjonale prosjekt som ikke går gjennom Rotary sitt fond. Dette er også i Rotary sin ånd – </a:t>
            </a:r>
            <a:r>
              <a:rPr lang="nb-NO" dirty="0" err="1"/>
              <a:t>Doing</a:t>
            </a:r>
            <a:r>
              <a:rPr lang="nb-NO" dirty="0"/>
              <a:t> </a:t>
            </a:r>
            <a:r>
              <a:rPr lang="nb-NO" dirty="0" err="1"/>
              <a:t>good</a:t>
            </a:r>
            <a:r>
              <a:rPr lang="nb-NO" dirty="0"/>
              <a:t> in </a:t>
            </a:r>
            <a:r>
              <a:rPr lang="nb-NO" dirty="0" err="1"/>
              <a:t>the</a:t>
            </a:r>
            <a:r>
              <a:rPr lang="nb-NO" dirty="0"/>
              <a:t> </a:t>
            </a:r>
            <a:r>
              <a:rPr lang="nb-NO" dirty="0" err="1"/>
              <a:t>world</a:t>
            </a:r>
            <a:r>
              <a:rPr lang="nb-NO" dirty="0"/>
              <a:t> – men disse summene fremkommer ikke av den oversikten.</a:t>
            </a:r>
          </a:p>
          <a:p>
            <a:endParaRPr lang="nb-NO" dirty="0"/>
          </a:p>
          <a:p>
            <a:r>
              <a:rPr lang="nb-NO" dirty="0"/>
              <a:t>Det finnes en egen side på Rotary International under TRF som heter Grant Center der all informasjon om prosjekt ligger. Der ligger også malen for å starte nye Global Grant – digital løsning der Host Sponsor og International sponsor har tilgang. </a:t>
            </a:r>
          </a:p>
          <a:p>
            <a:r>
              <a:rPr lang="nb-NO" dirty="0"/>
              <a:t>GG </a:t>
            </a:r>
            <a:r>
              <a:rPr lang="nb-NO" dirty="0" err="1"/>
              <a:t>numrering</a:t>
            </a:r>
            <a:r>
              <a:rPr lang="nb-NO" dirty="0"/>
              <a:t> – første to siffer er årstallet prosjektet ble godkjent</a:t>
            </a:r>
          </a:p>
        </p:txBody>
      </p:sp>
      <p:sp>
        <p:nvSpPr>
          <p:cNvPr id="4" name="Plassholder for lysbildenummer 3"/>
          <p:cNvSpPr>
            <a:spLocks noGrp="1"/>
          </p:cNvSpPr>
          <p:nvPr>
            <p:ph type="sldNum" sz="quarter" idx="5"/>
          </p:nvPr>
        </p:nvSpPr>
        <p:spPr/>
        <p:txBody>
          <a:bodyPr/>
          <a:lstStyle/>
          <a:p>
            <a:pPr defTabSz="483169">
              <a:defRPr/>
            </a:pPr>
            <a:fld id="{DB827055-821E-4F6B-AAA9-2685E1493D9C}" type="slidenum">
              <a:rPr lang="en-US" sz="1400">
                <a:solidFill>
                  <a:prstClr val="black"/>
                </a:solidFill>
                <a:latin typeface="Calibri" panose="020F0502020204030204"/>
              </a:rPr>
              <a:pPr defTabSz="483169">
                <a:defRPr/>
              </a:pPr>
              <a:t>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467156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Dere som TRF ansvarlige for neste </a:t>
            </a:r>
            <a:r>
              <a:rPr lang="nb-NO" dirty="0" err="1"/>
              <a:t>rotaryår</a:t>
            </a:r>
            <a:r>
              <a:rPr lang="nb-NO" dirty="0"/>
              <a:t> – skal sammen med det nye styret og klubben lage målsettinger for prosjekt neste året:  </a:t>
            </a:r>
          </a:p>
          <a:p>
            <a:pPr marL="171450" indent="-171450">
              <a:buFont typeface="Arial" panose="020B0604020202020204" pitchFamily="34" charset="0"/>
              <a:buChar char="•"/>
            </a:pPr>
            <a:r>
              <a:rPr lang="nb-NO" dirty="0"/>
              <a:t>Vi har </a:t>
            </a:r>
            <a:r>
              <a:rPr lang="nb-NO" b="1" dirty="0"/>
              <a:t>TRF prosjekter (District Grant, Global Grants, </a:t>
            </a:r>
            <a:r>
              <a:rPr lang="nb-NO" b="1" dirty="0" err="1"/>
              <a:t>Disaster</a:t>
            </a:r>
            <a:r>
              <a:rPr lang="nb-NO" b="1" dirty="0"/>
              <a:t> Grant) </a:t>
            </a:r>
            <a:r>
              <a:rPr lang="nb-NO" dirty="0"/>
              <a:t>som er prosjekter der dere søker om støtte fra </a:t>
            </a:r>
            <a:r>
              <a:rPr lang="nb-NO" dirty="0" err="1"/>
              <a:t>Rotaryfondet</a:t>
            </a:r>
            <a:endParaRPr lang="nb-NO" dirty="0"/>
          </a:p>
          <a:p>
            <a:pPr marL="171450" indent="-171450">
              <a:buFont typeface="Arial" panose="020B0604020202020204" pitchFamily="34" charset="0"/>
              <a:buChar char="•"/>
            </a:pPr>
            <a:r>
              <a:rPr lang="nb-NO" dirty="0"/>
              <a:t>Så er det </a:t>
            </a:r>
            <a:r>
              <a:rPr lang="nb-NO" b="1" dirty="0"/>
              <a:t>lokale prosjekter/serviceprosjekt </a:t>
            </a:r>
            <a:r>
              <a:rPr lang="nb-NO" b="1" dirty="0" err="1"/>
              <a:t>komitè</a:t>
            </a:r>
            <a:r>
              <a:rPr lang="nb-NO" b="1" dirty="0"/>
              <a:t> </a:t>
            </a:r>
            <a:r>
              <a:rPr lang="nb-NO" dirty="0"/>
              <a:t>prosjekt uten støtte fra </a:t>
            </a:r>
            <a:r>
              <a:rPr lang="nb-NO" dirty="0" err="1"/>
              <a:t>Rotaryfondet</a:t>
            </a:r>
            <a:r>
              <a:rPr lang="nb-NO" dirty="0"/>
              <a:t>, se side 18 i Håndboka</a:t>
            </a:r>
          </a:p>
          <a:p>
            <a:pPr marL="0" indent="0">
              <a:buFont typeface="Arial" panose="020B0604020202020204" pitchFamily="34" charset="0"/>
              <a:buNone/>
            </a:pPr>
            <a:r>
              <a:rPr lang="nb-NO" dirty="0"/>
              <a:t>Trender i dag tilsier at frivillige gjerne sier ja til å bli med på et prosjekt de finner interessant, men i mindre grad ønsker å binde seg til fast oppmøte.</a:t>
            </a:r>
          </a:p>
        </p:txBody>
      </p:sp>
      <p:sp>
        <p:nvSpPr>
          <p:cNvPr id="4" name="Plassholder for lysbildenummer 3"/>
          <p:cNvSpPr>
            <a:spLocks noGrp="1"/>
          </p:cNvSpPr>
          <p:nvPr>
            <p:ph type="sldNum" sz="quarter" idx="5"/>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390541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defTabSz="966338">
              <a:defRPr/>
            </a:pPr>
            <a:fld id="{DB827055-821E-4F6B-AAA9-2685E1493D9C}" type="slidenum">
              <a:rPr lang="en-US">
                <a:solidFill>
                  <a:prstClr val="black"/>
                </a:solidFill>
                <a:latin typeface="Calibri" panose="020F0502020204030204"/>
              </a:rPr>
              <a:pPr defTabSz="966338">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1287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82304671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19637774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4162011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586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6558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73633010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14685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7291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07861749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2868679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2409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405173013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3596018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0711853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1982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4071237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67201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3314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07785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51739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779199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047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94643057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566361264"/>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33378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53017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29534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1391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9641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2550213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54090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19403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61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48548042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93243003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64076898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02658451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17845874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tags" Target="../tags/tag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9165CD33-6EA2-4F45-AA4F-F0ECCA61BBA2}"/>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D723CA01-D66F-92AB-84F9-DD5138870C00}"/>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04C5EF77-25DF-2651-BE63-9DE3F7E26AE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FBBE68A5-B658-DF8F-392C-39079D8F0EAF}"/>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8BF1216B-6038-D0AF-61DE-C4D0CFC3D065}"/>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2BD9362D-E54D-9BBC-C948-5B11C03074E5}"/>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5ADC5DE1-BEC3-78CC-F7F0-1E09610E3B41}"/>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A6130D14-3FEC-AB71-BC89-E95CB6DA4A1C}"/>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447D0A99-DAED-01E8-6BA5-AB602FB4C93B}"/>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16" name="Group 45">
            <a:extLst>
              <a:ext uri="{FF2B5EF4-FFF2-40B4-BE49-F238E27FC236}">
                <a16:creationId xmlns:a16="http://schemas.microsoft.com/office/drawing/2014/main" id="{51771B38-8709-EBB4-7FF3-7CB0A3F1A512}"/>
              </a:ext>
            </a:extLst>
          </p:cNvPr>
          <p:cNvGrpSpPr/>
          <p:nvPr userDrawn="1"/>
        </p:nvGrpSpPr>
        <p:grpSpPr>
          <a:xfrm>
            <a:off x="6366050" y="6984916"/>
            <a:ext cx="4987750" cy="451900"/>
            <a:chOff x="91018" y="6984916"/>
            <a:chExt cx="4987750" cy="451900"/>
          </a:xfrm>
        </p:grpSpPr>
        <p:grpSp>
          <p:nvGrpSpPr>
            <p:cNvPr id="17" name="Group 69">
              <a:extLst>
                <a:ext uri="{FF2B5EF4-FFF2-40B4-BE49-F238E27FC236}">
                  <a16:creationId xmlns:a16="http://schemas.microsoft.com/office/drawing/2014/main" id="{FC9D24DC-5127-29E1-5936-E99F82FC65EE}"/>
                </a:ext>
              </a:extLst>
            </p:cNvPr>
            <p:cNvGrpSpPr/>
            <p:nvPr userDrawn="1"/>
          </p:nvGrpSpPr>
          <p:grpSpPr>
            <a:xfrm>
              <a:off x="1383401" y="6984916"/>
              <a:ext cx="3695367" cy="430863"/>
              <a:chOff x="1316510" y="6885708"/>
              <a:chExt cx="3695367" cy="430863"/>
            </a:xfrm>
          </p:grpSpPr>
          <p:sp>
            <p:nvSpPr>
              <p:cNvPr id="20" name="Rectangle 72">
                <a:extLst>
                  <a:ext uri="{FF2B5EF4-FFF2-40B4-BE49-F238E27FC236}">
                    <a16:creationId xmlns:a16="http://schemas.microsoft.com/office/drawing/2014/main" id="{AD4CDD04-A99D-5CB7-9269-FEE25AC361C9}"/>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21" name="Rectangle 73">
                <a:extLst>
                  <a:ext uri="{FF2B5EF4-FFF2-40B4-BE49-F238E27FC236}">
                    <a16:creationId xmlns:a16="http://schemas.microsoft.com/office/drawing/2014/main" id="{61F65FA0-BF3E-BA23-5D6E-F229F2054B2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22" name="Rectangle 74">
                <a:extLst>
                  <a:ext uri="{FF2B5EF4-FFF2-40B4-BE49-F238E27FC236}">
                    <a16:creationId xmlns:a16="http://schemas.microsoft.com/office/drawing/2014/main" id="{B7BDE72C-FF71-11BC-BBE6-4EBE79313ACC}"/>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23" name="Rectangle 75">
                <a:extLst>
                  <a:ext uri="{FF2B5EF4-FFF2-40B4-BE49-F238E27FC236}">
                    <a16:creationId xmlns:a16="http://schemas.microsoft.com/office/drawing/2014/main" id="{6E935372-13F4-037A-DB2F-ADEABBC527D3}"/>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24" name="Rectangle 76">
                <a:extLst>
                  <a:ext uri="{FF2B5EF4-FFF2-40B4-BE49-F238E27FC236}">
                    <a16:creationId xmlns:a16="http://schemas.microsoft.com/office/drawing/2014/main" id="{A11843EB-F65A-59CA-A62F-EAB1F70A0B20}"/>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25" name="Rectangle 77">
                <a:extLst>
                  <a:ext uri="{FF2B5EF4-FFF2-40B4-BE49-F238E27FC236}">
                    <a16:creationId xmlns:a16="http://schemas.microsoft.com/office/drawing/2014/main" id="{DF0A43B5-7492-6339-D2C1-5556A031075E}"/>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26" name="Rectangle 78">
                <a:extLst>
                  <a:ext uri="{FF2B5EF4-FFF2-40B4-BE49-F238E27FC236}">
                    <a16:creationId xmlns:a16="http://schemas.microsoft.com/office/drawing/2014/main" id="{A13F1918-5E95-9E8D-0821-9D9BA2E0B4EB}"/>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27" name="Rectangle 79">
                <a:extLst>
                  <a:ext uri="{FF2B5EF4-FFF2-40B4-BE49-F238E27FC236}">
                    <a16:creationId xmlns:a16="http://schemas.microsoft.com/office/drawing/2014/main" id="{E954CC68-441F-D43E-96DE-263D8B78487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18" name="TextBox 70">
              <a:extLst>
                <a:ext uri="{FF2B5EF4-FFF2-40B4-BE49-F238E27FC236}">
                  <a16:creationId xmlns:a16="http://schemas.microsoft.com/office/drawing/2014/main" id="{7B5377D6-7881-5519-976D-D39453540574}"/>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19" name="TextBox 71">
              <a:extLst>
                <a:ext uri="{FF2B5EF4-FFF2-40B4-BE49-F238E27FC236}">
                  <a16:creationId xmlns:a16="http://schemas.microsoft.com/office/drawing/2014/main" id="{F9EABD16-1979-D699-2CAF-45CFF585FD37}"/>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34615580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666" r:id="rId17"/>
    <p:sldLayoutId id="2147483667" r:id="rId18"/>
    <p:sldLayoutId id="2147483673" r:id="rId19"/>
    <p:sldLayoutId id="2147483676" r:id="rId20"/>
    <p:sldLayoutId id="2147483657" r:id="rId21"/>
    <p:sldLayoutId id="2147483679" r:id="rId22"/>
    <p:sldLayoutId id="2147483656" r:id="rId23"/>
    <p:sldLayoutId id="2147483674" r:id="rId24"/>
    <p:sldLayoutId id="2147483658" r:id="rId25"/>
    <p:sldLayoutId id="2147483661" r:id="rId26"/>
    <p:sldLayoutId id="2147483675"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395234371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8.xml"/><Relationship Id="rId5" Type="http://schemas.openxmlformats.org/officeDocument/2006/relationships/hyperlink" Target="https://polioeradication.org/polio-today/polio-now/this-week/"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10.xml"/><Relationship Id="rId5" Type="http://schemas.openxmlformats.org/officeDocument/2006/relationships/hyperlink" Target="https://www.rcthm.org/rotary" TargetMode="External"/><Relationship Id="rId4" Type="http://schemas.openxmlformats.org/officeDocument/2006/relationships/hyperlink" Target="https://www.rpfaa.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1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hyperlink" Target="https://d2305.rotary.no/no#.YiSquXyZMmY" TargetMode="External"/><Relationship Id="rId4" Type="http://schemas.openxmlformats.org/officeDocument/2006/relationships/hyperlink" Target="file:///C:\Users\vosba\OneDrive\Favorites\Desktop\Starte%20en%20innsamling.mp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y.rotary.org/en/donate"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hyperlink" Target="https://d.docs.live.net/4b3794e91d2bd683/Documents/Rotary/Rotary/2020/TRF/2022-2025/Prosjekter/2022-04-06%20Prosjekter%20i%20D2305.pdf"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d2305.rotary.no/no/ryla"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8.xml"/><Relationship Id="rId1" Type="http://schemas.openxmlformats.org/officeDocument/2006/relationships/tags" Target="../tags/tag15.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hyperlink" Target="https://www.hjelptilukraina.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hyperlink" Target="https://raise.rotary.org/" TargetMode="External"/><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hyperlink" Target="https://map.rotary.org/en/project/pages/project_showcase.aspx"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my.rotary.org/en/donate" TargetMode="External"/><Relationship Id="rId3" Type="http://schemas.openxmlformats.org/officeDocument/2006/relationships/notesSlide" Target="../notesSlides/notesSlide29.xml"/><Relationship Id="rId7" Type="http://schemas.openxmlformats.org/officeDocument/2006/relationships/hyperlink" Target="https://grants.rotary.org/s_main.jsp?lang=1" TargetMode="External"/><Relationship Id="rId2" Type="http://schemas.openxmlformats.org/officeDocument/2006/relationships/slideLayout" Target="../slideLayouts/slideLayout16.xml"/><Relationship Id="rId1" Type="http://schemas.openxmlformats.org/officeDocument/2006/relationships/tags" Target="../tags/tag16.xml"/><Relationship Id="rId6" Type="http://schemas.openxmlformats.org/officeDocument/2006/relationships/hyperlink" Target="https://rcc.rotary.org/#/dashboard" TargetMode="External"/><Relationship Id="rId5" Type="http://schemas.openxmlformats.org/officeDocument/2006/relationships/hyperlink" Target="https://my.rotary.org/en/manage/club-district-administration/reports" TargetMode="External"/><Relationship Id="rId4" Type="http://schemas.openxmlformats.org/officeDocument/2006/relationships/hyperlink" Target="https://my.rotary.org/en/take-action/develop-projects/project-lifecycle-resources" TargetMode="External"/><Relationship Id="rId9" Type="http://schemas.openxmlformats.org/officeDocument/2006/relationships/hyperlink" Target="https://d2305.rotary.no/no/paul-harris-fellow#.YiigL3yZMm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learn.rotary.org/members/pages/36/course-catalogs"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23.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hyperlink" Target="https://d2305.rotary.no/no/trf#.ZBb0ksKZO68"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hyperlink" Target="https://d.docs.live.net/4b3794e91d2bd683/Documents/Rotary/Rotary/2020/TRF/2022-2025/Prosjekter/GG/S&#248;knad%20-%20Dala%20Rieco.pdf" TargetMode="External"/><Relationship Id="rId4" Type="http://schemas.openxmlformats.org/officeDocument/2006/relationships/hyperlink" Target="https://grants.rotary.org/s_main.jsp?lang=1"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101823" y="-18283"/>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71F5F51-E941-8C40-9192-FD83E46A1611}"/>
              </a:ext>
            </a:extLst>
          </p:cNvPr>
          <p:cNvSpPr/>
          <p:nvPr/>
        </p:nvSpPr>
        <p:spPr>
          <a:xfrm>
            <a:off x="101823" y="3339029"/>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807029"/>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Arial" panose="020B0604020202020204" pitchFamily="34" charset="0"/>
                <a:cs typeface="Arial" panose="020B0604020202020204" pitchFamily="34" charset="0"/>
              </a:rPr>
              <a:t>TRF </a:t>
            </a:r>
            <a:r>
              <a:rPr lang="en-US" sz="4800" b="1" dirty="0" err="1">
                <a:solidFill>
                  <a:schemeClr val="bg1"/>
                </a:solidFill>
                <a:latin typeface="Arial" panose="020B0604020202020204" pitchFamily="34" charset="0"/>
                <a:cs typeface="Arial" panose="020B0604020202020204" pitchFamily="34" charset="0"/>
              </a:rPr>
              <a:t>informasjon</a:t>
            </a:r>
            <a:endParaRPr lang="en-US" sz="4800" b="1" dirty="0">
              <a:solidFill>
                <a:schemeClr val="bg1"/>
              </a:solidFill>
              <a:latin typeface="Arial" panose="020B0604020202020204" pitchFamily="34" charset="0"/>
              <a:cs typeface="Arial" panose="020B0604020202020204" pitchFamily="34" charset="0"/>
            </a:endParaRP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0" y="4588900"/>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srgbClr val="005DAA"/>
                </a:solidFill>
              </a:rPr>
              <a:t>Styreseminar</a:t>
            </a:r>
            <a:r>
              <a:rPr lang="en-US" sz="3200" b="1" dirty="0">
                <a:solidFill>
                  <a:srgbClr val="005DAA"/>
                </a:solidFill>
              </a:rPr>
              <a:t> d2305</a:t>
            </a:r>
          </a:p>
        </p:txBody>
      </p:sp>
    </p:spTree>
    <p:custDataLst>
      <p:tags r:id="rId1"/>
    </p:custDataLst>
    <p:extLst>
      <p:ext uri="{BB962C8B-B14F-4D97-AF65-F5344CB8AC3E}">
        <p14:creationId xmlns:p14="http://schemas.microsoft.com/office/powerpoint/2010/main" val="37454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nb-NO" dirty="0"/>
              <a:t>Polio tilfeller de siste årene</a:t>
            </a:r>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6" name="Tabel 4">
            <a:extLst>
              <a:ext uri="{FF2B5EF4-FFF2-40B4-BE49-F238E27FC236}">
                <a16:creationId xmlns:a16="http://schemas.microsoft.com/office/drawing/2014/main" id="{07A125C1-A162-3E31-4B5F-108BD87C7980}"/>
              </a:ext>
            </a:extLst>
          </p:cNvPr>
          <p:cNvGraphicFramePr>
            <a:graphicFrameLocks/>
          </p:cNvGraphicFramePr>
          <p:nvPr>
            <p:extLst>
              <p:ext uri="{D42A27DB-BD31-4B8C-83A1-F6EECF244321}">
                <p14:modId xmlns:p14="http://schemas.microsoft.com/office/powerpoint/2010/main" val="936355585"/>
              </p:ext>
            </p:extLst>
          </p:nvPr>
        </p:nvGraphicFramePr>
        <p:xfrm>
          <a:off x="1483743" y="2181259"/>
          <a:ext cx="9020507" cy="1993924"/>
        </p:xfrm>
        <a:graphic>
          <a:graphicData uri="http://schemas.openxmlformats.org/drawingml/2006/table">
            <a:tbl>
              <a:tblPr firstRow="1" bandRow="1">
                <a:tableStyleId>{5C22544A-7EE6-4342-B048-85BDC9FD1C3A}</a:tableStyleId>
              </a:tblPr>
              <a:tblGrid>
                <a:gridCol w="2979217">
                  <a:extLst>
                    <a:ext uri="{9D8B030D-6E8A-4147-A177-3AD203B41FA5}">
                      <a16:colId xmlns:a16="http://schemas.microsoft.com/office/drawing/2014/main" val="1402012271"/>
                    </a:ext>
                  </a:extLst>
                </a:gridCol>
                <a:gridCol w="1293455">
                  <a:extLst>
                    <a:ext uri="{9D8B030D-6E8A-4147-A177-3AD203B41FA5}">
                      <a16:colId xmlns:a16="http://schemas.microsoft.com/office/drawing/2014/main" val="3843085500"/>
                    </a:ext>
                  </a:extLst>
                </a:gridCol>
                <a:gridCol w="1277083">
                  <a:extLst>
                    <a:ext uri="{9D8B030D-6E8A-4147-A177-3AD203B41FA5}">
                      <a16:colId xmlns:a16="http://schemas.microsoft.com/office/drawing/2014/main" val="3845209028"/>
                    </a:ext>
                  </a:extLst>
                </a:gridCol>
                <a:gridCol w="1187032">
                  <a:extLst>
                    <a:ext uri="{9D8B030D-6E8A-4147-A177-3AD203B41FA5}">
                      <a16:colId xmlns:a16="http://schemas.microsoft.com/office/drawing/2014/main" val="1088773330"/>
                    </a:ext>
                  </a:extLst>
                </a:gridCol>
                <a:gridCol w="1141860">
                  <a:extLst>
                    <a:ext uri="{9D8B030D-6E8A-4147-A177-3AD203B41FA5}">
                      <a16:colId xmlns:a16="http://schemas.microsoft.com/office/drawing/2014/main" val="1360830607"/>
                    </a:ext>
                  </a:extLst>
                </a:gridCol>
                <a:gridCol w="1141860">
                  <a:extLst>
                    <a:ext uri="{9D8B030D-6E8A-4147-A177-3AD203B41FA5}">
                      <a16:colId xmlns:a16="http://schemas.microsoft.com/office/drawing/2014/main" val="3022497426"/>
                    </a:ext>
                  </a:extLst>
                </a:gridCol>
              </a:tblGrid>
              <a:tr h="996962">
                <a:tc>
                  <a:txBody>
                    <a:bodyPr/>
                    <a:lstStyle/>
                    <a:p>
                      <a:endParaRPr lang="da-DK" sz="2900" dirty="0"/>
                    </a:p>
                  </a:txBody>
                  <a:tcPr marL="93093" marR="93093" marT="46547" marB="46547"/>
                </a:tc>
                <a:tc>
                  <a:txBody>
                    <a:bodyPr/>
                    <a:lstStyle/>
                    <a:p>
                      <a:pPr algn="ctr"/>
                      <a:r>
                        <a:rPr lang="da-DK" sz="2900" dirty="0"/>
                        <a:t>2020</a:t>
                      </a:r>
                    </a:p>
                  </a:txBody>
                  <a:tcPr marL="93093" marR="93093" marT="46547" marB="46547"/>
                </a:tc>
                <a:tc>
                  <a:txBody>
                    <a:bodyPr/>
                    <a:lstStyle/>
                    <a:p>
                      <a:pPr algn="ctr"/>
                      <a:r>
                        <a:rPr lang="da-DK" sz="2900"/>
                        <a:t>2021</a:t>
                      </a:r>
                    </a:p>
                  </a:txBody>
                  <a:tcPr marL="93093" marR="93093" marT="46547" marB="46547"/>
                </a:tc>
                <a:tc>
                  <a:txBody>
                    <a:bodyPr/>
                    <a:lstStyle/>
                    <a:p>
                      <a:pPr algn="ctr"/>
                      <a:r>
                        <a:rPr lang="da-DK" sz="2900"/>
                        <a:t>2022</a:t>
                      </a:r>
                    </a:p>
                  </a:txBody>
                  <a:tcPr marL="93093" marR="93093" marT="46547" marB="46547"/>
                </a:tc>
                <a:tc>
                  <a:txBody>
                    <a:bodyPr/>
                    <a:lstStyle/>
                    <a:p>
                      <a:pPr algn="ctr"/>
                      <a:r>
                        <a:rPr lang="da-DK" sz="2900" dirty="0"/>
                        <a:t>2023</a:t>
                      </a:r>
                    </a:p>
                  </a:txBody>
                  <a:tcPr marL="93093" marR="93093" marT="46547" marB="46547"/>
                </a:tc>
                <a:tc>
                  <a:txBody>
                    <a:bodyPr/>
                    <a:lstStyle/>
                    <a:p>
                      <a:pPr algn="ctr"/>
                      <a:r>
                        <a:rPr lang="da-DK" sz="2900" dirty="0"/>
                        <a:t>2024</a:t>
                      </a:r>
                    </a:p>
                  </a:txBody>
                  <a:tcPr marL="93093" marR="93093" marT="46547" marB="46547"/>
                </a:tc>
                <a:extLst>
                  <a:ext uri="{0D108BD9-81ED-4DB2-BD59-A6C34878D82A}">
                    <a16:rowId xmlns:a16="http://schemas.microsoft.com/office/drawing/2014/main" val="1881482582"/>
                  </a:ext>
                </a:extLst>
              </a:tr>
              <a:tr h="996962">
                <a:tc>
                  <a:txBody>
                    <a:bodyPr/>
                    <a:lstStyle/>
                    <a:p>
                      <a:r>
                        <a:rPr lang="da-DK" sz="2400" dirty="0"/>
                        <a:t>Vill Polio Virus</a:t>
                      </a:r>
                    </a:p>
                  </a:txBody>
                  <a:tcPr marL="93093" marR="93093" marT="46547" marB="46547"/>
                </a:tc>
                <a:tc>
                  <a:txBody>
                    <a:bodyPr/>
                    <a:lstStyle/>
                    <a:p>
                      <a:pPr algn="ctr"/>
                      <a:r>
                        <a:rPr lang="da-DK" sz="2900" dirty="0"/>
                        <a:t>140</a:t>
                      </a:r>
                    </a:p>
                  </a:txBody>
                  <a:tcPr marL="93093" marR="93093" marT="46547" marB="46547"/>
                </a:tc>
                <a:tc>
                  <a:txBody>
                    <a:bodyPr/>
                    <a:lstStyle/>
                    <a:p>
                      <a:pPr algn="ctr"/>
                      <a:r>
                        <a:rPr lang="da-DK" sz="2900" dirty="0"/>
                        <a:t>6</a:t>
                      </a:r>
                    </a:p>
                  </a:txBody>
                  <a:tcPr marL="93093" marR="93093" marT="46547" marB="46547"/>
                </a:tc>
                <a:tc>
                  <a:txBody>
                    <a:bodyPr/>
                    <a:lstStyle/>
                    <a:p>
                      <a:pPr algn="ctr"/>
                      <a:r>
                        <a:rPr lang="da-DK" sz="2900" dirty="0"/>
                        <a:t>30</a:t>
                      </a:r>
                    </a:p>
                  </a:txBody>
                  <a:tcPr marL="93093" marR="93093" marT="46547" marB="46547"/>
                </a:tc>
                <a:tc>
                  <a:txBody>
                    <a:bodyPr/>
                    <a:lstStyle/>
                    <a:p>
                      <a:pPr algn="ctr"/>
                      <a:r>
                        <a:rPr lang="da-DK" sz="2900" dirty="0"/>
                        <a:t>12</a:t>
                      </a:r>
                    </a:p>
                  </a:txBody>
                  <a:tcPr marL="93093" marR="93093" marT="46547" marB="46547"/>
                </a:tc>
                <a:tc>
                  <a:txBody>
                    <a:bodyPr/>
                    <a:lstStyle/>
                    <a:p>
                      <a:pPr algn="ctr"/>
                      <a:r>
                        <a:rPr lang="da-DK" sz="2900" dirty="0"/>
                        <a:t>2</a:t>
                      </a:r>
                    </a:p>
                  </a:txBody>
                  <a:tcPr marL="93093" marR="93093" marT="46547" marB="46547"/>
                </a:tc>
                <a:extLst>
                  <a:ext uri="{0D108BD9-81ED-4DB2-BD59-A6C34878D82A}">
                    <a16:rowId xmlns:a16="http://schemas.microsoft.com/office/drawing/2014/main" val="1373539633"/>
                  </a:ext>
                </a:extLst>
              </a:tr>
            </a:tbl>
          </a:graphicData>
        </a:graphic>
      </p:graphicFrame>
      <p:pic>
        <p:nvPicPr>
          <p:cNvPr id="7" name="Billede 2">
            <a:extLst>
              <a:ext uri="{FF2B5EF4-FFF2-40B4-BE49-F238E27FC236}">
                <a16:creationId xmlns:a16="http://schemas.microsoft.com/office/drawing/2014/main" id="{CCFC32C6-06A2-AEA7-17B0-856A9E5B0E47}"/>
              </a:ext>
            </a:extLst>
          </p:cNvPr>
          <p:cNvPicPr>
            <a:picLocks noChangeAspect="1"/>
          </p:cNvPicPr>
          <p:nvPr/>
        </p:nvPicPr>
        <p:blipFill>
          <a:blip r:embed="rId4"/>
          <a:stretch>
            <a:fillRect/>
          </a:stretch>
        </p:blipFill>
        <p:spPr>
          <a:xfrm>
            <a:off x="381000" y="4963460"/>
            <a:ext cx="1431276" cy="1557102"/>
          </a:xfrm>
          <a:prstGeom prst="rect">
            <a:avLst/>
          </a:prstGeom>
        </p:spPr>
      </p:pic>
      <p:sp>
        <p:nvSpPr>
          <p:cNvPr id="9" name="TekstSylinder 8">
            <a:extLst>
              <a:ext uri="{FF2B5EF4-FFF2-40B4-BE49-F238E27FC236}">
                <a16:creationId xmlns:a16="http://schemas.microsoft.com/office/drawing/2014/main" id="{E0B199A8-61D6-87F9-707B-BB2C134C6C6D}"/>
              </a:ext>
            </a:extLst>
          </p:cNvPr>
          <p:cNvSpPr txBox="1"/>
          <p:nvPr/>
        </p:nvSpPr>
        <p:spPr>
          <a:xfrm>
            <a:off x="2106729" y="4596255"/>
            <a:ext cx="8684103"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1" i="0" u="none" strike="noStrike" kern="1200" cap="none" spc="0" normalizeH="0" baseline="0" noProof="0" dirty="0">
                <a:ln>
                  <a:noFill/>
                </a:ln>
                <a:solidFill>
                  <a:srgbClr val="000000"/>
                </a:solidFill>
                <a:effectLst/>
                <a:uLnTx/>
                <a:uFillTx/>
                <a:latin typeface="Arial" panose="020B0604020202020204"/>
                <a:ea typeface="+mn-ea"/>
                <a:cs typeface="+mn-cs"/>
              </a:rPr>
              <a:t>Det er pr dato </a:t>
            </a:r>
            <a:r>
              <a:rPr lang="nb-NO" sz="2800" b="1" dirty="0">
                <a:solidFill>
                  <a:srgbClr val="000000"/>
                </a:solidFill>
                <a:latin typeface="Arial" panose="020B0604020202020204"/>
              </a:rPr>
              <a:t>registrert 2 tilfeller av </a:t>
            </a:r>
            <a:r>
              <a:rPr kumimoji="0" lang="nb-NO" sz="2800" b="1" i="0" u="none" strike="noStrike" kern="1200" cap="none" spc="0" normalizeH="0" baseline="0" noProof="0" dirty="0">
                <a:ln>
                  <a:noFill/>
                </a:ln>
                <a:solidFill>
                  <a:srgbClr val="000000"/>
                </a:solidFill>
                <a:effectLst/>
                <a:uLnTx/>
                <a:uFillTx/>
                <a:latin typeface="Arial" panose="020B0604020202020204"/>
                <a:ea typeface="+mn-ea"/>
                <a:cs typeface="+mn-cs"/>
              </a:rPr>
              <a:t>vill Polio i Afghanistan</a:t>
            </a:r>
          </a:p>
        </p:txBody>
      </p:sp>
      <p:sp>
        <p:nvSpPr>
          <p:cNvPr id="4" name="TekstSylinder 3">
            <a:extLst>
              <a:ext uri="{FF2B5EF4-FFF2-40B4-BE49-F238E27FC236}">
                <a16:creationId xmlns:a16="http://schemas.microsoft.com/office/drawing/2014/main" id="{C662311D-ABDE-7659-F4AA-3AC48460126E}"/>
              </a:ext>
            </a:extLst>
          </p:cNvPr>
          <p:cNvSpPr txBox="1"/>
          <p:nvPr/>
        </p:nvSpPr>
        <p:spPr>
          <a:xfrm flipH="1">
            <a:off x="9375698" y="6431796"/>
            <a:ext cx="1860572" cy="369332"/>
          </a:xfrm>
          <a:prstGeom prst="rect">
            <a:avLst/>
          </a:prstGeom>
          <a:noFill/>
        </p:spPr>
        <p:txBody>
          <a:bodyPr wrap="square" rtlCol="0">
            <a:spAutoFit/>
          </a:bodyPr>
          <a:lstStyle/>
          <a:p>
            <a:r>
              <a:rPr lang="nb-NO" dirty="0">
                <a:hlinkClick r:id="rId5"/>
              </a:rPr>
              <a:t>GPEI 7 mars</a:t>
            </a:r>
            <a:endParaRPr lang="nb-NO" dirty="0"/>
          </a:p>
        </p:txBody>
      </p:sp>
    </p:spTree>
    <p:custDataLst>
      <p:tags r:id="rId1"/>
    </p:custDataLst>
    <p:extLst>
      <p:ext uri="{BB962C8B-B14F-4D97-AF65-F5344CB8AC3E}">
        <p14:creationId xmlns:p14="http://schemas.microsoft.com/office/powerpoint/2010/main" val="166761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826235D9-C6A1-E36A-518E-A01FA322D6C7}"/>
              </a:ext>
            </a:extLst>
          </p:cNvPr>
          <p:cNvSpPr>
            <a:spLocks noGrp="1"/>
          </p:cNvSpPr>
          <p:nvPr>
            <p:ph type="title"/>
          </p:nvPr>
        </p:nvSpPr>
        <p:spPr/>
        <p:txBody>
          <a:bodyPr/>
          <a:lstStyle/>
          <a:p>
            <a:pPr algn="ctr"/>
            <a:r>
              <a:rPr lang="nb-NO" b="1" dirty="0"/>
              <a:t>Status Polio</a:t>
            </a:r>
          </a:p>
        </p:txBody>
      </p:sp>
      <p:sp>
        <p:nvSpPr>
          <p:cNvPr id="3" name="Plassholder for lysbildenummer 2">
            <a:extLst>
              <a:ext uri="{FF2B5EF4-FFF2-40B4-BE49-F238E27FC236}">
                <a16:creationId xmlns:a16="http://schemas.microsoft.com/office/drawing/2014/main" id="{2EF4D59B-4956-32E4-F40B-2CEB376630B4}"/>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5" name="Bilde 4">
            <a:extLst>
              <a:ext uri="{FF2B5EF4-FFF2-40B4-BE49-F238E27FC236}">
                <a16:creationId xmlns:a16="http://schemas.microsoft.com/office/drawing/2014/main" id="{8F56411C-DB22-A85B-6DB9-E0D1215E2C5D}"/>
              </a:ext>
            </a:extLst>
          </p:cNvPr>
          <p:cNvPicPr>
            <a:picLocks noChangeAspect="1"/>
          </p:cNvPicPr>
          <p:nvPr/>
        </p:nvPicPr>
        <p:blipFill>
          <a:blip r:embed="rId3"/>
          <a:stretch>
            <a:fillRect/>
          </a:stretch>
        </p:blipFill>
        <p:spPr>
          <a:xfrm>
            <a:off x="0" y="175474"/>
            <a:ext cx="2888031" cy="6682526"/>
          </a:xfrm>
          <a:prstGeom prst="rect">
            <a:avLst/>
          </a:prstGeom>
        </p:spPr>
      </p:pic>
      <p:pic>
        <p:nvPicPr>
          <p:cNvPr id="8" name="Bilde 7">
            <a:extLst>
              <a:ext uri="{FF2B5EF4-FFF2-40B4-BE49-F238E27FC236}">
                <a16:creationId xmlns:a16="http://schemas.microsoft.com/office/drawing/2014/main" id="{F213B7C2-85A5-3869-69FB-79383207E1E2}"/>
              </a:ext>
            </a:extLst>
          </p:cNvPr>
          <p:cNvPicPr>
            <a:picLocks noChangeAspect="1"/>
          </p:cNvPicPr>
          <p:nvPr/>
        </p:nvPicPr>
        <p:blipFill>
          <a:blip r:embed="rId4"/>
          <a:stretch>
            <a:fillRect/>
          </a:stretch>
        </p:blipFill>
        <p:spPr>
          <a:xfrm>
            <a:off x="2888031" y="1640840"/>
            <a:ext cx="9219596" cy="5303520"/>
          </a:xfrm>
          <a:prstGeom prst="rect">
            <a:avLst/>
          </a:prstGeom>
        </p:spPr>
      </p:pic>
    </p:spTree>
    <p:extLst>
      <p:ext uri="{BB962C8B-B14F-4D97-AF65-F5344CB8AC3E}">
        <p14:creationId xmlns:p14="http://schemas.microsoft.com/office/powerpoint/2010/main" val="2289124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6413D16B-F780-7B66-09BD-B251CEE8B777}"/>
              </a:ext>
            </a:extLst>
          </p:cNvPr>
          <p:cNvGraphicFramePr>
            <a:graphicFrameLocks noGrp="1"/>
          </p:cNvGraphicFramePr>
          <p:nvPr>
            <p:extLst>
              <p:ext uri="{D42A27DB-BD31-4B8C-83A1-F6EECF244321}">
                <p14:modId xmlns:p14="http://schemas.microsoft.com/office/powerpoint/2010/main" val="2773404781"/>
              </p:ext>
            </p:extLst>
          </p:nvPr>
        </p:nvGraphicFramePr>
        <p:xfrm>
          <a:off x="2285999" y="1611619"/>
          <a:ext cx="8617056" cy="5172891"/>
        </p:xfrm>
        <a:graphic>
          <a:graphicData uri="http://schemas.openxmlformats.org/drawingml/2006/table">
            <a:tbl>
              <a:tblPr firstRow="1" firstCol="1" bandRow="1">
                <a:tableStyleId>{5C22544A-7EE6-4342-B048-85BDC9FD1C3A}</a:tableStyleId>
              </a:tblPr>
              <a:tblGrid>
                <a:gridCol w="976904">
                  <a:extLst>
                    <a:ext uri="{9D8B030D-6E8A-4147-A177-3AD203B41FA5}">
                      <a16:colId xmlns:a16="http://schemas.microsoft.com/office/drawing/2014/main" val="256172149"/>
                    </a:ext>
                  </a:extLst>
                </a:gridCol>
                <a:gridCol w="1648103">
                  <a:extLst>
                    <a:ext uri="{9D8B030D-6E8A-4147-A177-3AD203B41FA5}">
                      <a16:colId xmlns:a16="http://schemas.microsoft.com/office/drawing/2014/main" val="1239568982"/>
                    </a:ext>
                  </a:extLst>
                </a:gridCol>
                <a:gridCol w="1611922">
                  <a:extLst>
                    <a:ext uri="{9D8B030D-6E8A-4147-A177-3AD203B41FA5}">
                      <a16:colId xmlns:a16="http://schemas.microsoft.com/office/drawing/2014/main" val="2578363583"/>
                    </a:ext>
                  </a:extLst>
                </a:gridCol>
                <a:gridCol w="2156942">
                  <a:extLst>
                    <a:ext uri="{9D8B030D-6E8A-4147-A177-3AD203B41FA5}">
                      <a16:colId xmlns:a16="http://schemas.microsoft.com/office/drawing/2014/main" val="3203597813"/>
                    </a:ext>
                  </a:extLst>
                </a:gridCol>
                <a:gridCol w="2223185">
                  <a:extLst>
                    <a:ext uri="{9D8B030D-6E8A-4147-A177-3AD203B41FA5}">
                      <a16:colId xmlns:a16="http://schemas.microsoft.com/office/drawing/2014/main" val="650891248"/>
                    </a:ext>
                  </a:extLst>
                </a:gridCol>
              </a:tblGrid>
              <a:tr h="627886">
                <a:tc>
                  <a:txBody>
                    <a:bodyPr/>
                    <a:lstStyle/>
                    <a:p>
                      <a:pPr algn="ctr">
                        <a:lnSpc>
                          <a:spcPct val="107000"/>
                        </a:lnSpc>
                        <a:spcAft>
                          <a:spcPts val="800"/>
                        </a:spcAft>
                      </a:pPr>
                      <a:r>
                        <a:rPr lang="da-DK" sz="1400" dirty="0">
                          <a:effectLst/>
                        </a:rPr>
                        <a:t>Distrikt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da-DK" sz="1400" dirty="0">
                          <a:effectLst/>
                        </a:rPr>
                        <a:t>Pengestøtte 21-22 </a:t>
                      </a:r>
                      <a:r>
                        <a:rPr lang="da-DK" sz="1400" dirty="0">
                          <a:effectLst/>
                          <a:latin typeface="Calibri" panose="020F0502020204030204" pitchFamily="34" charset="0"/>
                          <a:ea typeface="Calibri" panose="020F0502020204030204" pitchFamily="34" charset="0"/>
                          <a:cs typeface="Times New Roman" panose="02020603050405020304" pitchFamily="18" charset="0"/>
                        </a:rPr>
                        <a:t>USD</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err="1">
                          <a:effectLst/>
                        </a:rPr>
                        <a:t>Pengestøtte</a:t>
                      </a:r>
                      <a:r>
                        <a:rPr lang="en-US" sz="1400" dirty="0">
                          <a:effectLst/>
                        </a:rPr>
                        <a:t> 22-23 </a:t>
                      </a:r>
                      <a:r>
                        <a:rPr lang="en-US" sz="1400" dirty="0" err="1">
                          <a:effectLst/>
                        </a:rPr>
                        <a:t>til</a:t>
                      </a:r>
                      <a:r>
                        <a:rPr lang="en-US" sz="1400" dirty="0">
                          <a:effectLst/>
                        </a:rPr>
                        <a:t> </a:t>
                      </a:r>
                      <a:r>
                        <a:rPr lang="en-US" sz="1400" dirty="0" err="1">
                          <a:effectLst/>
                        </a:rPr>
                        <a:t>d.d</a:t>
                      </a:r>
                      <a:r>
                        <a:rPr lang="en-US" sz="1400" dirty="0">
                          <a:effectLst/>
                          <a:latin typeface="+mn-lt"/>
                          <a:ea typeface="+mn-ea"/>
                          <a:cs typeface="+mn-cs"/>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USD</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err="1">
                          <a:effectLst/>
                        </a:rPr>
                        <a:t>Antall</a:t>
                      </a:r>
                      <a:r>
                        <a:rPr lang="en-US" sz="1400" dirty="0">
                          <a:effectLst/>
                        </a:rPr>
                        <a:t> </a:t>
                      </a:r>
                      <a:r>
                        <a:rPr lang="en-US" sz="1400" dirty="0" err="1">
                          <a:effectLst/>
                        </a:rPr>
                        <a:t>klubber</a:t>
                      </a:r>
                      <a:r>
                        <a:rPr lang="en-US" sz="1400" dirty="0">
                          <a:effectLst/>
                        </a:rPr>
                        <a:t> </a:t>
                      </a:r>
                      <a:r>
                        <a:rPr lang="en-US" sz="1400" dirty="0" err="1">
                          <a:effectLst/>
                        </a:rPr>
                        <a:t>som</a:t>
                      </a:r>
                      <a:r>
                        <a:rPr lang="en-US" sz="1400" dirty="0">
                          <a:effectLst/>
                        </a:rPr>
                        <a:t> </a:t>
                      </a:r>
                      <a:r>
                        <a:rPr lang="en-US" sz="1400" dirty="0" err="1">
                          <a:effectLst/>
                        </a:rPr>
                        <a:t>støtter</a:t>
                      </a:r>
                      <a:r>
                        <a:rPr lang="en-US" sz="14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err="1">
                          <a:effectLst/>
                        </a:rPr>
                        <a:t>Støtte</a:t>
                      </a:r>
                      <a:r>
                        <a:rPr lang="en-US" sz="1400" dirty="0">
                          <a:effectLst/>
                        </a:rPr>
                        <a:t> </a:t>
                      </a:r>
                      <a:r>
                        <a:rPr lang="en-US" sz="1400" dirty="0" err="1">
                          <a:effectLst/>
                        </a:rPr>
                        <a:t>fra</a:t>
                      </a:r>
                      <a:r>
                        <a:rPr lang="en-US" sz="1400" dirty="0">
                          <a:effectLst/>
                        </a:rPr>
                        <a:t> </a:t>
                      </a:r>
                      <a:r>
                        <a:rPr lang="en-US" sz="1400" dirty="0" err="1">
                          <a:effectLst/>
                        </a:rPr>
                        <a:t>distriktsmidler</a:t>
                      </a:r>
                      <a:r>
                        <a:rPr lang="en-US" sz="1400" dirty="0">
                          <a:effectLst/>
                        </a:rPr>
                        <a:t> </a:t>
                      </a:r>
                    </a:p>
                    <a:p>
                      <a:pPr algn="ctr">
                        <a:lnSpc>
                          <a:spcPct val="107000"/>
                        </a:lnSpc>
                        <a:spcAft>
                          <a:spcPts val="800"/>
                        </a:spcAft>
                      </a:pPr>
                      <a:r>
                        <a:rPr lang="en-US" sz="1400" dirty="0">
                          <a:effectLst/>
                        </a:rPr>
                        <a:t> 22-23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2154138"/>
                  </a:ext>
                </a:extLst>
              </a:tr>
              <a:tr h="286091">
                <a:tc>
                  <a:txBody>
                    <a:bodyPr/>
                    <a:lstStyle/>
                    <a:p>
                      <a:pPr algn="ctr">
                        <a:lnSpc>
                          <a:spcPct val="107000"/>
                        </a:lnSpc>
                        <a:spcAft>
                          <a:spcPts val="800"/>
                        </a:spcAft>
                      </a:pPr>
                      <a:r>
                        <a:rPr lang="en-US" sz="1400">
                          <a:effectLst/>
                        </a:rPr>
                        <a:t>1360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19.266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7.741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11/32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0</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5141004"/>
                  </a:ext>
                </a:extLst>
              </a:tr>
              <a:tr h="286091">
                <a:tc>
                  <a:txBody>
                    <a:bodyPr/>
                    <a:lstStyle/>
                    <a:p>
                      <a:pPr algn="ctr">
                        <a:lnSpc>
                          <a:spcPct val="107000"/>
                        </a:lnSpc>
                        <a:spcAft>
                          <a:spcPts val="800"/>
                        </a:spcAft>
                      </a:pPr>
                      <a:r>
                        <a:rPr lang="en-US" sz="1400">
                          <a:effectLst/>
                        </a:rPr>
                        <a:t>1440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1.535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3.128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3/55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938157"/>
                  </a:ext>
                </a:extLst>
              </a:tr>
              <a:tr h="286091">
                <a:tc>
                  <a:txBody>
                    <a:bodyPr/>
                    <a:lstStyle/>
                    <a:p>
                      <a:pPr algn="ctr">
                        <a:lnSpc>
                          <a:spcPct val="107000"/>
                        </a:lnSpc>
                        <a:spcAft>
                          <a:spcPts val="800"/>
                        </a:spcAft>
                      </a:pPr>
                      <a:r>
                        <a:rPr lang="en-US" sz="1400">
                          <a:effectLst/>
                        </a:rPr>
                        <a:t>1450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23.540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10.394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48/48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3419223"/>
                  </a:ext>
                </a:extLst>
              </a:tr>
              <a:tr h="253640">
                <a:tc>
                  <a:txBody>
                    <a:bodyPr/>
                    <a:lstStyle/>
                    <a:p>
                      <a:pPr algn="ctr">
                        <a:lnSpc>
                          <a:spcPct val="107000"/>
                        </a:lnSpc>
                        <a:spcAft>
                          <a:spcPts val="800"/>
                        </a:spcAft>
                      </a:pPr>
                      <a:r>
                        <a:rPr lang="en-US" sz="1400">
                          <a:effectLst/>
                        </a:rPr>
                        <a:t>1461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14.552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7.459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10/46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7.000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261786"/>
                  </a:ext>
                </a:extLst>
              </a:tr>
              <a:tr h="286091">
                <a:tc>
                  <a:txBody>
                    <a:bodyPr/>
                    <a:lstStyle/>
                    <a:p>
                      <a:pPr algn="ctr">
                        <a:lnSpc>
                          <a:spcPct val="107000"/>
                        </a:lnSpc>
                        <a:spcAft>
                          <a:spcPts val="800"/>
                        </a:spcAft>
                      </a:pPr>
                      <a:r>
                        <a:rPr lang="en-US" sz="1400">
                          <a:effectLst/>
                        </a:rPr>
                        <a:t>1462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323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1.003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6/59</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3.486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5936868"/>
                  </a:ext>
                </a:extLst>
              </a:tr>
              <a:tr h="286091">
                <a:tc>
                  <a:txBody>
                    <a:bodyPr/>
                    <a:lstStyle/>
                    <a:p>
                      <a:pPr algn="ctr">
                        <a:lnSpc>
                          <a:spcPct val="107000"/>
                        </a:lnSpc>
                        <a:spcAft>
                          <a:spcPts val="800"/>
                        </a:spcAft>
                      </a:pPr>
                      <a:r>
                        <a:rPr lang="en-US" sz="1400">
                          <a:effectLst/>
                        </a:rPr>
                        <a:t>1470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106.834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8.926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17/56</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322779"/>
                  </a:ext>
                </a:extLst>
              </a:tr>
              <a:tr h="286091">
                <a:tc>
                  <a:txBody>
                    <a:bodyPr/>
                    <a:lstStyle/>
                    <a:p>
                      <a:pPr algn="ctr">
                        <a:lnSpc>
                          <a:spcPct val="107000"/>
                        </a:lnSpc>
                        <a:spcAft>
                          <a:spcPts val="800"/>
                        </a:spcAft>
                      </a:pPr>
                      <a:r>
                        <a:rPr lang="en-US" sz="1400">
                          <a:effectLst/>
                        </a:rPr>
                        <a:t>1480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33.542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3.784</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8/40</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0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6240226"/>
                  </a:ext>
                </a:extLst>
              </a:tr>
              <a:tr h="286091">
                <a:tc>
                  <a:txBody>
                    <a:bodyPr/>
                    <a:lstStyle/>
                    <a:p>
                      <a:pPr algn="ctr">
                        <a:lnSpc>
                          <a:spcPct val="107000"/>
                        </a:lnSpc>
                        <a:spcAft>
                          <a:spcPts val="800"/>
                        </a:spcAft>
                      </a:pPr>
                      <a:r>
                        <a:rPr lang="en-US" sz="1400">
                          <a:effectLst/>
                        </a:rPr>
                        <a:t>2231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4.870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576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4/78</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4743867"/>
                  </a:ext>
                </a:extLst>
              </a:tr>
              <a:tr h="286091">
                <a:tc>
                  <a:txBody>
                    <a:bodyPr/>
                    <a:lstStyle/>
                    <a:p>
                      <a:pPr algn="ctr">
                        <a:lnSpc>
                          <a:spcPct val="107000"/>
                        </a:lnSpc>
                        <a:spcAft>
                          <a:spcPts val="800"/>
                        </a:spcAft>
                      </a:pPr>
                      <a:r>
                        <a:rPr lang="en-US" sz="1400">
                          <a:effectLst/>
                        </a:rPr>
                        <a:t>2250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21.216</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3.233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5/47</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4.051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5024976"/>
                  </a:ext>
                </a:extLst>
              </a:tr>
              <a:tr h="286091">
                <a:tc>
                  <a:txBody>
                    <a:bodyPr/>
                    <a:lstStyle/>
                    <a:p>
                      <a:pPr algn="ctr">
                        <a:lnSpc>
                          <a:spcPct val="107000"/>
                        </a:lnSpc>
                        <a:spcAft>
                          <a:spcPts val="800"/>
                        </a:spcAft>
                      </a:pPr>
                      <a:r>
                        <a:rPr lang="en-US" sz="1400">
                          <a:effectLst/>
                        </a:rPr>
                        <a:t>2260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30.483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17.817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28/45</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937410"/>
                  </a:ext>
                </a:extLst>
              </a:tr>
              <a:tr h="286091">
                <a:tc>
                  <a:txBody>
                    <a:bodyPr/>
                    <a:lstStyle/>
                    <a:p>
                      <a:pPr algn="ctr">
                        <a:lnSpc>
                          <a:spcPct val="107000"/>
                        </a:lnSpc>
                        <a:spcAft>
                          <a:spcPts val="800"/>
                        </a:spcAft>
                      </a:pPr>
                      <a:r>
                        <a:rPr lang="en-US" sz="1400">
                          <a:effectLst/>
                        </a:rPr>
                        <a:t>2275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7.419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1.080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2/45</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6125767"/>
                  </a:ext>
                </a:extLst>
              </a:tr>
              <a:tr h="286091">
                <a:tc>
                  <a:txBody>
                    <a:bodyPr/>
                    <a:lstStyle/>
                    <a:p>
                      <a:pPr algn="ctr">
                        <a:lnSpc>
                          <a:spcPct val="107000"/>
                        </a:lnSpc>
                        <a:spcAft>
                          <a:spcPts val="800"/>
                        </a:spcAft>
                      </a:pPr>
                      <a:r>
                        <a:rPr lang="en-US" sz="1400">
                          <a:effectLst/>
                        </a:rPr>
                        <a:t>2290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9.185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5.766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11/42</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0</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4168727"/>
                  </a:ext>
                </a:extLst>
              </a:tr>
              <a:tr h="286091">
                <a:tc>
                  <a:txBody>
                    <a:bodyPr/>
                    <a:lstStyle/>
                    <a:p>
                      <a:pPr algn="ctr">
                        <a:lnSpc>
                          <a:spcPct val="107000"/>
                        </a:lnSpc>
                        <a:spcAft>
                          <a:spcPts val="800"/>
                        </a:spcAft>
                      </a:pPr>
                      <a:r>
                        <a:rPr lang="en-US" sz="1400">
                          <a:effectLst/>
                        </a:rPr>
                        <a:t>2305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800"/>
                        </a:spcAft>
                      </a:pPr>
                      <a:r>
                        <a:rPr lang="en-US" sz="1400">
                          <a:effectLst/>
                        </a:rPr>
                        <a:t>8.447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4.749</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800"/>
                        </a:spcAft>
                      </a:pPr>
                      <a:r>
                        <a:rPr lang="en-US" sz="1400" dirty="0">
                          <a:effectLst/>
                        </a:rPr>
                        <a:t>13/50</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5.000</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4004879299"/>
                  </a:ext>
                </a:extLst>
              </a:tr>
              <a:tr h="286091">
                <a:tc>
                  <a:txBody>
                    <a:bodyPr/>
                    <a:lstStyle/>
                    <a:p>
                      <a:pPr algn="ctr">
                        <a:lnSpc>
                          <a:spcPct val="107000"/>
                        </a:lnSpc>
                        <a:spcAft>
                          <a:spcPts val="800"/>
                        </a:spcAft>
                      </a:pPr>
                      <a:r>
                        <a:rPr lang="en-US" sz="1400">
                          <a:effectLst/>
                        </a:rPr>
                        <a:t>2310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43.267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6.393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16/51</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5768685"/>
                  </a:ext>
                </a:extLst>
              </a:tr>
              <a:tr h="286091">
                <a:tc>
                  <a:txBody>
                    <a:bodyPr/>
                    <a:lstStyle/>
                    <a:p>
                      <a:pPr algn="ctr">
                        <a:lnSpc>
                          <a:spcPct val="107000"/>
                        </a:lnSpc>
                        <a:spcAft>
                          <a:spcPts val="800"/>
                        </a:spcAft>
                      </a:pPr>
                      <a:r>
                        <a:rPr lang="en-US" sz="1400">
                          <a:effectLst/>
                        </a:rPr>
                        <a:t>2360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19.233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4.045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10/45</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4240056"/>
                  </a:ext>
                </a:extLst>
              </a:tr>
              <a:tr h="286091">
                <a:tc>
                  <a:txBody>
                    <a:bodyPr/>
                    <a:lstStyle/>
                    <a:p>
                      <a:pPr algn="ctr">
                        <a:lnSpc>
                          <a:spcPct val="107000"/>
                        </a:lnSpc>
                        <a:spcAft>
                          <a:spcPts val="800"/>
                        </a:spcAft>
                      </a:pPr>
                      <a:r>
                        <a:rPr lang="en-US" sz="1400" dirty="0">
                          <a:effectLst/>
                        </a:rPr>
                        <a:t>2390</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a:effectLst/>
                        </a:rPr>
                        <a:t>37.029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39.773</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17/55</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400" dirty="0">
                          <a:effectLst/>
                        </a:rPr>
                        <a:t>0</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3615769"/>
                  </a:ext>
                </a:extLst>
              </a:tr>
            </a:tbl>
          </a:graphicData>
        </a:graphic>
      </p:graphicFrame>
      <p:pic>
        <p:nvPicPr>
          <p:cNvPr id="4" name="Billede 3">
            <a:extLst>
              <a:ext uri="{FF2B5EF4-FFF2-40B4-BE49-F238E27FC236}">
                <a16:creationId xmlns:a16="http://schemas.microsoft.com/office/drawing/2014/main" id="{6EB49304-ACF3-987C-7FF8-FA86AA0BEC00}"/>
              </a:ext>
            </a:extLst>
          </p:cNvPr>
          <p:cNvPicPr>
            <a:picLocks noChangeAspect="1"/>
          </p:cNvPicPr>
          <p:nvPr/>
        </p:nvPicPr>
        <p:blipFill>
          <a:blip r:embed="rId3"/>
          <a:stretch>
            <a:fillRect/>
          </a:stretch>
        </p:blipFill>
        <p:spPr>
          <a:xfrm>
            <a:off x="278970" y="5084033"/>
            <a:ext cx="1431276" cy="1557102"/>
          </a:xfrm>
          <a:prstGeom prst="rect">
            <a:avLst/>
          </a:prstGeom>
        </p:spPr>
      </p:pic>
      <p:sp>
        <p:nvSpPr>
          <p:cNvPr id="7" name="Tittel 6">
            <a:extLst>
              <a:ext uri="{FF2B5EF4-FFF2-40B4-BE49-F238E27FC236}">
                <a16:creationId xmlns:a16="http://schemas.microsoft.com/office/drawing/2014/main" id="{82052204-7D15-757F-256A-A14411531A22}"/>
              </a:ext>
            </a:extLst>
          </p:cNvPr>
          <p:cNvSpPr>
            <a:spLocks noGrp="1"/>
          </p:cNvSpPr>
          <p:nvPr>
            <p:ph type="title"/>
          </p:nvPr>
        </p:nvSpPr>
        <p:spPr>
          <a:xfrm>
            <a:off x="381000" y="1"/>
            <a:ext cx="11506200" cy="1092425"/>
          </a:xfrm>
        </p:spPr>
        <p:txBody>
          <a:bodyPr/>
          <a:lstStyle/>
          <a:p>
            <a:r>
              <a:rPr lang="nb-NO" dirty="0"/>
              <a:t>Distriktets støtte til POLIO PLUS</a:t>
            </a:r>
          </a:p>
        </p:txBody>
      </p:sp>
    </p:spTree>
    <p:extLst>
      <p:ext uri="{BB962C8B-B14F-4D97-AF65-F5344CB8AC3E}">
        <p14:creationId xmlns:p14="http://schemas.microsoft.com/office/powerpoint/2010/main" val="349315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DEB4C3-6E6C-0A36-C185-A63FA5FB2D1C}"/>
              </a:ext>
            </a:extLst>
          </p:cNvPr>
          <p:cNvSpPr>
            <a:spLocks noGrp="1"/>
          </p:cNvSpPr>
          <p:nvPr>
            <p:ph type="title"/>
          </p:nvPr>
        </p:nvSpPr>
        <p:spPr/>
        <p:txBody>
          <a:bodyPr/>
          <a:lstStyle/>
          <a:p>
            <a:r>
              <a:rPr lang="nb-NO" dirty="0"/>
              <a:t>Polio Pluss fra </a:t>
            </a:r>
            <a:r>
              <a:rPr lang="nb-NO" dirty="0" err="1"/>
              <a:t>DIStriktets</a:t>
            </a:r>
            <a:r>
              <a:rPr lang="nb-NO" dirty="0"/>
              <a:t> klubber</a:t>
            </a:r>
          </a:p>
        </p:txBody>
      </p:sp>
      <p:graphicFrame>
        <p:nvGraphicFramePr>
          <p:cNvPr id="4" name="Plassholder for innhold 3">
            <a:extLst>
              <a:ext uri="{FF2B5EF4-FFF2-40B4-BE49-F238E27FC236}">
                <a16:creationId xmlns:a16="http://schemas.microsoft.com/office/drawing/2014/main" id="{CB394AC2-3654-67B0-D4B9-3887DA3FA14B}"/>
              </a:ext>
            </a:extLst>
          </p:cNvPr>
          <p:cNvGraphicFramePr>
            <a:graphicFrameLocks noGrp="1"/>
          </p:cNvGraphicFramePr>
          <p:nvPr>
            <p:ph idx="1"/>
            <p:extLst>
              <p:ext uri="{D42A27DB-BD31-4B8C-83A1-F6EECF244321}">
                <p14:modId xmlns:p14="http://schemas.microsoft.com/office/powerpoint/2010/main" val="16881460"/>
              </p:ext>
            </p:extLst>
          </p:nvPr>
        </p:nvGraphicFramePr>
        <p:xfrm>
          <a:off x="1868556" y="2141538"/>
          <a:ext cx="8100392" cy="3261360"/>
        </p:xfrm>
        <a:graphic>
          <a:graphicData uri="http://schemas.openxmlformats.org/drawingml/2006/table">
            <a:tbl>
              <a:tblPr firstRow="1" bandRow="1">
                <a:tableStyleId>{5C22544A-7EE6-4342-B048-85BDC9FD1C3A}</a:tableStyleId>
              </a:tblPr>
              <a:tblGrid>
                <a:gridCol w="4050196">
                  <a:extLst>
                    <a:ext uri="{9D8B030D-6E8A-4147-A177-3AD203B41FA5}">
                      <a16:colId xmlns:a16="http://schemas.microsoft.com/office/drawing/2014/main" val="3876950098"/>
                    </a:ext>
                  </a:extLst>
                </a:gridCol>
                <a:gridCol w="4050196">
                  <a:extLst>
                    <a:ext uri="{9D8B030D-6E8A-4147-A177-3AD203B41FA5}">
                      <a16:colId xmlns:a16="http://schemas.microsoft.com/office/drawing/2014/main" val="1682153767"/>
                    </a:ext>
                  </a:extLst>
                </a:gridCol>
              </a:tblGrid>
              <a:tr h="337848">
                <a:tc>
                  <a:txBody>
                    <a:bodyPr/>
                    <a:lstStyle/>
                    <a:p>
                      <a:r>
                        <a:rPr lang="nb-NO" dirty="0"/>
                        <a:t>ÅR</a:t>
                      </a:r>
                    </a:p>
                  </a:txBody>
                  <a:tcPr/>
                </a:tc>
                <a:tc>
                  <a:txBody>
                    <a:bodyPr/>
                    <a:lstStyle/>
                    <a:p>
                      <a:r>
                        <a:rPr lang="nb-NO" dirty="0"/>
                        <a:t>USD</a:t>
                      </a:r>
                    </a:p>
                  </a:txBody>
                  <a:tcPr/>
                </a:tc>
                <a:extLst>
                  <a:ext uri="{0D108BD9-81ED-4DB2-BD59-A6C34878D82A}">
                    <a16:rowId xmlns:a16="http://schemas.microsoft.com/office/drawing/2014/main" val="1884819120"/>
                  </a:ext>
                </a:extLst>
              </a:tr>
              <a:tr h="370840">
                <a:tc>
                  <a:txBody>
                    <a:bodyPr/>
                    <a:lstStyle/>
                    <a:p>
                      <a:r>
                        <a:rPr lang="nb-NO" sz="3200" dirty="0"/>
                        <a:t>2019-2020</a:t>
                      </a:r>
                    </a:p>
                  </a:txBody>
                  <a:tcPr/>
                </a:tc>
                <a:tc>
                  <a:txBody>
                    <a:bodyPr/>
                    <a:lstStyle/>
                    <a:p>
                      <a:r>
                        <a:rPr lang="nb-NO" sz="3200" dirty="0"/>
                        <a:t>10.459</a:t>
                      </a:r>
                    </a:p>
                  </a:txBody>
                  <a:tcPr/>
                </a:tc>
                <a:extLst>
                  <a:ext uri="{0D108BD9-81ED-4DB2-BD59-A6C34878D82A}">
                    <a16:rowId xmlns:a16="http://schemas.microsoft.com/office/drawing/2014/main" val="1332125372"/>
                  </a:ext>
                </a:extLst>
              </a:tr>
              <a:tr h="370840">
                <a:tc>
                  <a:txBody>
                    <a:bodyPr/>
                    <a:lstStyle/>
                    <a:p>
                      <a:r>
                        <a:rPr lang="nb-NO" sz="3200" dirty="0"/>
                        <a:t>2020-2021</a:t>
                      </a:r>
                    </a:p>
                  </a:txBody>
                  <a:tcPr/>
                </a:tc>
                <a:tc>
                  <a:txBody>
                    <a:bodyPr/>
                    <a:lstStyle/>
                    <a:p>
                      <a:r>
                        <a:rPr lang="nb-NO" sz="3200" dirty="0"/>
                        <a:t>7.489</a:t>
                      </a:r>
                    </a:p>
                  </a:txBody>
                  <a:tcPr/>
                </a:tc>
                <a:extLst>
                  <a:ext uri="{0D108BD9-81ED-4DB2-BD59-A6C34878D82A}">
                    <a16:rowId xmlns:a16="http://schemas.microsoft.com/office/drawing/2014/main" val="3304942418"/>
                  </a:ext>
                </a:extLst>
              </a:tr>
              <a:tr h="370840">
                <a:tc>
                  <a:txBody>
                    <a:bodyPr/>
                    <a:lstStyle/>
                    <a:p>
                      <a:r>
                        <a:rPr lang="nb-NO" sz="3200" dirty="0"/>
                        <a:t>2021-2022</a:t>
                      </a:r>
                    </a:p>
                  </a:txBody>
                  <a:tcPr/>
                </a:tc>
                <a:tc>
                  <a:txBody>
                    <a:bodyPr/>
                    <a:lstStyle/>
                    <a:p>
                      <a:r>
                        <a:rPr lang="nb-NO" sz="3200" dirty="0"/>
                        <a:t>8.447</a:t>
                      </a:r>
                    </a:p>
                  </a:txBody>
                  <a:tcPr/>
                </a:tc>
                <a:extLst>
                  <a:ext uri="{0D108BD9-81ED-4DB2-BD59-A6C34878D82A}">
                    <a16:rowId xmlns:a16="http://schemas.microsoft.com/office/drawing/2014/main" val="151231757"/>
                  </a:ext>
                </a:extLst>
              </a:tr>
              <a:tr h="370840">
                <a:tc>
                  <a:txBody>
                    <a:bodyPr/>
                    <a:lstStyle/>
                    <a:p>
                      <a:r>
                        <a:rPr lang="nb-NO" sz="3200" dirty="0"/>
                        <a:t>2022-2023</a:t>
                      </a:r>
                    </a:p>
                  </a:txBody>
                  <a:tcPr/>
                </a:tc>
                <a:tc>
                  <a:txBody>
                    <a:bodyPr/>
                    <a:lstStyle/>
                    <a:p>
                      <a:r>
                        <a:rPr lang="nb-NO" sz="3200" dirty="0"/>
                        <a:t>7.260</a:t>
                      </a:r>
                    </a:p>
                  </a:txBody>
                  <a:tcPr/>
                </a:tc>
                <a:extLst>
                  <a:ext uri="{0D108BD9-81ED-4DB2-BD59-A6C34878D82A}">
                    <a16:rowId xmlns:a16="http://schemas.microsoft.com/office/drawing/2014/main" val="3155533411"/>
                  </a:ext>
                </a:extLst>
              </a:tr>
              <a:tr h="370840">
                <a:tc>
                  <a:txBody>
                    <a:bodyPr/>
                    <a:lstStyle/>
                    <a:p>
                      <a:r>
                        <a:rPr lang="nb-NO" sz="3200" dirty="0"/>
                        <a:t>2023-2024</a:t>
                      </a:r>
                    </a:p>
                  </a:txBody>
                  <a:tcPr/>
                </a:tc>
                <a:tc>
                  <a:txBody>
                    <a:bodyPr/>
                    <a:lstStyle/>
                    <a:p>
                      <a:r>
                        <a:rPr lang="nb-NO" sz="3200" dirty="0"/>
                        <a:t>2.146</a:t>
                      </a:r>
                    </a:p>
                  </a:txBody>
                  <a:tcPr/>
                </a:tc>
                <a:extLst>
                  <a:ext uri="{0D108BD9-81ED-4DB2-BD59-A6C34878D82A}">
                    <a16:rowId xmlns:a16="http://schemas.microsoft.com/office/drawing/2014/main" val="3411648246"/>
                  </a:ext>
                </a:extLst>
              </a:tr>
            </a:tbl>
          </a:graphicData>
        </a:graphic>
      </p:graphicFrame>
    </p:spTree>
    <p:extLst>
      <p:ext uri="{BB962C8B-B14F-4D97-AF65-F5344CB8AC3E}">
        <p14:creationId xmlns:p14="http://schemas.microsoft.com/office/powerpoint/2010/main" val="2997638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3D225C-8558-9ECF-F5F4-82B20EC284BB}"/>
              </a:ext>
            </a:extLst>
          </p:cNvPr>
          <p:cNvSpPr>
            <a:spLocks noGrp="1"/>
          </p:cNvSpPr>
          <p:nvPr>
            <p:ph type="title"/>
          </p:nvPr>
        </p:nvSpPr>
        <p:spPr/>
        <p:txBody>
          <a:bodyPr/>
          <a:lstStyle/>
          <a:p>
            <a:r>
              <a:rPr lang="nb-NO" b="1" dirty="0"/>
              <a:t>Polio – Håndboka s.26 </a:t>
            </a:r>
          </a:p>
        </p:txBody>
      </p:sp>
      <p:sp>
        <p:nvSpPr>
          <p:cNvPr id="3" name="Plassholder for innhold 2">
            <a:extLst>
              <a:ext uri="{FF2B5EF4-FFF2-40B4-BE49-F238E27FC236}">
                <a16:creationId xmlns:a16="http://schemas.microsoft.com/office/drawing/2014/main" id="{F90B0143-92B5-2FC3-6BE8-3EBE2746789D}"/>
              </a:ext>
            </a:extLst>
          </p:cNvPr>
          <p:cNvSpPr>
            <a:spLocks noGrp="1"/>
          </p:cNvSpPr>
          <p:nvPr>
            <p:ph idx="1"/>
          </p:nvPr>
        </p:nvSpPr>
        <p:spPr>
          <a:xfrm>
            <a:off x="838200" y="1825624"/>
            <a:ext cx="10515600" cy="4530725"/>
          </a:xfrm>
        </p:spPr>
        <p:txBody>
          <a:bodyPr>
            <a:normAutofit fontScale="92500" lnSpcReduction="10000"/>
          </a:bodyPr>
          <a:lstStyle/>
          <a:p>
            <a:r>
              <a:rPr lang="nb-NO" sz="3600" dirty="0"/>
              <a:t>Skal du ha noen mål om tildeling av midler til Polio kommende år?</a:t>
            </a:r>
          </a:p>
          <a:p>
            <a:pPr lvl="1"/>
            <a:r>
              <a:rPr lang="nb-NO" sz="3200" dirty="0"/>
              <a:t>Rotary ønsket 1000 USD pr klubb</a:t>
            </a:r>
            <a:br>
              <a:rPr lang="nb-NO" sz="3200" dirty="0"/>
            </a:br>
            <a:r>
              <a:rPr lang="nb-NO" sz="3200" dirty="0"/>
              <a:t>Hvordan kan dette eventuelt arrangeres lokalt?</a:t>
            </a:r>
            <a:br>
              <a:rPr lang="nb-NO" sz="3200" dirty="0"/>
            </a:br>
            <a:endParaRPr lang="nb-NO" sz="3200" dirty="0"/>
          </a:p>
          <a:p>
            <a:r>
              <a:rPr lang="nb-NO" sz="3600" dirty="0"/>
              <a:t>Markering av Rotary sin Polio dag den 24 oktober – lyssette en bygning med lilla lys. </a:t>
            </a:r>
          </a:p>
          <a:p>
            <a:pPr lvl="1"/>
            <a:r>
              <a:rPr lang="nb-NO" sz="3200" dirty="0"/>
              <a:t>Hvordan kan dette gjennomføres lokalt?</a:t>
            </a:r>
          </a:p>
          <a:p>
            <a:pPr lvl="1"/>
            <a:r>
              <a:rPr lang="nb-NO" sz="3200" dirty="0"/>
              <a:t>Pressemelding om Polio til lokale medier – nettsiden – </a:t>
            </a:r>
            <a:r>
              <a:rPr lang="nb-NO" sz="3200" dirty="0" err="1"/>
              <a:t>twitter</a:t>
            </a:r>
            <a:r>
              <a:rPr lang="nb-NO" sz="3200" dirty="0"/>
              <a:t>?</a:t>
            </a:r>
          </a:p>
          <a:p>
            <a:pPr lvl="1"/>
            <a:endParaRPr lang="nb-NO" dirty="0"/>
          </a:p>
          <a:p>
            <a:endParaRPr lang="nb-NO" dirty="0"/>
          </a:p>
        </p:txBody>
      </p:sp>
      <p:sp>
        <p:nvSpPr>
          <p:cNvPr id="4" name="Plassholder for lysbildenummer 3">
            <a:extLst>
              <a:ext uri="{FF2B5EF4-FFF2-40B4-BE49-F238E27FC236}">
                <a16:creationId xmlns:a16="http://schemas.microsoft.com/office/drawing/2014/main" id="{28F093CC-5CD6-1A99-71CD-68E49B1A0C30}"/>
              </a:ext>
            </a:extLst>
          </p:cNvPr>
          <p:cNvSpPr>
            <a:spLocks noGrp="1"/>
          </p:cNvSpPr>
          <p:nvPr>
            <p:ph type="sldNum" sz="quarter" idx="12"/>
          </p:nvPr>
        </p:nvSpPr>
        <p:spPr/>
        <p:txBody>
          <a:bodyPr/>
          <a:lstStyle/>
          <a:p>
            <a:fld id="{97A94E25-127B-4C48-AF96-44BA7B823777}" type="slidenum">
              <a:rPr lang="en-US" smtClean="0"/>
              <a:t>14</a:t>
            </a:fld>
            <a:endParaRPr lang="en-US" dirty="0"/>
          </a:p>
        </p:txBody>
      </p:sp>
    </p:spTree>
    <p:extLst>
      <p:ext uri="{BB962C8B-B14F-4D97-AF65-F5344CB8AC3E}">
        <p14:creationId xmlns:p14="http://schemas.microsoft.com/office/powerpoint/2010/main" val="257360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9">
            <a:extLst>
              <a:ext uri="{FF2B5EF4-FFF2-40B4-BE49-F238E27FC236}">
                <a16:creationId xmlns:a16="http://schemas.microsoft.com/office/drawing/2014/main" id="{67E692D6-F145-864C-8253-D69CC3BDC730}"/>
              </a:ext>
            </a:extLst>
          </p:cNvPr>
          <p:cNvSpPr txBox="1">
            <a:spLocks/>
          </p:cNvSpPr>
          <p:nvPr/>
        </p:nvSpPr>
        <p:spPr>
          <a:xfrm>
            <a:off x="0" y="0"/>
            <a:ext cx="12192000" cy="6858000"/>
          </a:xfrm>
          <a:prstGeom prst="rect">
            <a:avLst/>
          </a:prstGeom>
          <a:solidFill>
            <a:srgbClr val="F7A81B"/>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alpha val="0"/>
                  </a:prstClr>
                </a:solidFill>
                <a:effectLst/>
                <a:uLnTx/>
                <a:uFillTx/>
                <a:latin typeface="Calibri" panose="020F0502020204030204"/>
                <a:ea typeface="+mn-ea"/>
                <a:cs typeface="+mn-cs"/>
              </a:rPr>
              <a:t>subhead</a:t>
            </a:r>
          </a:p>
        </p:txBody>
      </p:sp>
      <p:sp>
        <p:nvSpPr>
          <p:cNvPr id="7" name="TextBox 6">
            <a:extLst>
              <a:ext uri="{FF2B5EF4-FFF2-40B4-BE49-F238E27FC236}">
                <a16:creationId xmlns:a16="http://schemas.microsoft.com/office/drawing/2014/main" id="{7F2F210B-874C-9E48-B089-CFDE49347CFB}"/>
              </a:ext>
            </a:extLst>
          </p:cNvPr>
          <p:cNvSpPr txBox="1"/>
          <p:nvPr/>
        </p:nvSpPr>
        <p:spPr>
          <a:xfrm>
            <a:off x="4957894" y="1598702"/>
            <a:ext cx="5480288"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Paul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Harris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Fellow</a:t>
            </a:r>
          </a:p>
        </p:txBody>
      </p:sp>
      <p:pic>
        <p:nvPicPr>
          <p:cNvPr id="4" name="Bilde 3">
            <a:extLst>
              <a:ext uri="{FF2B5EF4-FFF2-40B4-BE49-F238E27FC236}">
                <a16:creationId xmlns:a16="http://schemas.microsoft.com/office/drawing/2014/main" id="{B224804D-7CFD-6494-2D96-250EFE895B06}"/>
              </a:ext>
            </a:extLst>
          </p:cNvPr>
          <p:cNvPicPr>
            <a:picLocks noChangeAspect="1"/>
          </p:cNvPicPr>
          <p:nvPr/>
        </p:nvPicPr>
        <p:blipFill>
          <a:blip r:embed="rId4"/>
          <a:stretch>
            <a:fillRect/>
          </a:stretch>
        </p:blipFill>
        <p:spPr>
          <a:xfrm>
            <a:off x="0" y="0"/>
            <a:ext cx="4889151" cy="6858000"/>
          </a:xfrm>
          <a:prstGeom prst="rect">
            <a:avLst/>
          </a:prstGeom>
        </p:spPr>
      </p:pic>
      <p:pic>
        <p:nvPicPr>
          <p:cNvPr id="6" name="Bilde 5">
            <a:extLst>
              <a:ext uri="{FF2B5EF4-FFF2-40B4-BE49-F238E27FC236}">
                <a16:creationId xmlns:a16="http://schemas.microsoft.com/office/drawing/2014/main" id="{A5C0BE17-C4AC-3705-DBF2-20E89DC84041}"/>
              </a:ext>
            </a:extLst>
          </p:cNvPr>
          <p:cNvPicPr>
            <a:picLocks noChangeAspect="1"/>
          </p:cNvPicPr>
          <p:nvPr/>
        </p:nvPicPr>
        <p:blipFill>
          <a:blip r:embed="rId5"/>
          <a:stretch>
            <a:fillRect/>
          </a:stretch>
        </p:blipFill>
        <p:spPr>
          <a:xfrm>
            <a:off x="7461080" y="0"/>
            <a:ext cx="4730920" cy="6858000"/>
          </a:xfrm>
          <a:prstGeom prst="rect">
            <a:avLst/>
          </a:prstGeom>
        </p:spPr>
      </p:pic>
    </p:spTree>
    <p:custDataLst>
      <p:tags r:id="rId1"/>
    </p:custDataLst>
    <p:extLst>
      <p:ext uri="{BB962C8B-B14F-4D97-AF65-F5344CB8AC3E}">
        <p14:creationId xmlns:p14="http://schemas.microsoft.com/office/powerpoint/2010/main" val="163012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A4E9B1-54B2-3BB0-1EC0-2D5E471A520B}"/>
              </a:ext>
            </a:extLst>
          </p:cNvPr>
          <p:cNvSpPr>
            <a:spLocks noGrp="1"/>
          </p:cNvSpPr>
          <p:nvPr>
            <p:ph type="title"/>
          </p:nvPr>
        </p:nvSpPr>
        <p:spPr/>
        <p:txBody>
          <a:bodyPr/>
          <a:lstStyle/>
          <a:p>
            <a:r>
              <a:rPr lang="nb-NO" b="1" dirty="0"/>
              <a:t>PHF - Håndboka s.27</a:t>
            </a:r>
          </a:p>
        </p:txBody>
      </p:sp>
      <p:sp>
        <p:nvSpPr>
          <p:cNvPr id="3" name="Plassholder for innhold 2">
            <a:extLst>
              <a:ext uri="{FF2B5EF4-FFF2-40B4-BE49-F238E27FC236}">
                <a16:creationId xmlns:a16="http://schemas.microsoft.com/office/drawing/2014/main" id="{1FC5B66F-00C9-2A0F-EB8F-99B6806A0C23}"/>
              </a:ext>
            </a:extLst>
          </p:cNvPr>
          <p:cNvSpPr>
            <a:spLocks noGrp="1"/>
          </p:cNvSpPr>
          <p:nvPr>
            <p:ph idx="1"/>
          </p:nvPr>
        </p:nvSpPr>
        <p:spPr/>
        <p:txBody>
          <a:bodyPr/>
          <a:lstStyle/>
          <a:p>
            <a:r>
              <a:rPr lang="nb-NO" dirty="0"/>
              <a:t>Hvem i klubben har gjort seg fortjent til å få tildelt en Paul Harris </a:t>
            </a:r>
            <a:r>
              <a:rPr lang="nb-NO" dirty="0" err="1"/>
              <a:t>Fellow</a:t>
            </a:r>
            <a:endParaRPr lang="nb-NO" dirty="0"/>
          </a:p>
          <a:p>
            <a:r>
              <a:rPr lang="nb-NO" dirty="0"/>
              <a:t>Hvem i lokalmiljøet kan være aktuell for en PHF?</a:t>
            </a:r>
            <a:br>
              <a:rPr lang="nb-NO" dirty="0"/>
            </a:br>
            <a:endParaRPr lang="nb-NO" dirty="0"/>
          </a:p>
          <a:p>
            <a:r>
              <a:rPr lang="nb-NO" dirty="0"/>
              <a:t>I hvilken anledning bør en slik tildeling gjøres?</a:t>
            </a:r>
          </a:p>
        </p:txBody>
      </p:sp>
      <p:sp>
        <p:nvSpPr>
          <p:cNvPr id="4" name="Plassholder for lysbildenummer 3">
            <a:extLst>
              <a:ext uri="{FF2B5EF4-FFF2-40B4-BE49-F238E27FC236}">
                <a16:creationId xmlns:a16="http://schemas.microsoft.com/office/drawing/2014/main" id="{3CD8C7F6-AAF9-1709-EA1D-4BB4EC9FF9C2}"/>
              </a:ext>
            </a:extLst>
          </p:cNvPr>
          <p:cNvSpPr>
            <a:spLocks noGrp="1"/>
          </p:cNvSpPr>
          <p:nvPr>
            <p:ph type="sldNum" sz="quarter" idx="12"/>
          </p:nvPr>
        </p:nvSpPr>
        <p:spPr/>
        <p:txBody>
          <a:bodyPr/>
          <a:lstStyle/>
          <a:p>
            <a:fld id="{97A94E25-127B-4C48-AF96-44BA7B823777}" type="slidenum">
              <a:rPr lang="en-US" smtClean="0"/>
              <a:t>16</a:t>
            </a:fld>
            <a:endParaRPr lang="en-US" dirty="0"/>
          </a:p>
        </p:txBody>
      </p:sp>
    </p:spTree>
    <p:extLst>
      <p:ext uri="{BB962C8B-B14F-4D97-AF65-F5344CB8AC3E}">
        <p14:creationId xmlns:p14="http://schemas.microsoft.com/office/powerpoint/2010/main" val="2023915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12192000" cy="1190445"/>
          </a:xfrm>
          <a:prstGeom prst="rect">
            <a:avLst/>
          </a:prstGeom>
          <a:solidFill>
            <a:srgbClr val="2D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55893" y="349596"/>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rgbClr val="FFFFFF"/>
                </a:solidFill>
              </a:rPr>
              <a:t>Rotary Peace Centers</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5502" y="1540041"/>
            <a:ext cx="10300996" cy="5176276"/>
          </a:xfrm>
          <a:prstGeom prst="rect">
            <a:avLst/>
          </a:prstGeom>
        </p:spPr>
      </p:pic>
      <p:pic>
        <p:nvPicPr>
          <p:cNvPr id="6" name="Picture 5"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30485" y="6007615"/>
            <a:ext cx="4419600" cy="850385"/>
          </a:xfrm>
          <a:prstGeom prst="rect">
            <a:avLst/>
          </a:prstGeom>
        </p:spPr>
      </p:pic>
    </p:spTree>
    <p:extLst>
      <p:ext uri="{BB962C8B-B14F-4D97-AF65-F5344CB8AC3E}">
        <p14:creationId xmlns:p14="http://schemas.microsoft.com/office/powerpoint/2010/main" val="123890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ROTARY PEACE CENTER</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848678"/>
            <a:ext cx="11506199" cy="4631635"/>
          </a:xfrm>
        </p:spPr>
        <p:txBody>
          <a:bodyPr>
            <a:normAutofit fontScale="92500" lnSpcReduction="10000"/>
          </a:bodyPr>
          <a:lstStyle/>
          <a:p>
            <a:pPr marL="0" indent="0">
              <a:buNone/>
            </a:pPr>
            <a:r>
              <a:rPr lang="en-US" b="1" dirty="0" err="1"/>
              <a:t>Søknadsfrist</a:t>
            </a:r>
            <a:r>
              <a:rPr lang="en-US" b="1" dirty="0"/>
              <a:t> </a:t>
            </a:r>
            <a:r>
              <a:rPr lang="en-US" b="1" dirty="0">
                <a:highlight>
                  <a:srgbClr val="FFFF00"/>
                </a:highlight>
              </a:rPr>
              <a:t>er 15 </a:t>
            </a:r>
            <a:r>
              <a:rPr lang="en-US" b="1" dirty="0" err="1">
                <a:highlight>
                  <a:srgbClr val="FFFF00"/>
                </a:highlight>
              </a:rPr>
              <a:t>mai</a:t>
            </a:r>
            <a:endParaRPr lang="en-US" b="1" dirty="0">
              <a:highlight>
                <a:srgbClr val="FFFF00"/>
              </a:highlight>
            </a:endParaRPr>
          </a:p>
          <a:p>
            <a:r>
              <a:rPr lang="en-US" b="1" dirty="0"/>
              <a:t>Master </a:t>
            </a:r>
            <a:r>
              <a:rPr lang="en-US" b="1" dirty="0" err="1"/>
              <a:t>studie</a:t>
            </a:r>
            <a:r>
              <a:rPr lang="en-US" b="1" dirty="0"/>
              <a:t> </a:t>
            </a:r>
            <a:r>
              <a:rPr lang="en-US" dirty="0"/>
              <a:t>– 15-24 </a:t>
            </a:r>
            <a:r>
              <a:rPr lang="en-US" dirty="0" err="1"/>
              <a:t>måneder</a:t>
            </a:r>
            <a:r>
              <a:rPr lang="en-US" dirty="0"/>
              <a:t> – 100.000 USD	50 </a:t>
            </a:r>
            <a:r>
              <a:rPr lang="en-US" dirty="0" err="1"/>
              <a:t>personer</a:t>
            </a:r>
            <a:r>
              <a:rPr lang="en-US" dirty="0"/>
              <a:t>/</a:t>
            </a:r>
            <a:r>
              <a:rPr lang="en-US" dirty="0" err="1"/>
              <a:t>år</a:t>
            </a:r>
            <a:endParaRPr lang="en-US" dirty="0"/>
          </a:p>
          <a:p>
            <a:pPr lvl="1"/>
            <a:r>
              <a:rPr lang="en-US" dirty="0" err="1"/>
              <a:t>Snittalder</a:t>
            </a:r>
            <a:r>
              <a:rPr lang="en-US" dirty="0"/>
              <a:t> </a:t>
            </a:r>
            <a:r>
              <a:rPr lang="en-US" dirty="0" err="1"/>
              <a:t>på</a:t>
            </a:r>
            <a:r>
              <a:rPr lang="en-US" dirty="0"/>
              <a:t> </a:t>
            </a:r>
            <a:r>
              <a:rPr lang="en-US" dirty="0" err="1"/>
              <a:t>studentene</a:t>
            </a:r>
            <a:r>
              <a:rPr lang="en-US" dirty="0"/>
              <a:t> er 31 </a:t>
            </a:r>
            <a:r>
              <a:rPr lang="en-US" dirty="0" err="1"/>
              <a:t>år</a:t>
            </a:r>
            <a:endParaRPr lang="en-US" dirty="0"/>
          </a:p>
          <a:p>
            <a:pPr lvl="1"/>
            <a:r>
              <a:rPr lang="en-US" dirty="0"/>
              <a:t>Krav </a:t>
            </a:r>
            <a:r>
              <a:rPr lang="en-US" dirty="0" err="1"/>
              <a:t>til</a:t>
            </a:r>
            <a:r>
              <a:rPr lang="en-US" dirty="0"/>
              <a:t> Bachelor</a:t>
            </a:r>
          </a:p>
          <a:p>
            <a:pPr lvl="1"/>
            <a:r>
              <a:rPr lang="en-US" dirty="0" err="1"/>
              <a:t>Lederegenskaper</a:t>
            </a:r>
            <a:endParaRPr lang="en-US" dirty="0"/>
          </a:p>
          <a:p>
            <a:pPr lvl="1"/>
            <a:r>
              <a:rPr lang="en-US" dirty="0"/>
              <a:t>3 </a:t>
            </a:r>
            <a:r>
              <a:rPr lang="en-US" dirty="0" err="1"/>
              <a:t>års</a:t>
            </a:r>
            <a:r>
              <a:rPr lang="en-US" dirty="0"/>
              <a:t> </a:t>
            </a:r>
            <a:r>
              <a:rPr lang="en-US" dirty="0" err="1"/>
              <a:t>arbeidserfaring</a:t>
            </a:r>
            <a:r>
              <a:rPr lang="en-US" dirty="0"/>
              <a:t> </a:t>
            </a:r>
            <a:r>
              <a:rPr lang="en-US" dirty="0" err="1"/>
              <a:t>fra</a:t>
            </a:r>
            <a:r>
              <a:rPr lang="en-US" dirty="0"/>
              <a:t> </a:t>
            </a:r>
            <a:r>
              <a:rPr lang="en-US" dirty="0" err="1"/>
              <a:t>fredsarbeid</a:t>
            </a:r>
            <a:r>
              <a:rPr lang="en-US" dirty="0"/>
              <a:t> (</a:t>
            </a:r>
            <a:r>
              <a:rPr lang="en-US" dirty="0" err="1"/>
              <a:t>røde</a:t>
            </a:r>
            <a:r>
              <a:rPr lang="en-US" dirty="0"/>
              <a:t> </a:t>
            </a:r>
            <a:r>
              <a:rPr lang="en-US" dirty="0" err="1"/>
              <a:t>kors</a:t>
            </a:r>
            <a:r>
              <a:rPr lang="en-US" dirty="0"/>
              <a:t> </a:t>
            </a:r>
            <a:r>
              <a:rPr lang="en-US" dirty="0" err="1"/>
              <a:t>eller</a:t>
            </a:r>
            <a:r>
              <a:rPr lang="en-US" dirty="0"/>
              <a:t> </a:t>
            </a:r>
            <a:r>
              <a:rPr lang="en-US" dirty="0" err="1"/>
              <a:t>andre</a:t>
            </a:r>
            <a:r>
              <a:rPr lang="en-US" dirty="0"/>
              <a:t> </a:t>
            </a:r>
            <a:r>
              <a:rPr lang="en-US" dirty="0" err="1"/>
              <a:t>hjelpeorganisasjoner</a:t>
            </a:r>
            <a:r>
              <a:rPr lang="en-US" dirty="0"/>
              <a:t>)</a:t>
            </a:r>
          </a:p>
          <a:p>
            <a:pPr lvl="1"/>
            <a:r>
              <a:rPr lang="en-US" dirty="0" err="1"/>
              <a:t>Storbritannia</a:t>
            </a:r>
            <a:r>
              <a:rPr lang="en-US" dirty="0"/>
              <a:t>/Bradford – Sverige/Uppsala – Japan – Australia – USA (10 </a:t>
            </a:r>
            <a:r>
              <a:rPr lang="en-US" dirty="0" err="1"/>
              <a:t>studenter</a:t>
            </a:r>
            <a:r>
              <a:rPr lang="en-US" dirty="0"/>
              <a:t> pr </a:t>
            </a:r>
            <a:r>
              <a:rPr lang="en-US" dirty="0" err="1"/>
              <a:t>senter</a:t>
            </a:r>
            <a:r>
              <a:rPr lang="en-US" dirty="0"/>
              <a:t>)</a:t>
            </a:r>
            <a:br>
              <a:rPr lang="en-US" dirty="0"/>
            </a:br>
            <a:endParaRPr lang="en-US" dirty="0"/>
          </a:p>
          <a:p>
            <a:r>
              <a:rPr lang="en-US" b="1" dirty="0" err="1"/>
              <a:t>Certificat</a:t>
            </a:r>
            <a:r>
              <a:rPr lang="en-US" b="1" dirty="0"/>
              <a:t> Program - </a:t>
            </a:r>
            <a:r>
              <a:rPr lang="en-US" dirty="0"/>
              <a:t>12 </a:t>
            </a:r>
            <a:r>
              <a:rPr lang="en-US" dirty="0" err="1"/>
              <a:t>måneder</a:t>
            </a:r>
            <a:r>
              <a:rPr lang="en-US" dirty="0"/>
              <a:t> 	– 12.000 USD	40 </a:t>
            </a:r>
            <a:r>
              <a:rPr lang="en-US" dirty="0" err="1"/>
              <a:t>personer</a:t>
            </a:r>
            <a:r>
              <a:rPr lang="en-US" dirty="0"/>
              <a:t>/</a:t>
            </a:r>
            <a:r>
              <a:rPr lang="en-US" dirty="0" err="1"/>
              <a:t>år</a:t>
            </a:r>
            <a:endParaRPr lang="en-US" dirty="0"/>
          </a:p>
          <a:p>
            <a:pPr lvl="1"/>
            <a:r>
              <a:rPr lang="en-US" dirty="0" err="1"/>
              <a:t>Snittalder</a:t>
            </a:r>
            <a:r>
              <a:rPr lang="en-US" dirty="0"/>
              <a:t> 36 </a:t>
            </a:r>
            <a:r>
              <a:rPr lang="en-US" dirty="0" err="1"/>
              <a:t>år</a:t>
            </a:r>
            <a:endParaRPr lang="en-US" dirty="0"/>
          </a:p>
          <a:p>
            <a:pPr lvl="1"/>
            <a:r>
              <a:rPr lang="en-US" dirty="0"/>
              <a:t>5 </a:t>
            </a:r>
            <a:r>
              <a:rPr lang="en-US" dirty="0" err="1"/>
              <a:t>års</a:t>
            </a:r>
            <a:r>
              <a:rPr lang="en-US" dirty="0"/>
              <a:t> relevant </a:t>
            </a:r>
            <a:r>
              <a:rPr lang="en-US" dirty="0" err="1"/>
              <a:t>arbeidserfaring</a:t>
            </a:r>
            <a:r>
              <a:rPr lang="en-US" dirty="0"/>
              <a:t> </a:t>
            </a:r>
            <a:r>
              <a:rPr lang="en-US" dirty="0" err="1"/>
              <a:t>innenfor</a:t>
            </a:r>
            <a:r>
              <a:rPr lang="en-US" dirty="0"/>
              <a:t> </a:t>
            </a:r>
            <a:r>
              <a:rPr lang="en-US" dirty="0" err="1"/>
              <a:t>fredsarbeid</a:t>
            </a:r>
            <a:endParaRPr lang="en-US" dirty="0"/>
          </a:p>
          <a:p>
            <a:pPr lvl="1"/>
            <a:r>
              <a:rPr lang="en-US" dirty="0"/>
              <a:t>Uganda/</a:t>
            </a:r>
            <a:r>
              <a:rPr lang="en-US" dirty="0" err="1"/>
              <a:t>Makarere</a:t>
            </a:r>
            <a:r>
              <a:rPr lang="en-US" dirty="0"/>
              <a:t> – </a:t>
            </a:r>
            <a:r>
              <a:rPr lang="en-US" dirty="0" err="1"/>
              <a:t>Tailand</a:t>
            </a:r>
            <a:endParaRPr lang="en-US" dirty="0"/>
          </a:p>
          <a:p>
            <a:pPr lvl="1"/>
            <a:endParaRPr lang="en-US" dirty="0"/>
          </a:p>
          <a:p>
            <a:r>
              <a:rPr lang="en-US" sz="1900" dirty="0">
                <a:hlinkClick r:id="rId4"/>
              </a:rPr>
              <a:t>Rotary Peace Fellowship Alumni Association – Build Peace | Make Peace | Promote Peace (rpfaa.</a:t>
            </a:r>
            <a:r>
              <a:rPr lang="en-US" sz="1900">
                <a:hlinkClick r:id="rId4"/>
              </a:rPr>
              <a:t>org)</a:t>
            </a:r>
            <a:r>
              <a:rPr lang="en-US" sz="1900"/>
              <a:t> </a:t>
            </a:r>
            <a:r>
              <a:rPr lang="nb-NO" sz="1900">
                <a:hlinkClick r:id="rId5"/>
              </a:rPr>
              <a:t>https</a:t>
            </a:r>
            <a:r>
              <a:rPr lang="nb-NO" sz="1900" dirty="0">
                <a:hlinkClick r:id="rId5"/>
              </a:rPr>
              <a:t>://www.rcthm.org/rotary</a:t>
            </a:r>
            <a:endParaRPr lang="nb-NO" sz="1900" dirty="0"/>
          </a:p>
          <a:p>
            <a:pPr lvl="1"/>
            <a:endParaRPr lang="en-US" dirty="0"/>
          </a:p>
          <a:p>
            <a:pPr lvl="1"/>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5314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D6B5BD2-6CD4-66C9-5B53-CA0DCC2BDE21}"/>
              </a:ext>
            </a:extLst>
          </p:cNvPr>
          <p:cNvSpPr>
            <a:spLocks noGrp="1"/>
          </p:cNvSpPr>
          <p:nvPr>
            <p:ph type="title"/>
          </p:nvPr>
        </p:nvSpPr>
        <p:spPr/>
        <p:txBody>
          <a:bodyPr/>
          <a:lstStyle/>
          <a:p>
            <a:r>
              <a:rPr lang="nb-NO" b="1" dirty="0"/>
              <a:t>Fredsstudent – 15 mai </a:t>
            </a:r>
          </a:p>
        </p:txBody>
      </p:sp>
      <p:sp>
        <p:nvSpPr>
          <p:cNvPr id="6" name="Plassholder for innhold 5">
            <a:extLst>
              <a:ext uri="{FF2B5EF4-FFF2-40B4-BE49-F238E27FC236}">
                <a16:creationId xmlns:a16="http://schemas.microsoft.com/office/drawing/2014/main" id="{F535971A-A9B5-E904-22C2-A7AE8085CFB9}"/>
              </a:ext>
            </a:extLst>
          </p:cNvPr>
          <p:cNvSpPr>
            <a:spLocks noGrp="1"/>
          </p:cNvSpPr>
          <p:nvPr>
            <p:ph idx="1"/>
          </p:nvPr>
        </p:nvSpPr>
        <p:spPr/>
        <p:txBody>
          <a:bodyPr/>
          <a:lstStyle/>
          <a:p>
            <a:r>
              <a:rPr lang="nb-NO" dirty="0"/>
              <a:t>Finnes det noen i lokalmiljøet som har den bakgrunnen som her kreves?</a:t>
            </a:r>
          </a:p>
          <a:p>
            <a:r>
              <a:rPr lang="nb-NO" dirty="0"/>
              <a:t>Kan klubben finne kandidat til fredsstudiet? </a:t>
            </a:r>
            <a:br>
              <a:rPr lang="nb-NO" dirty="0"/>
            </a:br>
            <a:r>
              <a:rPr lang="nb-NO" dirty="0"/>
              <a:t>(Samarbeid med Røde Kors – andre hjelpeorganisasjoner som har frivillige ute i tjeneste)</a:t>
            </a:r>
          </a:p>
        </p:txBody>
      </p:sp>
      <p:sp>
        <p:nvSpPr>
          <p:cNvPr id="4" name="Plassholder for lysbildenummer 3">
            <a:extLst>
              <a:ext uri="{FF2B5EF4-FFF2-40B4-BE49-F238E27FC236}">
                <a16:creationId xmlns:a16="http://schemas.microsoft.com/office/drawing/2014/main" id="{D57467C3-2669-7312-79E9-29B9337F58DC}"/>
              </a:ext>
            </a:extLst>
          </p:cNvPr>
          <p:cNvSpPr>
            <a:spLocks noGrp="1"/>
          </p:cNvSpPr>
          <p:nvPr>
            <p:ph type="sldNum" sz="quarter" idx="12"/>
          </p:nvPr>
        </p:nvSpPr>
        <p:spPr/>
        <p:txBody>
          <a:bodyPr/>
          <a:lstStyle/>
          <a:p>
            <a:fld id="{97A94E25-127B-4C48-AF96-44BA7B823777}" type="slidenum">
              <a:rPr lang="en-US" smtClean="0"/>
              <a:pPr/>
              <a:t>19</a:t>
            </a:fld>
            <a:endParaRPr lang="en-US" dirty="0"/>
          </a:p>
        </p:txBody>
      </p:sp>
    </p:spTree>
    <p:extLst>
      <p:ext uri="{BB962C8B-B14F-4D97-AF65-F5344CB8AC3E}">
        <p14:creationId xmlns:p14="http://schemas.microsoft.com/office/powerpoint/2010/main" val="2077048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
        <p:nvSpPr>
          <p:cNvPr id="9" name="Text Placeholder 39">
            <a:extLst>
              <a:ext uri="{FF2B5EF4-FFF2-40B4-BE49-F238E27FC236}">
                <a16:creationId xmlns:a16="http://schemas.microsoft.com/office/drawing/2014/main" id="{67E692D6-F145-864C-8253-D69CC3BDC730}"/>
              </a:ext>
            </a:extLst>
          </p:cNvPr>
          <p:cNvSpPr txBox="1">
            <a:spLocks/>
          </p:cNvSpPr>
          <p:nvPr/>
        </p:nvSpPr>
        <p:spPr>
          <a:xfrm>
            <a:off x="-65532" y="0"/>
            <a:ext cx="12192000" cy="6858000"/>
          </a:xfrm>
          <a:prstGeom prst="rect">
            <a:avLst/>
          </a:prstGeom>
          <a:solidFill>
            <a:srgbClr val="F7A81B"/>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subhead</a:t>
            </a:r>
          </a:p>
        </p:txBody>
      </p:sp>
      <p:sp>
        <p:nvSpPr>
          <p:cNvPr id="7" name="TextBox 6">
            <a:extLst>
              <a:ext uri="{FF2B5EF4-FFF2-40B4-BE49-F238E27FC236}">
                <a16:creationId xmlns:a16="http://schemas.microsoft.com/office/drawing/2014/main" id="{7F2F210B-874C-9E48-B089-CFDE49347CFB}"/>
              </a:ext>
            </a:extLst>
          </p:cNvPr>
          <p:cNvSpPr txBox="1"/>
          <p:nvPr/>
        </p:nvSpPr>
        <p:spPr>
          <a:xfrm>
            <a:off x="658368" y="563308"/>
            <a:ext cx="10744200" cy="5201424"/>
          </a:xfrm>
          <a:prstGeom prst="rect">
            <a:avLst/>
          </a:prstGeom>
          <a:noFill/>
        </p:spPr>
        <p:txBody>
          <a:bodyPr wrap="square" rtlCol="0">
            <a:spAutoFit/>
          </a:bodyPr>
          <a:lstStyle/>
          <a:p>
            <a:r>
              <a:rPr lang="en-US" sz="5400" b="1" dirty="0" err="1">
                <a:solidFill>
                  <a:schemeClr val="bg1"/>
                </a:solidFill>
                <a:latin typeface="Arial" panose="020B0604020202020204" pitchFamily="34" charset="0"/>
                <a:cs typeface="Arial" panose="020B0604020202020204" pitchFamily="34" charset="0"/>
              </a:rPr>
              <a:t>KlubbensTRF</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komitè</a:t>
            </a:r>
            <a:r>
              <a:rPr lang="en-US" sz="5400" b="1" dirty="0">
                <a:solidFill>
                  <a:schemeClr val="bg1"/>
                </a:solidFill>
                <a:latin typeface="Arial" panose="020B0604020202020204" pitchFamily="34" charset="0"/>
                <a:cs typeface="Arial" panose="020B0604020202020204" pitchFamily="34" charset="0"/>
              </a:rPr>
              <a:t>:</a:t>
            </a:r>
            <a:br>
              <a:rPr lang="en-US" sz="5400" b="1" dirty="0">
                <a:solidFill>
                  <a:schemeClr val="bg1"/>
                </a:solidFill>
                <a:latin typeface="Arial" panose="020B0604020202020204" pitchFamily="34" charset="0"/>
                <a:cs typeface="Arial" panose="020B0604020202020204" pitchFamily="34" charset="0"/>
              </a:rPr>
            </a:br>
            <a:endParaRPr lang="en-US" sz="5400" b="1" dirty="0">
              <a:solidFill>
                <a:schemeClr val="bg1"/>
              </a:solidFill>
              <a:latin typeface="Arial" panose="020B0604020202020204" pitchFamily="34" charset="0"/>
              <a:cs typeface="Arial" panose="020B0604020202020204" pitchFamily="34" charset="0"/>
            </a:endParaRPr>
          </a:p>
          <a:p>
            <a:r>
              <a:rPr lang="en-US" sz="3600" b="1" dirty="0" err="1">
                <a:solidFill>
                  <a:schemeClr val="bg1"/>
                </a:solidFill>
                <a:latin typeface="Arial" panose="020B0604020202020204" pitchFamily="34" charset="0"/>
                <a:cs typeface="Arial" panose="020B0604020202020204" pitchFamily="34" charset="0"/>
              </a:rPr>
              <a:t>Sertifiseres</a:t>
            </a:r>
            <a:r>
              <a:rPr lang="en-US" sz="3600" b="1" dirty="0">
                <a:solidFill>
                  <a:schemeClr val="bg1"/>
                </a:solidFill>
                <a:latin typeface="Arial" panose="020B0604020202020204" pitchFamily="34" charset="0"/>
                <a:cs typeface="Arial" panose="020B0604020202020204" pitchFamily="34" charset="0"/>
              </a:rPr>
              <a:t> for Global Grant</a:t>
            </a:r>
          </a:p>
          <a:p>
            <a:r>
              <a:rPr lang="en-US" sz="3600" b="1" dirty="0" err="1">
                <a:solidFill>
                  <a:schemeClr val="bg1"/>
                </a:solidFill>
                <a:latin typeface="Arial" panose="020B0604020202020204" pitchFamily="34" charset="0"/>
                <a:cs typeface="Arial" panose="020B0604020202020204" pitchFamily="34" charset="0"/>
              </a:rPr>
              <a:t>Sette</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mål</a:t>
            </a:r>
            <a:r>
              <a:rPr lang="en-US" sz="3600" b="1" dirty="0">
                <a:solidFill>
                  <a:schemeClr val="bg1"/>
                </a:solidFill>
                <a:latin typeface="Arial" panose="020B0604020202020204" pitchFamily="34" charset="0"/>
                <a:cs typeface="Arial" panose="020B0604020202020204" pitchFamily="34" charset="0"/>
              </a:rPr>
              <a:t> for </a:t>
            </a:r>
            <a:r>
              <a:rPr lang="en-US" sz="3600" b="1" dirty="0" err="1">
                <a:solidFill>
                  <a:schemeClr val="bg1"/>
                </a:solidFill>
                <a:latin typeface="Arial" panose="020B0604020202020204" pitchFamily="34" charset="0"/>
                <a:cs typeface="Arial" panose="020B0604020202020204" pitchFamily="34" charset="0"/>
              </a:rPr>
              <a:t>året</a:t>
            </a:r>
            <a:endParaRPr lang="en-US" sz="3600" b="1" dirty="0">
              <a:solidFill>
                <a:schemeClr val="bg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600" b="1" dirty="0" err="1">
                <a:solidFill>
                  <a:schemeClr val="bg1"/>
                </a:solidFill>
                <a:latin typeface="Arial" panose="020B0604020202020204" pitchFamily="34" charset="0"/>
                <a:cs typeface="Arial" panose="020B0604020202020204" pitchFamily="34" charset="0"/>
              </a:rPr>
              <a:t>Bidrag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til</a:t>
            </a:r>
            <a:r>
              <a:rPr lang="en-US" sz="3600" b="1" dirty="0">
                <a:solidFill>
                  <a:schemeClr val="bg1"/>
                </a:solidFill>
                <a:latin typeface="Arial" panose="020B0604020202020204" pitchFamily="34" charset="0"/>
                <a:cs typeface="Arial" panose="020B0604020202020204" pitchFamily="34" charset="0"/>
              </a:rPr>
              <a:t> Polio Pluss, Rotary </a:t>
            </a:r>
            <a:r>
              <a:rPr lang="en-US" sz="3600" b="1" dirty="0" err="1">
                <a:solidFill>
                  <a:schemeClr val="bg1"/>
                </a:solidFill>
                <a:latin typeface="Arial" panose="020B0604020202020204" pitchFamily="34" charset="0"/>
                <a:cs typeface="Arial" panose="020B0604020202020204" pitchFamily="34" charset="0"/>
              </a:rPr>
              <a:t>fondet</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annet</a:t>
            </a:r>
            <a:r>
              <a:rPr lang="en-US" sz="3600" b="1" dirty="0">
                <a:solidFill>
                  <a:schemeClr val="bg1"/>
                </a:solidFill>
                <a:latin typeface="Arial" panose="020B0604020202020204" pitchFamily="34" charset="0"/>
                <a:cs typeface="Arial" panose="020B0604020202020204" pitchFamily="34" charset="0"/>
              </a:rPr>
              <a:t>.</a:t>
            </a:r>
          </a:p>
          <a:p>
            <a:pPr marL="571500" indent="-571500">
              <a:buFont typeface="Arial" panose="020B0604020202020204" pitchFamily="34" charset="0"/>
              <a:buChar char="•"/>
            </a:pPr>
            <a:r>
              <a:rPr lang="en-US" sz="3600" b="1" dirty="0" err="1">
                <a:solidFill>
                  <a:schemeClr val="bg1"/>
                </a:solidFill>
                <a:latin typeface="Arial" panose="020B0604020202020204" pitchFamily="34" charset="0"/>
                <a:cs typeface="Arial" panose="020B0604020202020204" pitchFamily="34" charset="0"/>
              </a:rPr>
              <a:t>Vurdere</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utdeling</a:t>
            </a:r>
            <a:r>
              <a:rPr lang="en-US" sz="3600" b="1" dirty="0">
                <a:solidFill>
                  <a:schemeClr val="bg1"/>
                </a:solidFill>
                <a:latin typeface="Arial" panose="020B0604020202020204" pitchFamily="34" charset="0"/>
                <a:cs typeface="Arial" panose="020B0604020202020204" pitchFamily="34" charset="0"/>
              </a:rPr>
              <a:t> av Paul Harris Fellow</a:t>
            </a:r>
          </a:p>
          <a:p>
            <a:r>
              <a:rPr lang="en-US" sz="3600" b="1" dirty="0" err="1">
                <a:solidFill>
                  <a:schemeClr val="bg1"/>
                </a:solidFill>
                <a:latin typeface="Arial" panose="020B0604020202020204" pitchFamily="34" charset="0"/>
                <a:cs typeface="Arial" panose="020B0604020202020204" pitchFamily="34" charset="0"/>
              </a:rPr>
              <a:t>Planlegge</a:t>
            </a:r>
            <a:r>
              <a:rPr lang="en-US" sz="3600" b="1" dirty="0">
                <a:solidFill>
                  <a:schemeClr val="bg1"/>
                </a:solidFill>
                <a:latin typeface="Arial" panose="020B0604020202020204" pitchFamily="34" charset="0"/>
                <a:cs typeface="Arial" panose="020B0604020202020204" pitchFamily="34" charset="0"/>
              </a:rPr>
              <a:t> for </a:t>
            </a:r>
            <a:r>
              <a:rPr lang="en-US" sz="3600" b="1" dirty="0" err="1">
                <a:solidFill>
                  <a:schemeClr val="bg1"/>
                </a:solidFill>
                <a:latin typeface="Arial" panose="020B0604020202020204" pitchFamily="34" charset="0"/>
                <a:cs typeface="Arial" panose="020B0604020202020204" pitchFamily="34" charset="0"/>
              </a:rPr>
              <a:t>prosjekter</a:t>
            </a:r>
            <a:r>
              <a:rPr lang="en-US" sz="36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lokale</a:t>
            </a:r>
            <a:r>
              <a:rPr lang="en-US" sz="4000" b="1" dirty="0">
                <a:solidFill>
                  <a:schemeClr val="bg1"/>
                </a:solidFill>
                <a:latin typeface="Arial" panose="020B0604020202020204" pitchFamily="34" charset="0"/>
                <a:cs typeface="Arial" panose="020B0604020202020204" pitchFamily="34" charset="0"/>
              </a:rPr>
              <a:t> og </a:t>
            </a:r>
            <a:r>
              <a:rPr lang="en-US" sz="4000" b="1" dirty="0" err="1">
                <a:solidFill>
                  <a:schemeClr val="bg1"/>
                </a:solidFill>
                <a:latin typeface="Arial" panose="020B0604020202020204" pitchFamily="34" charset="0"/>
                <a:cs typeface="Arial" panose="020B0604020202020204" pitchFamily="34" charset="0"/>
              </a:rPr>
              <a:t>internasjonale</a:t>
            </a:r>
            <a:endParaRPr lang="en-US" sz="40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393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9">
            <a:extLst>
              <a:ext uri="{FF2B5EF4-FFF2-40B4-BE49-F238E27FC236}">
                <a16:creationId xmlns:a16="http://schemas.microsoft.com/office/drawing/2014/main" id="{67E692D6-F145-864C-8253-D69CC3BDC730}"/>
              </a:ext>
            </a:extLst>
          </p:cNvPr>
          <p:cNvSpPr txBox="1">
            <a:spLocks/>
          </p:cNvSpPr>
          <p:nvPr/>
        </p:nvSpPr>
        <p:spPr>
          <a:xfrm>
            <a:off x="15343" y="-24063"/>
            <a:ext cx="12192000" cy="6858000"/>
          </a:xfrm>
          <a:prstGeom prst="rect">
            <a:avLst/>
          </a:prstGeom>
          <a:solidFill>
            <a:srgbClr val="F7A81B"/>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alpha val="0"/>
                  </a:prstClr>
                </a:solidFill>
                <a:effectLst/>
                <a:uLnTx/>
                <a:uFillTx/>
                <a:latin typeface="Calibri" panose="020F0502020204030204"/>
                <a:ea typeface="+mn-ea"/>
                <a:cs typeface="+mn-cs"/>
              </a:rPr>
              <a:t>subhead</a:t>
            </a:r>
          </a:p>
        </p:txBody>
      </p:sp>
      <p:sp>
        <p:nvSpPr>
          <p:cNvPr id="7" name="TextBox 6">
            <a:extLst>
              <a:ext uri="{FF2B5EF4-FFF2-40B4-BE49-F238E27FC236}">
                <a16:creationId xmlns:a16="http://schemas.microsoft.com/office/drawing/2014/main" id="{7F2F210B-874C-9E48-B089-CFDE49347CFB}"/>
              </a:ext>
            </a:extLst>
          </p:cNvPr>
          <p:cNvSpPr txBox="1"/>
          <p:nvPr/>
        </p:nvSpPr>
        <p:spPr>
          <a:xfrm>
            <a:off x="1759360" y="1142779"/>
            <a:ext cx="9666515" cy="67403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Rotaryfondet</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7200" b="1" dirty="0">
              <a:solidFill>
                <a:prstClr val="white"/>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7200" b="1" dirty="0">
                <a:solidFill>
                  <a:prstClr val="white"/>
                </a:solidFill>
                <a:latin typeface="Arial" panose="020B0604020202020204" pitchFamily="34" charset="0"/>
                <a:cs typeface="Arial" panose="020B0604020202020204" pitchFamily="34" charset="0"/>
              </a:rPr>
              <a:t>3, 6 </a:t>
            </a:r>
            <a:r>
              <a:rPr lang="en-US" sz="7200" b="1" dirty="0" err="1">
                <a:solidFill>
                  <a:prstClr val="white"/>
                </a:solidFill>
                <a:latin typeface="Arial" panose="020B0604020202020204" pitchFamily="34" charset="0"/>
                <a:cs typeface="Arial" panose="020B0604020202020204" pitchFamily="34" charset="0"/>
              </a:rPr>
              <a:t>milliarder</a:t>
            </a:r>
            <a:r>
              <a:rPr lang="en-US" sz="7200" b="1" dirty="0">
                <a:solidFill>
                  <a:prstClr val="white"/>
                </a:solidFill>
                <a:latin typeface="Arial" panose="020B0604020202020204" pitchFamily="34" charset="0"/>
                <a:cs typeface="Arial" panose="020B0604020202020204" pitchFamily="34" charset="0"/>
              </a:rPr>
              <a:t> NOK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7200" b="1" dirty="0">
              <a:solidFill>
                <a:prstClr val="white"/>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7200" b="1" dirty="0">
                <a:solidFill>
                  <a:prstClr val="white"/>
                </a:solidFill>
                <a:latin typeface="Arial" panose="020B0604020202020204" pitchFamily="34" charset="0"/>
                <a:cs typeface="Arial" panose="020B0604020202020204" pitchFamily="34" charset="0"/>
              </a:rPr>
              <a:t>D2305 – 450.141,- NOK</a:t>
            </a:r>
          </a:p>
        </p:txBody>
      </p:sp>
    </p:spTree>
    <p:custDataLst>
      <p:tags r:id="rId1"/>
    </p:custDataLst>
    <p:extLst>
      <p:ext uri="{BB962C8B-B14F-4D97-AF65-F5344CB8AC3E}">
        <p14:creationId xmlns:p14="http://schemas.microsoft.com/office/powerpoint/2010/main" val="269685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dirty="0" err="1"/>
              <a:t>Fokusområder</a:t>
            </a:r>
            <a:r>
              <a:rPr lang="en-US" dirty="0"/>
              <a:t> for THE ROTARY FOUNDATION</a:t>
            </a:r>
          </a:p>
        </p:txBody>
      </p:sp>
      <p:sp>
        <p:nvSpPr>
          <p:cNvPr id="13" name="TextBox 12">
            <a:extLst>
              <a:ext uri="{FF2B5EF4-FFF2-40B4-BE49-F238E27FC236}">
                <a16:creationId xmlns:a16="http://schemas.microsoft.com/office/drawing/2014/main" id="{33B080A8-9B4D-4CBD-9B6C-409B6780AB51}"/>
              </a:ext>
            </a:extLst>
          </p:cNvPr>
          <p:cNvSpPr txBox="1"/>
          <p:nvPr/>
        </p:nvSpPr>
        <p:spPr>
          <a:xfrm>
            <a:off x="604851" y="4380126"/>
            <a:ext cx="3432517" cy="1354217"/>
          </a:xfrm>
          <a:prstGeom prst="rect">
            <a:avLst/>
          </a:prstGeom>
          <a:noFill/>
        </p:spPr>
        <p:txBody>
          <a:bodyPr wrap="square" lIns="0" tIns="0" rIns="0" bIns="0" rtlCol="0">
            <a:spAutoFit/>
          </a:bodyPr>
          <a:lstStyle/>
          <a:p>
            <a:r>
              <a:rPr lang="en-US" sz="2200" dirty="0">
                <a:solidFill>
                  <a:schemeClr val="bg1"/>
                </a:solidFill>
                <a:ea typeface="Arial" charset="0"/>
                <a:cs typeface="Arial" panose="020B0604020202020204" pitchFamily="34" charset="0"/>
              </a:rPr>
              <a:t>A caption can go here. Replace the map image with a graphic from the web or from your documents.</a:t>
            </a:r>
          </a:p>
        </p:txBody>
      </p:sp>
      <p:pic>
        <p:nvPicPr>
          <p:cNvPr id="3" name="Bilde 2">
            <a:extLst>
              <a:ext uri="{FF2B5EF4-FFF2-40B4-BE49-F238E27FC236}">
                <a16:creationId xmlns:a16="http://schemas.microsoft.com/office/drawing/2014/main" id="{9636D25F-A7F0-4124-A605-27B798139BA3}"/>
              </a:ext>
            </a:extLst>
          </p:cNvPr>
          <p:cNvPicPr>
            <a:picLocks noChangeAspect="1"/>
          </p:cNvPicPr>
          <p:nvPr/>
        </p:nvPicPr>
        <p:blipFill rotWithShape="1">
          <a:blip r:embed="rId4"/>
          <a:srcRect l="8319" t="23971" r="8885" b="5468"/>
          <a:stretch/>
        </p:blipFill>
        <p:spPr>
          <a:xfrm>
            <a:off x="-1" y="1551887"/>
            <a:ext cx="9339209" cy="5306114"/>
          </a:xfrm>
          <a:prstGeom prst="rect">
            <a:avLst/>
          </a:prstGeom>
        </p:spPr>
      </p:pic>
    </p:spTree>
    <p:custDataLst>
      <p:tags r:id="rId1"/>
    </p:custDataLst>
    <p:extLst>
      <p:ext uri="{BB962C8B-B14F-4D97-AF65-F5344CB8AC3E}">
        <p14:creationId xmlns:p14="http://schemas.microsoft.com/office/powerpoint/2010/main" val="418617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avrundede hjørner 3">
            <a:extLst>
              <a:ext uri="{FF2B5EF4-FFF2-40B4-BE49-F238E27FC236}">
                <a16:creationId xmlns:a16="http://schemas.microsoft.com/office/drawing/2014/main" id="{54AA6990-42A4-7D38-008A-D2B6A15F1445}"/>
              </a:ext>
            </a:extLst>
          </p:cNvPr>
          <p:cNvSpPr/>
          <p:nvPr/>
        </p:nvSpPr>
        <p:spPr>
          <a:xfrm>
            <a:off x="4401268" y="1111322"/>
            <a:ext cx="1729639" cy="104977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World Fund</a:t>
            </a:r>
          </a:p>
        </p:txBody>
      </p:sp>
      <p:sp>
        <p:nvSpPr>
          <p:cNvPr id="5" name="Rektangel: avrundede hjørner 4">
            <a:extLst>
              <a:ext uri="{FF2B5EF4-FFF2-40B4-BE49-F238E27FC236}">
                <a16:creationId xmlns:a16="http://schemas.microsoft.com/office/drawing/2014/main" id="{080CB526-783E-F166-0153-7D044EF8E9F0}"/>
              </a:ext>
            </a:extLst>
          </p:cNvPr>
          <p:cNvSpPr/>
          <p:nvPr/>
        </p:nvSpPr>
        <p:spPr>
          <a:xfrm>
            <a:off x="1363031" y="1108714"/>
            <a:ext cx="1583267" cy="104977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a:solidFill>
                  <a:prstClr val="white"/>
                </a:solidFill>
                <a:latin typeface="Calibri" panose="020F0502020204030204"/>
              </a:rPr>
              <a:t>Årlige donasjoner (</a:t>
            </a:r>
            <a:r>
              <a:rPr lang="nb-NO" dirty="0" err="1">
                <a:solidFill>
                  <a:prstClr val="white"/>
                </a:solidFill>
                <a:latin typeface="Calibri" panose="020F0502020204030204"/>
              </a:rPr>
              <a:t>Annual</a:t>
            </a:r>
            <a:r>
              <a:rPr lang="nb-NO" dirty="0">
                <a:solidFill>
                  <a:prstClr val="white"/>
                </a:solidFill>
                <a:latin typeface="Calibri" panose="020F0502020204030204"/>
              </a:rPr>
              <a:t> </a:t>
            </a:r>
            <a:r>
              <a:rPr lang="nb-NO" dirty="0" err="1">
                <a:solidFill>
                  <a:prstClr val="white"/>
                </a:solidFill>
                <a:latin typeface="Calibri" panose="020F0502020204030204"/>
              </a:rPr>
              <a:t>fund</a:t>
            </a:r>
            <a:r>
              <a:rPr lang="nb-NO" dirty="0">
                <a:solidFill>
                  <a:prstClr val="white"/>
                </a:solidFill>
                <a:latin typeface="Calibri" panose="020F0502020204030204"/>
              </a:rPr>
              <a:t>)</a:t>
            </a: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ktangel: avrundede hjørner 5">
            <a:extLst>
              <a:ext uri="{FF2B5EF4-FFF2-40B4-BE49-F238E27FC236}">
                <a16:creationId xmlns:a16="http://schemas.microsoft.com/office/drawing/2014/main" id="{7B2E6708-677B-0F5C-6AC8-33C22A3D0ED3}"/>
              </a:ext>
            </a:extLst>
          </p:cNvPr>
          <p:cNvSpPr/>
          <p:nvPr/>
        </p:nvSpPr>
        <p:spPr>
          <a:xfrm>
            <a:off x="9412274" y="3019108"/>
            <a:ext cx="1650275" cy="95810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Polio Plus</a:t>
            </a:r>
          </a:p>
        </p:txBody>
      </p:sp>
      <p:sp>
        <p:nvSpPr>
          <p:cNvPr id="8" name="Rektangel: avrundede hjørner 7">
            <a:extLst>
              <a:ext uri="{FF2B5EF4-FFF2-40B4-BE49-F238E27FC236}">
                <a16:creationId xmlns:a16="http://schemas.microsoft.com/office/drawing/2014/main" id="{42208EC4-8EAB-B2F1-F3CB-1327FFF3E582}"/>
              </a:ext>
            </a:extLst>
          </p:cNvPr>
          <p:cNvSpPr/>
          <p:nvPr/>
        </p:nvSpPr>
        <p:spPr>
          <a:xfrm>
            <a:off x="9525803" y="4307319"/>
            <a:ext cx="1650274" cy="90191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Katastrofe fond</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err="1">
                <a:solidFill>
                  <a:prstClr val="white"/>
                </a:solidFill>
                <a:latin typeface="Calibri" panose="020F0502020204030204"/>
              </a:rPr>
              <a:t>Disaster</a:t>
            </a:r>
            <a:r>
              <a:rPr lang="nb-NO" dirty="0">
                <a:solidFill>
                  <a:prstClr val="white"/>
                </a:solidFill>
                <a:latin typeface="Calibri" panose="020F0502020204030204"/>
              </a:rPr>
              <a:t> Grant</a:t>
            </a: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ktangel: avrundede hjørner 8">
            <a:extLst>
              <a:ext uri="{FF2B5EF4-FFF2-40B4-BE49-F238E27FC236}">
                <a16:creationId xmlns:a16="http://schemas.microsoft.com/office/drawing/2014/main" id="{1B49B15E-91E0-34A7-4EFC-48324CA02362}"/>
              </a:ext>
            </a:extLst>
          </p:cNvPr>
          <p:cNvSpPr/>
          <p:nvPr/>
        </p:nvSpPr>
        <p:spPr>
          <a:xfrm>
            <a:off x="1862355" y="5140831"/>
            <a:ext cx="2167887" cy="901914"/>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a:solidFill>
                  <a:prstClr val="white"/>
                </a:solidFill>
                <a:latin typeface="Calibri" panose="020F0502020204030204"/>
              </a:rPr>
              <a:t>Distriktsmidler (DG)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panose="020F0502020204030204"/>
                <a:ea typeface="+mn-ea"/>
                <a:cs typeface="+mn-cs"/>
              </a:rPr>
              <a:t>Mindre prosjekt</a:t>
            </a:r>
          </a:p>
        </p:txBody>
      </p:sp>
      <p:sp>
        <p:nvSpPr>
          <p:cNvPr id="11" name="Rektangel: avrundede hjørner 10">
            <a:extLst>
              <a:ext uri="{FF2B5EF4-FFF2-40B4-BE49-F238E27FC236}">
                <a16:creationId xmlns:a16="http://schemas.microsoft.com/office/drawing/2014/main" id="{CF711004-A672-1893-892A-AF7B15DD2250}"/>
              </a:ext>
            </a:extLst>
          </p:cNvPr>
          <p:cNvSpPr/>
          <p:nvPr/>
        </p:nvSpPr>
        <p:spPr>
          <a:xfrm>
            <a:off x="9412274" y="459123"/>
            <a:ext cx="1650274" cy="958335"/>
          </a:xfrm>
          <a:prstGeom prst="roundRect">
            <a:avLst/>
          </a:prstGeom>
          <a:solidFill>
            <a:schemeClr val="accent5">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Gave fond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prstClr val="white"/>
                </a:solidFill>
                <a:effectLst/>
                <a:uLnTx/>
                <a:uFillTx/>
                <a:latin typeface="Calibri" panose="020F0502020204030204"/>
                <a:ea typeface="+mn-ea"/>
                <a:cs typeface="+mn-cs"/>
              </a:rPr>
              <a:t>Endovement</a:t>
            </a: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 Fund</a:t>
            </a:r>
          </a:p>
        </p:txBody>
      </p:sp>
      <p:sp>
        <p:nvSpPr>
          <p:cNvPr id="12" name="Rektangel: avrundede hjørner 11">
            <a:extLst>
              <a:ext uri="{FF2B5EF4-FFF2-40B4-BE49-F238E27FC236}">
                <a16:creationId xmlns:a16="http://schemas.microsoft.com/office/drawing/2014/main" id="{8379DE5A-0CB8-AC82-9E90-48E726B22D55}"/>
              </a:ext>
            </a:extLst>
          </p:cNvPr>
          <p:cNvSpPr/>
          <p:nvPr/>
        </p:nvSpPr>
        <p:spPr>
          <a:xfrm>
            <a:off x="9412275" y="1735285"/>
            <a:ext cx="1650274" cy="95743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 Freds senter</a:t>
            </a:r>
          </a:p>
        </p:txBody>
      </p:sp>
      <p:sp>
        <p:nvSpPr>
          <p:cNvPr id="16" name="Rektangel: avrundede hjørner 15">
            <a:extLst>
              <a:ext uri="{FF2B5EF4-FFF2-40B4-BE49-F238E27FC236}">
                <a16:creationId xmlns:a16="http://schemas.microsoft.com/office/drawing/2014/main" id="{D5B8628C-E396-77C5-1371-AE79494FB401}"/>
              </a:ext>
            </a:extLst>
          </p:cNvPr>
          <p:cNvSpPr/>
          <p:nvPr/>
        </p:nvSpPr>
        <p:spPr>
          <a:xfrm>
            <a:off x="6600502" y="5140831"/>
            <a:ext cx="2023381" cy="90191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Global Grants(GG)</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a:solidFill>
                  <a:prstClr val="white"/>
                </a:solidFill>
                <a:latin typeface="Calibri" panose="020F0502020204030204"/>
              </a:rPr>
              <a:t>Store prosjekt</a:t>
            </a: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ktangel: avrundede hjørner 16">
            <a:extLst>
              <a:ext uri="{FF2B5EF4-FFF2-40B4-BE49-F238E27FC236}">
                <a16:creationId xmlns:a16="http://schemas.microsoft.com/office/drawing/2014/main" id="{7B255B25-C4FE-3568-8ACC-2F665BBFAE2F}"/>
              </a:ext>
            </a:extLst>
          </p:cNvPr>
          <p:cNvSpPr/>
          <p:nvPr/>
        </p:nvSpPr>
        <p:spPr>
          <a:xfrm>
            <a:off x="4439546" y="3121554"/>
            <a:ext cx="1729639" cy="107940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a:solidFill>
                  <a:prstClr val="white"/>
                </a:solidFill>
                <a:latin typeface="Calibri" panose="020F0502020204030204"/>
              </a:rPr>
              <a:t>Distriktets tilgjengelige midler (DDT)</a:t>
            </a: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7" name="Kobling: buet 56">
            <a:extLst>
              <a:ext uri="{FF2B5EF4-FFF2-40B4-BE49-F238E27FC236}">
                <a16:creationId xmlns:a16="http://schemas.microsoft.com/office/drawing/2014/main" id="{7431ED8E-2868-CBF9-34C9-BBE5266569F7}"/>
              </a:ext>
            </a:extLst>
          </p:cNvPr>
          <p:cNvCxnSpPr>
            <a:cxnSpLocks/>
            <a:stCxn id="5" idx="3"/>
            <a:endCxn id="17" idx="1"/>
          </p:cNvCxnSpPr>
          <p:nvPr/>
        </p:nvCxnSpPr>
        <p:spPr>
          <a:xfrm>
            <a:off x="2946298" y="1633601"/>
            <a:ext cx="1493248" cy="202765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44D562A7-F37B-D516-83CC-8EB475C623C8}"/>
              </a:ext>
            </a:extLst>
          </p:cNvPr>
          <p:cNvCxnSpPr/>
          <p:nvPr/>
        </p:nvCxnSpPr>
        <p:spPr>
          <a:xfrm>
            <a:off x="10161528" y="266069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Kobling: buet 76">
            <a:extLst>
              <a:ext uri="{FF2B5EF4-FFF2-40B4-BE49-F238E27FC236}">
                <a16:creationId xmlns:a16="http://schemas.microsoft.com/office/drawing/2014/main" id="{19AB66CC-72D8-9B81-F19F-D3E8D06C4D10}"/>
              </a:ext>
            </a:extLst>
          </p:cNvPr>
          <p:cNvCxnSpPr>
            <a:cxnSpLocks/>
            <a:stCxn id="17" idx="2"/>
            <a:endCxn id="16" idx="1"/>
          </p:cNvCxnSpPr>
          <p:nvPr/>
        </p:nvCxnSpPr>
        <p:spPr>
          <a:xfrm rot="16200000" flipH="1">
            <a:off x="5257020" y="4248305"/>
            <a:ext cx="1390829" cy="129613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Kobling: buet 81">
            <a:extLst>
              <a:ext uri="{FF2B5EF4-FFF2-40B4-BE49-F238E27FC236}">
                <a16:creationId xmlns:a16="http://schemas.microsoft.com/office/drawing/2014/main" id="{733CB069-60FA-B09C-34F1-B786CE94DA2C}"/>
              </a:ext>
            </a:extLst>
          </p:cNvPr>
          <p:cNvCxnSpPr>
            <a:cxnSpLocks/>
            <a:stCxn id="17" idx="2"/>
            <a:endCxn id="9" idx="3"/>
          </p:cNvCxnSpPr>
          <p:nvPr/>
        </p:nvCxnSpPr>
        <p:spPr>
          <a:xfrm rot="5400000">
            <a:off x="3971890" y="4259311"/>
            <a:ext cx="1390829" cy="127412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Kobling: buet 64">
            <a:extLst>
              <a:ext uri="{FF2B5EF4-FFF2-40B4-BE49-F238E27FC236}">
                <a16:creationId xmlns:a16="http://schemas.microsoft.com/office/drawing/2014/main" id="{A5B0C9F1-BBBC-33C5-5F3C-A85B540F6A26}"/>
              </a:ext>
            </a:extLst>
          </p:cNvPr>
          <p:cNvCxnSpPr>
            <a:cxnSpLocks/>
            <a:stCxn id="5" idx="3"/>
            <a:endCxn id="4" idx="1"/>
          </p:cNvCxnSpPr>
          <p:nvPr/>
        </p:nvCxnSpPr>
        <p:spPr>
          <a:xfrm>
            <a:off x="2946298" y="1633601"/>
            <a:ext cx="1454970" cy="260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81" name="Bilde 80" descr="Forretningskvinne – teller">
            <a:extLst>
              <a:ext uri="{FF2B5EF4-FFF2-40B4-BE49-F238E27FC236}">
                <a16:creationId xmlns:a16="http://schemas.microsoft.com/office/drawing/2014/main" id="{39C86B67-64B1-0C95-C2BD-30A566533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57" y="938290"/>
            <a:ext cx="856143" cy="2152057"/>
          </a:xfrm>
          <a:prstGeom prst="rect">
            <a:avLst/>
          </a:prstGeom>
        </p:spPr>
      </p:pic>
      <p:sp>
        <p:nvSpPr>
          <p:cNvPr id="2" name="Rektangel: avrundede hjørner 1">
            <a:extLst>
              <a:ext uri="{FF2B5EF4-FFF2-40B4-BE49-F238E27FC236}">
                <a16:creationId xmlns:a16="http://schemas.microsoft.com/office/drawing/2014/main" id="{1ADD938D-BAF3-6C8B-3DC2-AD939CBE860E}"/>
              </a:ext>
            </a:extLst>
          </p:cNvPr>
          <p:cNvSpPr/>
          <p:nvPr/>
        </p:nvSpPr>
        <p:spPr>
          <a:xfrm>
            <a:off x="9543869" y="5539337"/>
            <a:ext cx="1650274" cy="95810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Paul Harris </a:t>
            </a:r>
            <a:r>
              <a:rPr kumimoji="0" lang="nb-NO" sz="1800" b="0" i="0" u="none" strike="noStrike" kern="1200" cap="none" spc="0" normalizeH="0" baseline="0" noProof="0" dirty="0" err="1">
                <a:ln>
                  <a:noFill/>
                </a:ln>
                <a:solidFill>
                  <a:prstClr val="white"/>
                </a:solidFill>
                <a:effectLst/>
                <a:uLnTx/>
                <a:uFillTx/>
                <a:latin typeface="Calibri" panose="020F0502020204030204"/>
                <a:ea typeface="+mn-ea"/>
                <a:cs typeface="+mn-cs"/>
              </a:rPr>
              <a:t>Fellow</a:t>
            </a: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kstSylinder 17">
            <a:extLst>
              <a:ext uri="{FF2B5EF4-FFF2-40B4-BE49-F238E27FC236}">
                <a16:creationId xmlns:a16="http://schemas.microsoft.com/office/drawing/2014/main" id="{18E9B03A-DE70-3D07-AAAB-9333DC9818EF}"/>
              </a:ext>
            </a:extLst>
          </p:cNvPr>
          <p:cNvSpPr txBox="1"/>
          <p:nvPr/>
        </p:nvSpPr>
        <p:spPr>
          <a:xfrm>
            <a:off x="1719743" y="136048"/>
            <a:ext cx="2668487" cy="523220"/>
          </a:xfrm>
          <a:prstGeom prst="rect">
            <a:avLst/>
          </a:prstGeom>
          <a:noFill/>
        </p:spPr>
        <p:txBody>
          <a:bodyPr wrap="none" rtlCol="0">
            <a:spAutoFit/>
          </a:bodyPr>
          <a:lstStyle/>
          <a:p>
            <a:r>
              <a:rPr lang="nb-NO" sz="2800" b="1" dirty="0">
                <a:hlinkClick r:id="rId4" action="ppaction://hlinksldjump"/>
              </a:rPr>
              <a:t>ROTARY FONDET</a:t>
            </a:r>
            <a:endParaRPr lang="nb-NO" sz="2800" b="1" dirty="0"/>
          </a:p>
        </p:txBody>
      </p:sp>
      <p:cxnSp>
        <p:nvCxnSpPr>
          <p:cNvPr id="10" name="Rett pilkobling 9">
            <a:extLst>
              <a:ext uri="{FF2B5EF4-FFF2-40B4-BE49-F238E27FC236}">
                <a16:creationId xmlns:a16="http://schemas.microsoft.com/office/drawing/2014/main" id="{9A462C7C-743E-417A-9316-3CF568C34BC9}"/>
              </a:ext>
            </a:extLst>
          </p:cNvPr>
          <p:cNvCxnSpPr>
            <a:cxnSpLocks/>
            <a:stCxn id="4" idx="3"/>
          </p:cNvCxnSpPr>
          <p:nvPr/>
        </p:nvCxnSpPr>
        <p:spPr>
          <a:xfrm>
            <a:off x="6130907" y="1636209"/>
            <a:ext cx="1454970" cy="3371726"/>
          </a:xfrm>
          <a:prstGeom prst="straightConnector1">
            <a:avLst/>
          </a:prstGeom>
          <a:ln>
            <a:solidFill>
              <a:schemeClr val="accent1">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971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55F3-2924-4A10-93C0-76A1D2FC048D}"/>
              </a:ext>
            </a:extLst>
          </p:cNvPr>
          <p:cNvSpPr>
            <a:spLocks noGrp="1"/>
          </p:cNvSpPr>
          <p:nvPr>
            <p:ph type="title"/>
          </p:nvPr>
        </p:nvSpPr>
        <p:spPr>
          <a:xfrm>
            <a:off x="355599" y="1"/>
            <a:ext cx="11506200" cy="1540042"/>
          </a:xfrm>
        </p:spPr>
        <p:txBody>
          <a:bodyPr/>
          <a:lstStyle/>
          <a:p>
            <a:r>
              <a:rPr lang="en-US" dirty="0"/>
              <a:t>TILGJENGELIGE MIDLER </a:t>
            </a:r>
            <a:r>
              <a:rPr lang="en-US" dirty="0" err="1"/>
              <a:t>til</a:t>
            </a:r>
            <a:r>
              <a:rPr lang="en-US" dirty="0"/>
              <a:t> </a:t>
            </a:r>
            <a:r>
              <a:rPr lang="en-US" dirty="0" err="1"/>
              <a:t>prosjekt</a:t>
            </a:r>
            <a:endParaRPr lang="en-US" dirty="0"/>
          </a:p>
        </p:txBody>
      </p:sp>
      <p:sp>
        <p:nvSpPr>
          <p:cNvPr id="3" name="Slide Number Placeholder 2">
            <a:extLst>
              <a:ext uri="{FF2B5EF4-FFF2-40B4-BE49-F238E27FC236}">
                <a16:creationId xmlns:a16="http://schemas.microsoft.com/office/drawing/2014/main" id="{A5554E44-85BC-4633-9AE9-942F95756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Bilde 5">
            <a:extLst>
              <a:ext uri="{FF2B5EF4-FFF2-40B4-BE49-F238E27FC236}">
                <a16:creationId xmlns:a16="http://schemas.microsoft.com/office/drawing/2014/main" id="{B9E9FC90-C427-22ED-B06C-D4D05E2BA2B4}"/>
              </a:ext>
            </a:extLst>
          </p:cNvPr>
          <p:cNvPicPr>
            <a:picLocks noChangeAspect="1"/>
          </p:cNvPicPr>
          <p:nvPr/>
        </p:nvPicPr>
        <p:blipFill>
          <a:blip r:embed="rId4"/>
          <a:stretch>
            <a:fillRect/>
          </a:stretch>
        </p:blipFill>
        <p:spPr>
          <a:xfrm>
            <a:off x="609609" y="1829748"/>
            <a:ext cx="11049000" cy="5022273"/>
          </a:xfrm>
          <a:prstGeom prst="rect">
            <a:avLst/>
          </a:prstGeom>
        </p:spPr>
      </p:pic>
    </p:spTree>
    <p:custDataLst>
      <p:tags r:id="rId1"/>
    </p:custDataLst>
    <p:extLst>
      <p:ext uri="{BB962C8B-B14F-4D97-AF65-F5344CB8AC3E}">
        <p14:creationId xmlns:p14="http://schemas.microsoft.com/office/powerpoint/2010/main" val="408188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AA1F78-1EED-B86F-81C4-7855C795515B}"/>
              </a:ext>
            </a:extLst>
          </p:cNvPr>
          <p:cNvSpPr>
            <a:spLocks noGrp="1"/>
          </p:cNvSpPr>
          <p:nvPr>
            <p:ph type="title"/>
          </p:nvPr>
        </p:nvSpPr>
        <p:spPr/>
        <p:txBody>
          <a:bodyPr/>
          <a:lstStyle/>
          <a:p>
            <a:r>
              <a:rPr lang="nb-NO" dirty="0"/>
              <a:t>Tilgjengelige midler 2024 - 2025</a:t>
            </a:r>
          </a:p>
        </p:txBody>
      </p:sp>
      <p:sp>
        <p:nvSpPr>
          <p:cNvPr id="3" name="Plassholder for innhold 2">
            <a:extLst>
              <a:ext uri="{FF2B5EF4-FFF2-40B4-BE49-F238E27FC236}">
                <a16:creationId xmlns:a16="http://schemas.microsoft.com/office/drawing/2014/main" id="{7818AD32-2455-490D-24A1-3FD766288D14}"/>
              </a:ext>
            </a:extLst>
          </p:cNvPr>
          <p:cNvSpPr>
            <a:spLocks noGrp="1"/>
          </p:cNvSpPr>
          <p:nvPr>
            <p:ph idx="1"/>
          </p:nvPr>
        </p:nvSpPr>
        <p:spPr>
          <a:xfrm>
            <a:off x="355601" y="1879601"/>
            <a:ext cx="11506199" cy="4563532"/>
          </a:xfrm>
        </p:spPr>
        <p:txBody>
          <a:bodyPr>
            <a:normAutofit lnSpcReduction="10000"/>
          </a:bodyPr>
          <a:lstStyle/>
          <a:p>
            <a:pPr marL="0" indent="0">
              <a:buNone/>
            </a:pPr>
            <a:r>
              <a:rPr lang="nb-NO" b="1" dirty="0"/>
              <a:t>Tilgjengelige midler fra 2023-24</a:t>
            </a:r>
            <a:r>
              <a:rPr lang="nb-NO" dirty="0"/>
              <a:t>		</a:t>
            </a:r>
            <a:r>
              <a:rPr lang="nb-NO" b="1" dirty="0"/>
              <a:t>46.224 USD</a:t>
            </a:r>
            <a:br>
              <a:rPr lang="nb-NO" b="1" dirty="0"/>
            </a:br>
            <a:br>
              <a:rPr lang="nb-NO" dirty="0"/>
            </a:br>
            <a:r>
              <a:rPr lang="nb-NO" dirty="0"/>
              <a:t>Distriktet har gitt følgende i 2023-24</a:t>
            </a:r>
          </a:p>
          <a:p>
            <a:r>
              <a:rPr lang="nb-NO" dirty="0">
                <a:solidFill>
                  <a:schemeClr val="accent1">
                    <a:lumMod val="60000"/>
                    <a:lumOff val="40000"/>
                  </a:schemeClr>
                </a:solidFill>
              </a:rPr>
              <a:t>5.000	Polio Pluss  2023-2024</a:t>
            </a:r>
          </a:p>
          <a:p>
            <a:r>
              <a:rPr lang="nb-NO" dirty="0">
                <a:solidFill>
                  <a:schemeClr val="accent1">
                    <a:lumMod val="60000"/>
                    <a:lumOff val="40000"/>
                  </a:schemeClr>
                </a:solidFill>
              </a:rPr>
              <a:t>5.260 	Distriktsfond «</a:t>
            </a:r>
          </a:p>
          <a:p>
            <a:r>
              <a:rPr lang="nb-NO" dirty="0">
                <a:solidFill>
                  <a:schemeClr val="accent1">
                    <a:lumMod val="60000"/>
                    <a:lumOff val="40000"/>
                  </a:schemeClr>
                </a:solidFill>
              </a:rPr>
              <a:t>15.000	GG til Ukraina  MEC </a:t>
            </a:r>
          </a:p>
          <a:p>
            <a:pPr marL="0" indent="0">
              <a:buNone/>
            </a:pPr>
            <a:endParaRPr lang="nb-NO" dirty="0"/>
          </a:p>
          <a:p>
            <a:pPr marL="0" indent="0">
              <a:buNone/>
            </a:pPr>
            <a:r>
              <a:rPr lang="nb-NO" dirty="0"/>
              <a:t>Overføres til neste Rotary år			20.964	USD	</a:t>
            </a:r>
          </a:p>
          <a:p>
            <a:pPr marL="0" indent="0">
              <a:buNone/>
            </a:pPr>
            <a:r>
              <a:rPr lang="nb-NO" dirty="0"/>
              <a:t>Overført fra TRF for 2024-25			</a:t>
            </a:r>
            <a:r>
              <a:rPr lang="nb-NO" sz="2400" b="1" dirty="0"/>
              <a:t>29.612</a:t>
            </a:r>
            <a:br>
              <a:rPr lang="nb-NO" sz="2400" dirty="0"/>
            </a:br>
            <a:r>
              <a:rPr lang="nb-NO" sz="2400" dirty="0"/>
              <a:t>          </a:t>
            </a:r>
          </a:p>
          <a:p>
            <a:pPr marL="0" indent="0">
              <a:buNone/>
            </a:pPr>
            <a:r>
              <a:rPr lang="nb-NO" b="1" dirty="0"/>
              <a:t>Tilgjengelige midler 2024-25</a:t>
            </a:r>
            <a:r>
              <a:rPr lang="nb-NO" dirty="0"/>
              <a:t>						</a:t>
            </a:r>
            <a:r>
              <a:rPr lang="nb-NO" b="1" dirty="0"/>
              <a:t>50.576	USD</a:t>
            </a:r>
            <a:endParaRPr lang="nb-NO" sz="2400" b="1" dirty="0"/>
          </a:p>
          <a:p>
            <a:pPr marL="0" indent="0">
              <a:buNone/>
            </a:pPr>
            <a:endParaRPr lang="nb-NO" dirty="0"/>
          </a:p>
          <a:p>
            <a:endParaRPr lang="nb-NO" dirty="0"/>
          </a:p>
        </p:txBody>
      </p:sp>
      <p:sp>
        <p:nvSpPr>
          <p:cNvPr id="4" name="Plassholder for lysbildenummer 3">
            <a:extLst>
              <a:ext uri="{FF2B5EF4-FFF2-40B4-BE49-F238E27FC236}">
                <a16:creationId xmlns:a16="http://schemas.microsoft.com/office/drawing/2014/main" id="{6D13AD38-94C2-0470-4A44-20C9D216E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40117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C7F49E-3E0C-7D02-2A00-11B399784FC0}"/>
              </a:ext>
            </a:extLst>
          </p:cNvPr>
          <p:cNvSpPr>
            <a:spLocks noGrp="1"/>
          </p:cNvSpPr>
          <p:nvPr>
            <p:ph type="title"/>
          </p:nvPr>
        </p:nvSpPr>
        <p:spPr/>
        <p:txBody>
          <a:bodyPr/>
          <a:lstStyle/>
          <a:p>
            <a:r>
              <a:rPr lang="nb-NO" dirty="0"/>
              <a:t>Globalt Grant FINANSIERING</a:t>
            </a:r>
          </a:p>
        </p:txBody>
      </p:sp>
      <p:sp>
        <p:nvSpPr>
          <p:cNvPr id="3" name="Plassholder for innhold 2">
            <a:extLst>
              <a:ext uri="{FF2B5EF4-FFF2-40B4-BE49-F238E27FC236}">
                <a16:creationId xmlns:a16="http://schemas.microsoft.com/office/drawing/2014/main" id="{C35370A7-A058-0466-61B9-6DEB3282A78D}"/>
              </a:ext>
            </a:extLst>
          </p:cNvPr>
          <p:cNvSpPr>
            <a:spLocks noGrp="1"/>
          </p:cNvSpPr>
          <p:nvPr>
            <p:ph idx="1"/>
          </p:nvPr>
        </p:nvSpPr>
        <p:spPr>
          <a:xfrm>
            <a:off x="380999" y="1863306"/>
            <a:ext cx="11506199" cy="4572000"/>
          </a:xfrm>
        </p:spPr>
        <p:txBody>
          <a:bodyPr>
            <a:normAutofit/>
          </a:bodyPr>
          <a:lstStyle/>
          <a:p>
            <a:pPr marL="0" indent="0">
              <a:buNone/>
            </a:pPr>
            <a:r>
              <a:rPr lang="nb-NO" sz="2800" dirty="0"/>
              <a:t>Minimum sum for Globalt prosjekt	</a:t>
            </a:r>
            <a:r>
              <a:rPr lang="nb-NO" sz="2800" b="1" dirty="0"/>
              <a:t>31.500 USD</a:t>
            </a:r>
            <a:r>
              <a:rPr lang="nb-NO" sz="2800" dirty="0"/>
              <a:t>		</a:t>
            </a:r>
            <a:r>
              <a:rPr lang="nb-NO" sz="2800" b="1" dirty="0"/>
              <a:t>334.031,- NOK</a:t>
            </a:r>
          </a:p>
          <a:p>
            <a:pPr marL="0" indent="0">
              <a:buNone/>
            </a:pPr>
            <a:endParaRPr lang="nb-NO" sz="2800" dirty="0"/>
          </a:p>
          <a:p>
            <a:pPr marL="0" indent="0">
              <a:buNone/>
            </a:pPr>
            <a:r>
              <a:rPr lang="nb-NO" sz="2800" dirty="0">
                <a:solidFill>
                  <a:schemeClr val="tx1"/>
                </a:solidFill>
              </a:rPr>
              <a:t>Midler fra Distriktet			</a:t>
            </a:r>
            <a:r>
              <a:rPr lang="nb-NO" sz="2800" b="1" dirty="0">
                <a:solidFill>
                  <a:srgbClr val="FF0000"/>
                </a:solidFill>
              </a:rPr>
              <a:t>15.000,-USD</a:t>
            </a:r>
            <a:br>
              <a:rPr lang="nb-NO" sz="2800" b="1" dirty="0">
                <a:solidFill>
                  <a:schemeClr val="tx1"/>
                </a:solidFill>
              </a:rPr>
            </a:br>
            <a:r>
              <a:rPr lang="nb-NO" sz="2800" dirty="0">
                <a:solidFill>
                  <a:schemeClr val="tx1"/>
                </a:solidFill>
              </a:rPr>
              <a:t>Midler fra Verdensfondet			12.000,- »</a:t>
            </a:r>
            <a:br>
              <a:rPr lang="nb-NO" sz="2800" dirty="0"/>
            </a:br>
            <a:endParaRPr lang="nb-NO" sz="2800" dirty="0"/>
          </a:p>
          <a:p>
            <a:pPr marL="0" indent="0">
              <a:buNone/>
            </a:pPr>
            <a:r>
              <a:rPr lang="nb-NO" sz="2800" b="1" dirty="0"/>
              <a:t>Totalt støtte					27.000,- »</a:t>
            </a:r>
            <a:r>
              <a:rPr lang="nb-NO" sz="2800" dirty="0"/>
              <a:t>		</a:t>
            </a:r>
            <a:r>
              <a:rPr lang="nb-NO" sz="2800" b="1" dirty="0"/>
              <a:t>286.312,- NOK</a:t>
            </a:r>
            <a:br>
              <a:rPr lang="nb-NO" sz="2800" b="1" dirty="0"/>
            </a:br>
            <a:endParaRPr lang="nb-NO" sz="2800" b="1" dirty="0"/>
          </a:p>
          <a:p>
            <a:pPr marL="0" indent="0">
              <a:buNone/>
            </a:pPr>
            <a:r>
              <a:rPr lang="nb-NO" sz="2800" dirty="0"/>
              <a:t>Behov for «egne» midler					 	</a:t>
            </a:r>
            <a:r>
              <a:rPr lang="nb-NO" sz="2800" b="1" dirty="0">
                <a:highlight>
                  <a:srgbClr val="FFFF00"/>
                </a:highlight>
              </a:rPr>
              <a:t>47.719,- </a:t>
            </a:r>
            <a:r>
              <a:rPr lang="nb-NO" sz="2800" b="1" dirty="0"/>
              <a:t>NOK</a:t>
            </a:r>
          </a:p>
        </p:txBody>
      </p:sp>
      <p:sp>
        <p:nvSpPr>
          <p:cNvPr id="4" name="Plassholder for lysbildenummer 3">
            <a:extLst>
              <a:ext uri="{FF2B5EF4-FFF2-40B4-BE49-F238E27FC236}">
                <a16:creationId xmlns:a16="http://schemas.microsoft.com/office/drawing/2014/main" id="{37A77EAF-E8C7-627B-6AE3-1815D9759A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886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p:txBody>
          <a:bodyPr/>
          <a:lstStyle/>
          <a:p>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58800" y="2141538"/>
            <a:ext cx="5201920" cy="1135062"/>
          </a:xfrm>
        </p:spPr>
        <p:txBody>
          <a:bodyPr/>
          <a:lstStyle/>
          <a:p>
            <a:pPr lvl="0"/>
            <a:r>
              <a:rPr lang="en-US" dirty="0"/>
              <a:t>HVORDAN </a:t>
            </a:r>
            <a:r>
              <a:rPr lang="en-US" dirty="0" err="1"/>
              <a:t>bidra</a:t>
            </a:r>
            <a:r>
              <a:rPr lang="en-US" dirty="0"/>
              <a:t>?</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3383632"/>
            <a:ext cx="5465233" cy="1975764"/>
          </a:xfrm>
        </p:spPr>
        <p:txBody>
          <a:bodyPr/>
          <a:lstStyle/>
          <a:p>
            <a:r>
              <a:rPr lang="en-US" dirty="0"/>
              <a:t>Se </a:t>
            </a:r>
            <a:r>
              <a:rPr lang="en-US" dirty="0" err="1"/>
              <a:t>på</a:t>
            </a:r>
            <a:r>
              <a:rPr lang="en-US" dirty="0"/>
              <a:t> </a:t>
            </a:r>
            <a:r>
              <a:rPr lang="en-US" dirty="0" err="1"/>
              <a:t>distriktets</a:t>
            </a:r>
            <a:r>
              <a:rPr lang="en-US" dirty="0"/>
              <a:t> </a:t>
            </a:r>
            <a:r>
              <a:rPr lang="en-US" dirty="0" err="1"/>
              <a:t>hjemmeside</a:t>
            </a:r>
            <a:r>
              <a:rPr lang="en-US" dirty="0"/>
              <a:t> </a:t>
            </a:r>
            <a:r>
              <a:rPr lang="en-US" dirty="0" err="1"/>
              <a:t>etter</a:t>
            </a:r>
            <a:r>
              <a:rPr lang="en-US" dirty="0"/>
              <a:t> </a:t>
            </a:r>
            <a:r>
              <a:rPr lang="en-US" dirty="0" err="1"/>
              <a:t>denne</a:t>
            </a:r>
            <a:r>
              <a:rPr lang="en-US" dirty="0"/>
              <a:t> </a:t>
            </a:r>
            <a:r>
              <a:rPr lang="en-US" dirty="0" err="1"/>
              <a:t>logoen</a:t>
            </a:r>
            <a:r>
              <a:rPr lang="en-US" dirty="0"/>
              <a:t> og </a:t>
            </a:r>
            <a:r>
              <a:rPr lang="en-US" dirty="0" err="1"/>
              <a:t>legg</a:t>
            </a:r>
            <a:r>
              <a:rPr lang="en-US" dirty="0"/>
              <a:t> inn dine </a:t>
            </a:r>
            <a:r>
              <a:rPr lang="en-US" dirty="0" err="1"/>
              <a:t>månedlige</a:t>
            </a:r>
            <a:r>
              <a:rPr lang="en-US" dirty="0"/>
              <a:t> </a:t>
            </a:r>
            <a:r>
              <a:rPr lang="en-US" dirty="0" err="1"/>
              <a:t>trekk</a:t>
            </a:r>
            <a:r>
              <a:rPr lang="en-US" dirty="0"/>
              <a:t> her.</a:t>
            </a:r>
          </a:p>
          <a:p>
            <a:endParaRPr lang="en-US" dirty="0"/>
          </a:p>
          <a:p>
            <a:r>
              <a:rPr lang="en-US" dirty="0" err="1"/>
              <a:t>Starte</a:t>
            </a:r>
            <a:r>
              <a:rPr lang="en-US" dirty="0"/>
              <a:t> </a:t>
            </a:r>
            <a:r>
              <a:rPr lang="en-US" dirty="0" err="1"/>
              <a:t>en</a:t>
            </a:r>
            <a:r>
              <a:rPr lang="en-US" dirty="0"/>
              <a:t> </a:t>
            </a:r>
            <a:r>
              <a:rPr lang="en-US" dirty="0" err="1"/>
              <a:t>innsamling</a:t>
            </a:r>
            <a:r>
              <a:rPr lang="en-US" dirty="0"/>
              <a:t> </a:t>
            </a:r>
            <a:r>
              <a:rPr lang="en-US" dirty="0" err="1"/>
              <a:t>på</a:t>
            </a:r>
            <a:r>
              <a:rPr lang="en-US" dirty="0"/>
              <a:t> MY rotary – </a:t>
            </a:r>
            <a:r>
              <a:rPr lang="en-US" dirty="0">
                <a:hlinkClick r:id="rId4" action="ppaction://hlinkfile"/>
              </a:rPr>
              <a:t>Raise for Rotary</a:t>
            </a:r>
            <a:endParaRPr lang="en-US" dirty="0"/>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26</a:t>
            </a:fld>
            <a:endParaRPr lang="en-US" dirty="0"/>
          </a:p>
        </p:txBody>
      </p:sp>
      <p:pic>
        <p:nvPicPr>
          <p:cNvPr id="3" name="Bilde 2">
            <a:hlinkClick r:id="rId5"/>
            <a:extLst>
              <a:ext uri="{FF2B5EF4-FFF2-40B4-BE49-F238E27FC236}">
                <a16:creationId xmlns:a16="http://schemas.microsoft.com/office/drawing/2014/main" id="{87C72CB9-1893-4A75-A7F8-CB4506E6423F}"/>
              </a:ext>
            </a:extLst>
          </p:cNvPr>
          <p:cNvPicPr>
            <a:picLocks noChangeAspect="1"/>
          </p:cNvPicPr>
          <p:nvPr/>
        </p:nvPicPr>
        <p:blipFill rotWithShape="1">
          <a:blip r:embed="rId6"/>
          <a:srcRect l="13083" t="19034" r="59289" b="35155"/>
          <a:stretch/>
        </p:blipFill>
        <p:spPr>
          <a:xfrm>
            <a:off x="6172201" y="303885"/>
            <a:ext cx="5901265" cy="6523374"/>
          </a:xfrm>
          <a:prstGeom prst="rect">
            <a:avLst/>
          </a:prstGeom>
        </p:spPr>
      </p:pic>
    </p:spTree>
    <p:custDataLst>
      <p:tags r:id="rId1"/>
    </p:custDataLst>
    <p:extLst>
      <p:ext uri="{BB962C8B-B14F-4D97-AF65-F5344CB8AC3E}">
        <p14:creationId xmlns:p14="http://schemas.microsoft.com/office/powerpoint/2010/main" val="376850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9E7B164-1094-A259-F9C7-200FB053B40A}"/>
              </a:ext>
            </a:extLst>
          </p:cNvPr>
          <p:cNvSpPr>
            <a:spLocks noGrp="1"/>
          </p:cNvSpPr>
          <p:nvPr>
            <p:ph type="title"/>
          </p:nvPr>
        </p:nvSpPr>
        <p:spPr>
          <a:xfrm>
            <a:off x="838200" y="365126"/>
            <a:ext cx="10354733" cy="684742"/>
          </a:xfrm>
        </p:spPr>
        <p:txBody>
          <a:bodyPr>
            <a:normAutofit fontScale="90000"/>
          </a:bodyPr>
          <a:lstStyle/>
          <a:p>
            <a:pPr algn="ctr"/>
            <a:r>
              <a:rPr lang="nb-NO" dirty="0">
                <a:hlinkClick r:id="rId3"/>
              </a:rPr>
              <a:t>My Rotary </a:t>
            </a:r>
            <a:r>
              <a:rPr lang="nb-NO" dirty="0"/>
              <a:t>– </a:t>
            </a:r>
            <a:r>
              <a:rPr lang="nb-NO" dirty="0" err="1"/>
              <a:t>Give</a:t>
            </a:r>
            <a:r>
              <a:rPr lang="nb-NO" dirty="0"/>
              <a:t> – </a:t>
            </a:r>
            <a:r>
              <a:rPr lang="nb-NO" dirty="0" err="1"/>
              <a:t>Give</a:t>
            </a:r>
            <a:r>
              <a:rPr lang="nb-NO" dirty="0"/>
              <a:t> </a:t>
            </a:r>
            <a:r>
              <a:rPr lang="nb-NO" dirty="0" err="1"/>
              <a:t>now</a:t>
            </a:r>
            <a:endParaRPr lang="nb-NO" dirty="0"/>
          </a:p>
        </p:txBody>
      </p:sp>
      <p:sp>
        <p:nvSpPr>
          <p:cNvPr id="2" name="Plassholder for lysbildenummer 1">
            <a:extLst>
              <a:ext uri="{FF2B5EF4-FFF2-40B4-BE49-F238E27FC236}">
                <a16:creationId xmlns:a16="http://schemas.microsoft.com/office/drawing/2014/main" id="{3DFBE463-3A25-3DF9-02B4-B702C0B42452}"/>
              </a:ext>
            </a:extLst>
          </p:cNvPr>
          <p:cNvSpPr>
            <a:spLocks noGrp="1"/>
          </p:cNvSpPr>
          <p:nvPr>
            <p:ph type="sldNum" sz="quarter" idx="12"/>
          </p:nvPr>
        </p:nvSpPr>
        <p:spPr/>
        <p:txBody>
          <a:bodyPr/>
          <a:lstStyle/>
          <a:p>
            <a:fld id="{97A94E25-127B-4C48-AF96-44BA7B823777}" type="slidenum">
              <a:rPr lang="en-US" smtClean="0"/>
              <a:t>27</a:t>
            </a:fld>
            <a:endParaRPr lang="en-US" dirty="0"/>
          </a:p>
        </p:txBody>
      </p:sp>
      <p:pic>
        <p:nvPicPr>
          <p:cNvPr id="4" name="Bilde 3">
            <a:extLst>
              <a:ext uri="{FF2B5EF4-FFF2-40B4-BE49-F238E27FC236}">
                <a16:creationId xmlns:a16="http://schemas.microsoft.com/office/drawing/2014/main" id="{0C761085-233C-0D74-2813-8C7BF73EA6CB}"/>
              </a:ext>
            </a:extLst>
          </p:cNvPr>
          <p:cNvPicPr>
            <a:picLocks noChangeAspect="1"/>
          </p:cNvPicPr>
          <p:nvPr/>
        </p:nvPicPr>
        <p:blipFill rotWithShape="1">
          <a:blip r:embed="rId4"/>
          <a:srcRect l="21352" t="24216" r="25900" b="9611"/>
          <a:stretch/>
        </p:blipFill>
        <p:spPr>
          <a:xfrm>
            <a:off x="2518755" y="1268219"/>
            <a:ext cx="6683433" cy="5589781"/>
          </a:xfrm>
          <a:prstGeom prst="rect">
            <a:avLst/>
          </a:prstGeom>
        </p:spPr>
      </p:pic>
    </p:spTree>
    <p:extLst>
      <p:ext uri="{BB962C8B-B14F-4D97-AF65-F5344CB8AC3E}">
        <p14:creationId xmlns:p14="http://schemas.microsoft.com/office/powerpoint/2010/main" val="1878508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C76073-B31C-BFDC-21D6-46301E14947F}"/>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6F9B33CD-B08F-BD6D-89E5-A4381F055974}"/>
              </a:ext>
            </a:extLst>
          </p:cNvPr>
          <p:cNvPicPr>
            <a:picLocks noGrp="1" noChangeAspect="1"/>
          </p:cNvPicPr>
          <p:nvPr>
            <p:ph idx="1"/>
          </p:nvPr>
        </p:nvPicPr>
        <p:blipFill>
          <a:blip r:embed="rId3"/>
          <a:stretch>
            <a:fillRect/>
          </a:stretch>
        </p:blipFill>
        <p:spPr>
          <a:xfrm>
            <a:off x="0" y="0"/>
            <a:ext cx="12198564" cy="6861692"/>
          </a:xfrm>
          <a:prstGeom prst="rect">
            <a:avLst/>
          </a:prstGeom>
          <a:ln>
            <a:solidFill>
              <a:schemeClr val="bg1"/>
            </a:solidFill>
          </a:ln>
        </p:spPr>
      </p:pic>
      <p:sp>
        <p:nvSpPr>
          <p:cNvPr id="4" name="Plassholder for lysbildenummer 3">
            <a:extLst>
              <a:ext uri="{FF2B5EF4-FFF2-40B4-BE49-F238E27FC236}">
                <a16:creationId xmlns:a16="http://schemas.microsoft.com/office/drawing/2014/main" id="{708CE7A3-C975-B005-0558-85368BE27AED}"/>
              </a:ext>
            </a:extLst>
          </p:cNvPr>
          <p:cNvSpPr>
            <a:spLocks noGrp="1"/>
          </p:cNvSpPr>
          <p:nvPr>
            <p:ph type="sldNum" sz="quarter" idx="12"/>
          </p:nvPr>
        </p:nvSpPr>
        <p:spPr/>
        <p:txBody>
          <a:bodyPr/>
          <a:lstStyle/>
          <a:p>
            <a:fld id="{97A94E25-127B-4C48-AF96-44BA7B823777}" type="slidenum">
              <a:rPr lang="en-US" smtClean="0"/>
              <a:pPr/>
              <a:t>28</a:t>
            </a:fld>
            <a:endParaRPr lang="en-US" dirty="0"/>
          </a:p>
        </p:txBody>
      </p:sp>
      <p:sp>
        <p:nvSpPr>
          <p:cNvPr id="3" name="Rektangel 2">
            <a:extLst>
              <a:ext uri="{FF2B5EF4-FFF2-40B4-BE49-F238E27FC236}">
                <a16:creationId xmlns:a16="http://schemas.microsoft.com/office/drawing/2014/main" id="{4908E090-A47E-E65F-DB97-4A1E599347CB}"/>
              </a:ext>
            </a:extLst>
          </p:cNvPr>
          <p:cNvSpPr/>
          <p:nvPr/>
        </p:nvSpPr>
        <p:spPr>
          <a:xfrm>
            <a:off x="7285383" y="6341165"/>
            <a:ext cx="2633869" cy="4174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0778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2F3030-EB4E-708A-257E-40D275011F54}"/>
              </a:ext>
            </a:extLst>
          </p:cNvPr>
          <p:cNvSpPr>
            <a:spLocks noGrp="1"/>
          </p:cNvSpPr>
          <p:nvPr>
            <p:ph type="title"/>
          </p:nvPr>
        </p:nvSpPr>
        <p:spPr/>
        <p:txBody>
          <a:bodyPr/>
          <a:lstStyle/>
          <a:p>
            <a:r>
              <a:rPr lang="nb-NO" dirty="0"/>
              <a:t>PROSJEKT i </a:t>
            </a:r>
            <a:r>
              <a:rPr lang="nb-NO" dirty="0" err="1"/>
              <a:t>KLUBBEr</a:t>
            </a:r>
            <a:endParaRPr lang="nb-NO" dirty="0"/>
          </a:p>
        </p:txBody>
      </p:sp>
      <p:sp>
        <p:nvSpPr>
          <p:cNvPr id="3" name="Plassholder for innhold 2">
            <a:extLst>
              <a:ext uri="{FF2B5EF4-FFF2-40B4-BE49-F238E27FC236}">
                <a16:creationId xmlns:a16="http://schemas.microsoft.com/office/drawing/2014/main" id="{54F30F50-3E89-4D87-0131-897ABF19FE75}"/>
              </a:ext>
            </a:extLst>
          </p:cNvPr>
          <p:cNvSpPr>
            <a:spLocks noGrp="1"/>
          </p:cNvSpPr>
          <p:nvPr>
            <p:ph idx="1"/>
          </p:nvPr>
        </p:nvSpPr>
        <p:spPr/>
        <p:txBody>
          <a:bodyPr/>
          <a:lstStyle/>
          <a:p>
            <a:r>
              <a:rPr lang="nb-NO" dirty="0"/>
              <a:t>Liste over </a:t>
            </a:r>
            <a:r>
              <a:rPr lang="nb-NO" dirty="0">
                <a:hlinkClick r:id="rId2"/>
              </a:rPr>
              <a:t>prosjekt </a:t>
            </a:r>
            <a:r>
              <a:rPr lang="nb-NO" dirty="0"/>
              <a:t>gjennomført av klubbene i distrikt 2305 pr. april 2022</a:t>
            </a:r>
            <a:br>
              <a:rPr lang="nb-NO" dirty="0"/>
            </a:br>
            <a:br>
              <a:rPr lang="nb-NO" dirty="0"/>
            </a:br>
            <a:endParaRPr lang="nb-NO" dirty="0"/>
          </a:p>
          <a:p>
            <a:r>
              <a:rPr lang="nb-NO" dirty="0"/>
              <a:t>Hvilke type prosjekt tror dere vil være med på å rekruttere nye medlemmer</a:t>
            </a:r>
          </a:p>
          <a:p>
            <a:r>
              <a:rPr lang="nb-NO" dirty="0"/>
              <a:t>Hvilke prosjekt er viktige for nåværende medlemmer</a:t>
            </a:r>
          </a:p>
          <a:p>
            <a:pPr lvl="1"/>
            <a:r>
              <a:rPr lang="nb-NO" dirty="0"/>
              <a:t>Kan nye prosjekter komme inn samtidig som gamle prosjekt videreføres?</a:t>
            </a:r>
          </a:p>
        </p:txBody>
      </p:sp>
      <p:sp>
        <p:nvSpPr>
          <p:cNvPr id="4" name="Plassholder for lysbildenummer 3">
            <a:extLst>
              <a:ext uri="{FF2B5EF4-FFF2-40B4-BE49-F238E27FC236}">
                <a16:creationId xmlns:a16="http://schemas.microsoft.com/office/drawing/2014/main" id="{EBA2F53C-93AF-E841-CB06-2F5CBB79D4A9}"/>
              </a:ext>
            </a:extLst>
          </p:cNvPr>
          <p:cNvSpPr>
            <a:spLocks noGrp="1"/>
          </p:cNvSpPr>
          <p:nvPr>
            <p:ph type="sldNum" sz="quarter" idx="12"/>
          </p:nvPr>
        </p:nvSpPr>
        <p:spPr/>
        <p:txBody>
          <a:bodyPr/>
          <a:lstStyle/>
          <a:p>
            <a:fld id="{97A94E25-127B-4C48-AF96-44BA7B823777}" type="slidenum">
              <a:rPr lang="en-US" smtClean="0"/>
              <a:pPr/>
              <a:t>29</a:t>
            </a:fld>
            <a:endParaRPr lang="en-US" dirty="0"/>
          </a:p>
        </p:txBody>
      </p:sp>
    </p:spTree>
    <p:extLst>
      <p:ext uri="{BB962C8B-B14F-4D97-AF65-F5344CB8AC3E}">
        <p14:creationId xmlns:p14="http://schemas.microsoft.com/office/powerpoint/2010/main" val="363927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11AEEBF-1A46-D65D-D4EE-A27F25C6DD6B}"/>
              </a:ext>
            </a:extLst>
          </p:cNvPr>
          <p:cNvPicPr>
            <a:picLocks noChangeAspect="1"/>
          </p:cNvPicPr>
          <p:nvPr/>
        </p:nvPicPr>
        <p:blipFill>
          <a:blip r:embed="rId3"/>
          <a:stretch>
            <a:fillRect/>
          </a:stretch>
        </p:blipFill>
        <p:spPr>
          <a:xfrm>
            <a:off x="765048" y="0"/>
            <a:ext cx="10661904" cy="6858000"/>
          </a:xfrm>
          <a:prstGeom prst="rect">
            <a:avLst/>
          </a:prstGeom>
        </p:spPr>
      </p:pic>
      <p:sp>
        <p:nvSpPr>
          <p:cNvPr id="2" name="Rektangel: avrundede hjørner 1">
            <a:extLst>
              <a:ext uri="{FF2B5EF4-FFF2-40B4-BE49-F238E27FC236}">
                <a16:creationId xmlns:a16="http://schemas.microsoft.com/office/drawing/2014/main" id="{B5FA7B61-A026-A973-2D2A-D36990F2AE97}"/>
              </a:ext>
            </a:extLst>
          </p:cNvPr>
          <p:cNvSpPr/>
          <p:nvPr/>
        </p:nvSpPr>
        <p:spPr>
          <a:xfrm>
            <a:off x="7496355" y="1906438"/>
            <a:ext cx="2958860" cy="370936"/>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avrundede hjørner 2">
            <a:extLst>
              <a:ext uri="{FF2B5EF4-FFF2-40B4-BE49-F238E27FC236}">
                <a16:creationId xmlns:a16="http://schemas.microsoft.com/office/drawing/2014/main" id="{B39FFE23-FFD4-E3C8-8756-124A49FEF88C}"/>
              </a:ext>
            </a:extLst>
          </p:cNvPr>
          <p:cNvSpPr/>
          <p:nvPr/>
        </p:nvSpPr>
        <p:spPr>
          <a:xfrm>
            <a:off x="7496355" y="2277374"/>
            <a:ext cx="1837426" cy="3131388"/>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86A0A15E-24B5-5CE7-3E16-AB581F62FCAD}"/>
              </a:ext>
            </a:extLst>
          </p:cNvPr>
          <p:cNvSpPr txBox="1"/>
          <p:nvPr/>
        </p:nvSpPr>
        <p:spPr>
          <a:xfrm>
            <a:off x="4740965" y="238539"/>
            <a:ext cx="2344488" cy="369332"/>
          </a:xfrm>
          <a:prstGeom prst="rect">
            <a:avLst/>
          </a:prstGeom>
          <a:noFill/>
        </p:spPr>
        <p:txBody>
          <a:bodyPr wrap="none" rtlCol="0">
            <a:spAutoFit/>
          </a:bodyPr>
          <a:lstStyle/>
          <a:p>
            <a:r>
              <a:rPr lang="nb-NO" dirty="0">
                <a:hlinkClick r:id="rId4"/>
              </a:rPr>
              <a:t>Distriktets hjemmeside</a:t>
            </a:r>
            <a:endParaRPr lang="nb-NO" dirty="0"/>
          </a:p>
        </p:txBody>
      </p:sp>
    </p:spTree>
    <p:extLst>
      <p:ext uri="{BB962C8B-B14F-4D97-AF65-F5344CB8AC3E}">
        <p14:creationId xmlns:p14="http://schemas.microsoft.com/office/powerpoint/2010/main" val="21474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fill="hold" grpId="1"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dirty="0"/>
              <a:t>UKRAINA – </a:t>
            </a:r>
            <a:r>
              <a:rPr lang="en-US"/>
              <a:t>Disaster Grant DR985</a:t>
            </a:r>
            <a:endParaRPr lang="en-US" dirty="0"/>
          </a:p>
        </p:txBody>
      </p:sp>
      <p:sp>
        <p:nvSpPr>
          <p:cNvPr id="13" name="TextBox 12">
            <a:extLst>
              <a:ext uri="{FF2B5EF4-FFF2-40B4-BE49-F238E27FC236}">
                <a16:creationId xmlns:a16="http://schemas.microsoft.com/office/drawing/2014/main" id="{33B080A8-9B4D-4CBD-9B6C-409B6780AB51}"/>
              </a:ext>
            </a:extLst>
          </p:cNvPr>
          <p:cNvSpPr txBox="1"/>
          <p:nvPr/>
        </p:nvSpPr>
        <p:spPr>
          <a:xfrm>
            <a:off x="604851" y="4380126"/>
            <a:ext cx="3432517"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 </a:t>
            </a:r>
          </a:p>
        </p:txBody>
      </p:sp>
      <p:pic>
        <p:nvPicPr>
          <p:cNvPr id="4" name="Bilde 3">
            <a:extLst>
              <a:ext uri="{FF2B5EF4-FFF2-40B4-BE49-F238E27FC236}">
                <a16:creationId xmlns:a16="http://schemas.microsoft.com/office/drawing/2014/main" id="{D1FBCB5A-8FA1-B10B-8F94-D6A28FC99DC0}"/>
              </a:ext>
            </a:extLst>
          </p:cNvPr>
          <p:cNvPicPr>
            <a:picLocks noChangeAspect="1"/>
          </p:cNvPicPr>
          <p:nvPr/>
        </p:nvPicPr>
        <p:blipFill>
          <a:blip r:embed="rId4"/>
          <a:stretch>
            <a:fillRect/>
          </a:stretch>
        </p:blipFill>
        <p:spPr>
          <a:xfrm>
            <a:off x="5295704" y="1432084"/>
            <a:ext cx="6896296" cy="5425915"/>
          </a:xfrm>
          <a:prstGeom prst="rect">
            <a:avLst/>
          </a:prstGeom>
        </p:spPr>
      </p:pic>
      <p:sp>
        <p:nvSpPr>
          <p:cNvPr id="5" name="TekstSylinder 4">
            <a:extLst>
              <a:ext uri="{FF2B5EF4-FFF2-40B4-BE49-F238E27FC236}">
                <a16:creationId xmlns:a16="http://schemas.microsoft.com/office/drawing/2014/main" id="{6458FAE2-F491-F158-6AAA-FB46DE5ECE3A}"/>
              </a:ext>
            </a:extLst>
          </p:cNvPr>
          <p:cNvSpPr txBox="1"/>
          <p:nvPr/>
        </p:nvSpPr>
        <p:spPr>
          <a:xfrm>
            <a:off x="221876" y="2812288"/>
            <a:ext cx="438053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000000"/>
                </a:solidFill>
                <a:effectLst/>
                <a:uLnTx/>
                <a:uFillTx/>
                <a:latin typeface="Arial" panose="020B0604020202020204"/>
                <a:ea typeface="+mn-ea"/>
                <a:cs typeface="+mn-cs"/>
              </a:rPr>
              <a:t>Donetsk region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000000"/>
                </a:solidFill>
                <a:effectLst/>
                <a:uLnTx/>
                <a:uFillTx/>
                <a:latin typeface="Arial" panose="020B0604020202020204"/>
                <a:ea typeface="+mn-ea"/>
                <a:cs typeface="+mn-cs"/>
              </a:rPr>
              <a:t>Rotary Club </a:t>
            </a:r>
            <a:r>
              <a:rPr kumimoji="0" lang="nb-NO" sz="3600" b="0" i="0" u="none" strike="noStrike" kern="1200" cap="none" spc="0" normalizeH="0" baseline="0" noProof="0" dirty="0" err="1">
                <a:ln>
                  <a:noFill/>
                </a:ln>
                <a:solidFill>
                  <a:srgbClr val="000000"/>
                </a:solidFill>
                <a:effectLst/>
                <a:uLnTx/>
                <a:uFillTx/>
                <a:latin typeface="Arial" panose="020B0604020202020204"/>
                <a:ea typeface="+mn-ea"/>
                <a:cs typeface="+mn-cs"/>
              </a:rPr>
              <a:t>of</a:t>
            </a:r>
            <a:r>
              <a:rPr kumimoji="0" lang="nb-NO" sz="3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nb-NO" sz="3600" b="0" i="0" u="none" strike="noStrike" kern="1200" cap="none" spc="0" normalizeH="0" baseline="0" noProof="0" dirty="0" err="1">
                <a:ln>
                  <a:noFill/>
                </a:ln>
                <a:solidFill>
                  <a:srgbClr val="000000"/>
                </a:solidFill>
                <a:effectLst/>
                <a:uLnTx/>
                <a:uFillTx/>
                <a:latin typeface="Arial" panose="020B0604020202020204"/>
                <a:ea typeface="+mn-ea"/>
                <a:cs typeface="+mn-cs"/>
              </a:rPr>
              <a:t>Slovyansk</a:t>
            </a:r>
            <a:endParaRPr kumimoji="0" lang="nb-NO" sz="3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Tree>
    <p:custDataLst>
      <p:tags r:id="rId1"/>
    </p:custDataLst>
    <p:extLst>
      <p:ext uri="{BB962C8B-B14F-4D97-AF65-F5344CB8AC3E}">
        <p14:creationId xmlns:p14="http://schemas.microsoft.com/office/powerpoint/2010/main" val="378340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094322F-0784-88E5-6AA6-30DEA987360C}"/>
              </a:ext>
            </a:extLst>
          </p:cNvPr>
          <p:cNvSpPr>
            <a:spLocks noGrp="1"/>
          </p:cNvSpPr>
          <p:nvPr>
            <p:ph type="body" sz="quarter" idx="12"/>
          </p:nvPr>
        </p:nvSpPr>
        <p:spPr>
          <a:xfrm>
            <a:off x="357717" y="5419249"/>
            <a:ext cx="5537200" cy="3141662"/>
          </a:xfrm>
        </p:spPr>
        <p:txBody>
          <a:bodyPr/>
          <a:lstStyle/>
          <a:p>
            <a:r>
              <a:rPr lang="nb-NO" sz="2800" dirty="0"/>
              <a:t>Pins og armbånd kan bestilles på prosjektets hjemmeside:</a:t>
            </a:r>
          </a:p>
          <a:p>
            <a:endParaRPr lang="nb-NO" dirty="0"/>
          </a:p>
          <a:p>
            <a:endParaRPr lang="nb-NO" dirty="0"/>
          </a:p>
        </p:txBody>
      </p:sp>
      <p:sp>
        <p:nvSpPr>
          <p:cNvPr id="3" name="Plassholder for tekst 2">
            <a:extLst>
              <a:ext uri="{FF2B5EF4-FFF2-40B4-BE49-F238E27FC236}">
                <a16:creationId xmlns:a16="http://schemas.microsoft.com/office/drawing/2014/main" id="{D15D35B4-A0F0-DDE8-61BE-A468E12FC6A4}"/>
              </a:ext>
            </a:extLst>
          </p:cNvPr>
          <p:cNvSpPr>
            <a:spLocks noGrp="1"/>
          </p:cNvSpPr>
          <p:nvPr>
            <p:ph type="body" sz="quarter" idx="14"/>
          </p:nvPr>
        </p:nvSpPr>
        <p:spPr>
          <a:xfrm>
            <a:off x="306917" y="1574007"/>
            <a:ext cx="5638800" cy="1135062"/>
          </a:xfrm>
        </p:spPr>
        <p:txBody>
          <a:bodyPr/>
          <a:lstStyle/>
          <a:p>
            <a:r>
              <a:rPr lang="nb-NO" sz="4000" dirty="0"/>
              <a:t>Hjelp til </a:t>
            </a:r>
            <a:r>
              <a:rPr lang="nb-NO" sz="4000" dirty="0" err="1"/>
              <a:t>ukraina</a:t>
            </a:r>
            <a:endParaRPr lang="nb-NO" sz="4000" dirty="0"/>
          </a:p>
        </p:txBody>
      </p:sp>
      <p:sp>
        <p:nvSpPr>
          <p:cNvPr id="5" name="Plassholder for lysbildenummer 4">
            <a:extLst>
              <a:ext uri="{FF2B5EF4-FFF2-40B4-BE49-F238E27FC236}">
                <a16:creationId xmlns:a16="http://schemas.microsoft.com/office/drawing/2014/main" id="{AC646F11-7130-BA76-189D-EDF3AEB9FFB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Bilde 6">
            <a:extLst>
              <a:ext uri="{FF2B5EF4-FFF2-40B4-BE49-F238E27FC236}">
                <a16:creationId xmlns:a16="http://schemas.microsoft.com/office/drawing/2014/main" id="{B2F9A771-0938-EDFB-CC96-27D750F3D0D7}"/>
              </a:ext>
            </a:extLst>
          </p:cNvPr>
          <p:cNvPicPr>
            <a:picLocks noChangeAspect="1"/>
          </p:cNvPicPr>
          <p:nvPr/>
        </p:nvPicPr>
        <p:blipFill>
          <a:blip r:embed="rId3"/>
          <a:stretch>
            <a:fillRect/>
          </a:stretch>
        </p:blipFill>
        <p:spPr>
          <a:xfrm>
            <a:off x="-138951" y="2903134"/>
            <a:ext cx="6234951" cy="2212753"/>
          </a:xfrm>
          <a:prstGeom prst="rect">
            <a:avLst/>
          </a:prstGeom>
        </p:spPr>
      </p:pic>
      <p:sp>
        <p:nvSpPr>
          <p:cNvPr id="8" name="TekstSylinder 7">
            <a:extLst>
              <a:ext uri="{FF2B5EF4-FFF2-40B4-BE49-F238E27FC236}">
                <a16:creationId xmlns:a16="http://schemas.microsoft.com/office/drawing/2014/main" id="{92B28DAC-53FF-07C4-4EE2-2D81E8E938E3}"/>
              </a:ext>
            </a:extLst>
          </p:cNvPr>
          <p:cNvSpPr txBox="1"/>
          <p:nvPr/>
        </p:nvSpPr>
        <p:spPr>
          <a:xfrm>
            <a:off x="6853297" y="5562918"/>
            <a:ext cx="45304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00000"/>
                </a:solidFill>
                <a:effectLst/>
                <a:uLnTx/>
                <a:uFillTx/>
                <a:latin typeface="Arial" panose="020B0604020202020204"/>
                <a:ea typeface="+mn-ea"/>
                <a:cs typeface="+mn-cs"/>
                <a:hlinkClick r:id="rId4"/>
              </a:rPr>
              <a:t>Hjelptilukraina</a:t>
            </a:r>
            <a:endParaRPr kumimoji="0" lang="nb-NO" sz="4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 name="Bilde 3">
            <a:extLst>
              <a:ext uri="{FF2B5EF4-FFF2-40B4-BE49-F238E27FC236}">
                <a16:creationId xmlns:a16="http://schemas.microsoft.com/office/drawing/2014/main" id="{766F79AC-DD22-168C-A69F-218978C8FED1}"/>
              </a:ext>
            </a:extLst>
          </p:cNvPr>
          <p:cNvPicPr>
            <a:picLocks noChangeAspect="1"/>
          </p:cNvPicPr>
          <p:nvPr/>
        </p:nvPicPr>
        <p:blipFill>
          <a:blip r:embed="rId5"/>
          <a:stretch>
            <a:fillRect/>
          </a:stretch>
        </p:blipFill>
        <p:spPr>
          <a:xfrm>
            <a:off x="6518107" y="21997"/>
            <a:ext cx="5673893" cy="3829567"/>
          </a:xfrm>
          <a:prstGeom prst="rect">
            <a:avLst/>
          </a:prstGeom>
        </p:spPr>
      </p:pic>
      <p:sp>
        <p:nvSpPr>
          <p:cNvPr id="6" name="TekstSylinder 5">
            <a:extLst>
              <a:ext uri="{FF2B5EF4-FFF2-40B4-BE49-F238E27FC236}">
                <a16:creationId xmlns:a16="http://schemas.microsoft.com/office/drawing/2014/main" id="{5C852311-0EE6-CC7B-5AC7-77767D5024A9}"/>
              </a:ext>
            </a:extLst>
          </p:cNvPr>
          <p:cNvSpPr txBox="1"/>
          <p:nvPr/>
        </p:nvSpPr>
        <p:spPr>
          <a:xfrm>
            <a:off x="6808814" y="3945137"/>
            <a:ext cx="50529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00"/>
                </a:solidFill>
                <a:effectLst/>
                <a:uLnTx/>
                <a:uFillTx/>
                <a:latin typeface="Arial" panose="020B0604020202020204"/>
                <a:ea typeface="+mn-ea"/>
                <a:cs typeface="+mn-cs"/>
              </a:rPr>
              <a:t>Mobil Klinikk til </a:t>
            </a:r>
            <a:r>
              <a:rPr kumimoji="0" lang="nb-NO" sz="2000" b="1" i="0" u="none" strike="noStrike" kern="1200" cap="none" spc="0" normalizeH="0" baseline="0" noProof="0" dirty="0" err="1">
                <a:ln>
                  <a:noFill/>
                </a:ln>
                <a:solidFill>
                  <a:srgbClr val="000000"/>
                </a:solidFill>
                <a:effectLst/>
                <a:uLnTx/>
                <a:uFillTx/>
                <a:latin typeface="Arial" panose="020B0604020202020204"/>
                <a:ea typeface="+mn-ea"/>
                <a:cs typeface="+mn-cs"/>
              </a:rPr>
              <a:t>Slavyansk</a:t>
            </a:r>
            <a:r>
              <a:rPr kumimoji="0" lang="nb-NO" sz="2000" b="1" i="0" u="none" strike="noStrike" kern="1200" cap="none" spc="0" normalizeH="0" baseline="0" noProof="0" dirty="0">
                <a:ln>
                  <a:noFill/>
                </a:ln>
                <a:solidFill>
                  <a:srgbClr val="000000"/>
                </a:solidFill>
                <a:effectLst/>
                <a:uLnTx/>
                <a:uFillTx/>
                <a:latin typeface="Arial" panose="020B0604020202020204"/>
                <a:ea typeface="+mn-ea"/>
                <a:cs typeface="+mn-cs"/>
              </a:rPr>
              <a:t> RK i Donetsk</a:t>
            </a:r>
          </a:p>
        </p:txBody>
      </p:sp>
    </p:spTree>
    <p:extLst>
      <p:ext uri="{BB962C8B-B14F-4D97-AF65-F5344CB8AC3E}">
        <p14:creationId xmlns:p14="http://schemas.microsoft.com/office/powerpoint/2010/main" val="759181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BFC325-0515-373B-56C4-95DAA9CAF2DB}"/>
              </a:ext>
            </a:extLst>
          </p:cNvPr>
          <p:cNvSpPr>
            <a:spLocks noGrp="1"/>
          </p:cNvSpPr>
          <p:nvPr>
            <p:ph type="title"/>
          </p:nvPr>
        </p:nvSpPr>
        <p:spPr/>
        <p:txBody>
          <a:bodyPr/>
          <a:lstStyle/>
          <a:p>
            <a:r>
              <a:rPr lang="nb-NO" dirty="0"/>
              <a:t>Prosjekter i regi av distriktet?</a:t>
            </a:r>
          </a:p>
        </p:txBody>
      </p:sp>
      <p:sp>
        <p:nvSpPr>
          <p:cNvPr id="3" name="Plassholder for innhold 2">
            <a:extLst>
              <a:ext uri="{FF2B5EF4-FFF2-40B4-BE49-F238E27FC236}">
                <a16:creationId xmlns:a16="http://schemas.microsoft.com/office/drawing/2014/main" id="{9BBC4DF1-E386-E416-3ACD-DEB391400470}"/>
              </a:ext>
            </a:extLst>
          </p:cNvPr>
          <p:cNvSpPr>
            <a:spLocks noGrp="1"/>
          </p:cNvSpPr>
          <p:nvPr>
            <p:ph idx="1"/>
          </p:nvPr>
        </p:nvSpPr>
        <p:spPr/>
        <p:txBody>
          <a:bodyPr/>
          <a:lstStyle/>
          <a:p>
            <a:r>
              <a:rPr lang="nb-NO" dirty="0"/>
              <a:t>Skal distriktet fortsette med samarbeidet med øvrige distrikt i Norge om å skaffe midler til Ukraina?</a:t>
            </a:r>
            <a:br>
              <a:rPr lang="nb-NO" dirty="0"/>
            </a:br>
            <a:endParaRPr lang="nb-NO" dirty="0"/>
          </a:p>
          <a:p>
            <a:r>
              <a:rPr lang="nb-NO" dirty="0"/>
              <a:t>Skal distriktet ha rollen som prosjektansvarlig?</a:t>
            </a:r>
          </a:p>
          <a:p>
            <a:endParaRPr lang="nb-NO" dirty="0"/>
          </a:p>
          <a:p>
            <a:r>
              <a:rPr lang="nb-NO" dirty="0"/>
              <a:t>Hvilket forhold føler klubbene de har til disse prosjektene? (501 Aggregat, 11 Mobile </a:t>
            </a:r>
            <a:r>
              <a:rPr lang="nb-NO" dirty="0" err="1"/>
              <a:t>emergency</a:t>
            </a:r>
            <a:r>
              <a:rPr lang="nb-NO" dirty="0"/>
              <a:t> </a:t>
            </a:r>
            <a:r>
              <a:rPr lang="nb-NO" dirty="0" err="1"/>
              <a:t>clinics</a:t>
            </a:r>
            <a:r>
              <a:rPr lang="nb-NO" dirty="0"/>
              <a:t> MEC).</a:t>
            </a:r>
            <a:br>
              <a:rPr lang="nb-NO" dirty="0"/>
            </a:br>
            <a:endParaRPr lang="nb-NO" dirty="0"/>
          </a:p>
          <a:p>
            <a:pPr marL="0" indent="0">
              <a:buNone/>
            </a:pPr>
            <a:endParaRPr lang="nb-NO" dirty="0"/>
          </a:p>
        </p:txBody>
      </p:sp>
      <p:sp>
        <p:nvSpPr>
          <p:cNvPr id="4" name="Plassholder for lysbildenummer 3">
            <a:extLst>
              <a:ext uri="{FF2B5EF4-FFF2-40B4-BE49-F238E27FC236}">
                <a16:creationId xmlns:a16="http://schemas.microsoft.com/office/drawing/2014/main" id="{610B468C-8ACA-9368-4958-D7864ABC48D2}"/>
              </a:ext>
            </a:extLst>
          </p:cNvPr>
          <p:cNvSpPr>
            <a:spLocks noGrp="1"/>
          </p:cNvSpPr>
          <p:nvPr>
            <p:ph type="sldNum" sz="quarter" idx="12"/>
          </p:nvPr>
        </p:nvSpPr>
        <p:spPr/>
        <p:txBody>
          <a:bodyPr/>
          <a:lstStyle/>
          <a:p>
            <a:fld id="{97A94E25-127B-4C48-AF96-44BA7B823777}" type="slidenum">
              <a:rPr lang="en-US" smtClean="0"/>
              <a:pPr/>
              <a:t>32</a:t>
            </a:fld>
            <a:endParaRPr lang="en-US" dirty="0"/>
          </a:p>
        </p:txBody>
      </p:sp>
    </p:spTree>
    <p:extLst>
      <p:ext uri="{BB962C8B-B14F-4D97-AF65-F5344CB8AC3E}">
        <p14:creationId xmlns:p14="http://schemas.microsoft.com/office/powerpoint/2010/main" val="1374820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4038B0D8-7025-74ED-AD76-E8F28E0554B6}"/>
              </a:ext>
            </a:extLst>
          </p:cNvPr>
          <p:cNvSpPr>
            <a:spLocks noGrp="1"/>
          </p:cNvSpPr>
          <p:nvPr>
            <p:ph type="title"/>
          </p:nvPr>
        </p:nvSpPr>
        <p:spPr/>
        <p:txBody>
          <a:bodyPr/>
          <a:lstStyle/>
          <a:p>
            <a:r>
              <a:rPr lang="nb-NO" dirty="0"/>
              <a:t>Hvordan starte prosjekter</a:t>
            </a:r>
          </a:p>
        </p:txBody>
      </p:sp>
      <p:sp>
        <p:nvSpPr>
          <p:cNvPr id="7" name="Plassholder for innhold 6">
            <a:extLst>
              <a:ext uri="{FF2B5EF4-FFF2-40B4-BE49-F238E27FC236}">
                <a16:creationId xmlns:a16="http://schemas.microsoft.com/office/drawing/2014/main" id="{8FE8A12C-EE72-4C7B-800C-33B3697E6528}"/>
              </a:ext>
            </a:extLst>
          </p:cNvPr>
          <p:cNvSpPr>
            <a:spLocks noGrp="1"/>
          </p:cNvSpPr>
          <p:nvPr>
            <p:ph idx="1"/>
          </p:nvPr>
        </p:nvSpPr>
        <p:spPr>
          <a:xfrm>
            <a:off x="355601" y="1944843"/>
            <a:ext cx="11506199" cy="4034896"/>
          </a:xfrm>
        </p:spPr>
        <p:txBody>
          <a:bodyPr/>
          <a:lstStyle/>
          <a:p>
            <a:r>
              <a:rPr lang="nb-NO" dirty="0">
                <a:hlinkClick r:id="rId3"/>
              </a:rPr>
              <a:t>Grant Center - </a:t>
            </a:r>
          </a:p>
          <a:p>
            <a:endParaRPr lang="nb-NO" dirty="0">
              <a:hlinkClick r:id="rId3"/>
            </a:endParaRPr>
          </a:p>
          <a:p>
            <a:r>
              <a:rPr lang="nb-NO" dirty="0" err="1">
                <a:hlinkClick r:id="rId3"/>
              </a:rPr>
              <a:t>Raise</a:t>
            </a:r>
            <a:r>
              <a:rPr lang="nb-NO" dirty="0">
                <a:hlinkClick r:id="rId3"/>
              </a:rPr>
              <a:t> for Rotary</a:t>
            </a:r>
            <a:r>
              <a:rPr lang="nb-NO" dirty="0"/>
              <a:t> – hvordan starte innsamlinger for Rotary til ulike formål</a:t>
            </a:r>
            <a:br>
              <a:rPr lang="nb-NO" dirty="0"/>
            </a:br>
            <a:endParaRPr lang="nb-NO" dirty="0"/>
          </a:p>
          <a:p>
            <a:r>
              <a:rPr lang="nb-NO" dirty="0" err="1"/>
              <a:t>Take</a:t>
            </a:r>
            <a:r>
              <a:rPr lang="nb-NO" dirty="0"/>
              <a:t> action – </a:t>
            </a:r>
            <a:r>
              <a:rPr lang="nb-NO" dirty="0" err="1"/>
              <a:t>Develope</a:t>
            </a:r>
            <a:r>
              <a:rPr lang="nb-NO" dirty="0"/>
              <a:t> </a:t>
            </a:r>
            <a:r>
              <a:rPr lang="nb-NO" dirty="0" err="1"/>
              <a:t>projects</a:t>
            </a:r>
            <a:r>
              <a:rPr lang="nb-NO" dirty="0"/>
              <a:t> – </a:t>
            </a:r>
            <a:r>
              <a:rPr lang="nb-NO" dirty="0">
                <a:hlinkClick r:id="rId4"/>
              </a:rPr>
              <a:t>Rotary showcase</a:t>
            </a:r>
            <a:endParaRPr lang="nb-NO" dirty="0"/>
          </a:p>
        </p:txBody>
      </p:sp>
      <p:sp>
        <p:nvSpPr>
          <p:cNvPr id="5" name="Plassholder for lysbildenummer 4">
            <a:extLst>
              <a:ext uri="{FF2B5EF4-FFF2-40B4-BE49-F238E27FC236}">
                <a16:creationId xmlns:a16="http://schemas.microsoft.com/office/drawing/2014/main" id="{9871EE78-3BA5-1614-F1D0-F09A54B3AE2E}"/>
              </a:ext>
            </a:extLst>
          </p:cNvPr>
          <p:cNvSpPr>
            <a:spLocks noGrp="1"/>
          </p:cNvSpPr>
          <p:nvPr>
            <p:ph type="sldNum" sz="quarter" idx="12"/>
          </p:nvPr>
        </p:nvSpPr>
        <p:spPr/>
        <p:txBody>
          <a:bodyPr/>
          <a:lstStyle/>
          <a:p>
            <a:endParaRPr lang="en-US" dirty="0"/>
          </a:p>
          <a:p>
            <a:endParaRPr lang="en-US" dirty="0"/>
          </a:p>
        </p:txBody>
      </p:sp>
    </p:spTree>
    <p:extLst>
      <p:ext uri="{BB962C8B-B14F-4D97-AF65-F5344CB8AC3E}">
        <p14:creationId xmlns:p14="http://schemas.microsoft.com/office/powerpoint/2010/main" val="1271912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Linker For Mer </a:t>
            </a:r>
            <a:r>
              <a:rPr lang="en-US" dirty="0" err="1"/>
              <a:t>Informasjon</a:t>
            </a:r>
            <a:endParaRPr lang="en-US"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847088"/>
            <a:ext cx="11506199" cy="4462272"/>
          </a:xfrm>
        </p:spPr>
        <p:txBody>
          <a:bodyPr>
            <a:normAutofit fontScale="92500" lnSpcReduction="10000"/>
          </a:bodyPr>
          <a:lstStyle/>
          <a:p>
            <a:r>
              <a:rPr lang="en-US" dirty="0"/>
              <a:t>Mer om </a:t>
            </a:r>
            <a:r>
              <a:rPr lang="en-US" dirty="0" err="1"/>
              <a:t>prosjekter</a:t>
            </a:r>
            <a:r>
              <a:rPr lang="en-US" dirty="0"/>
              <a:t>:		</a:t>
            </a:r>
            <a:r>
              <a:rPr lang="en-US" dirty="0">
                <a:hlinkClick r:id="rId4"/>
              </a:rPr>
              <a:t>Project Lifecycle Resources | My Rotary</a:t>
            </a:r>
            <a:br>
              <a:rPr lang="en-US" dirty="0"/>
            </a:br>
            <a:endParaRPr lang="en-US" dirty="0"/>
          </a:p>
          <a:p>
            <a:r>
              <a:rPr lang="en-US" dirty="0" err="1"/>
              <a:t>Klubb</a:t>
            </a:r>
            <a:r>
              <a:rPr lang="en-US" dirty="0"/>
              <a:t> </a:t>
            </a:r>
            <a:r>
              <a:rPr lang="en-US" dirty="0" err="1"/>
              <a:t>rapporter</a:t>
            </a:r>
            <a:r>
              <a:rPr lang="en-US" dirty="0"/>
              <a:t>:		</a:t>
            </a:r>
            <a:r>
              <a:rPr lang="nb-NO" dirty="0">
                <a:hlinkClick r:id="rId5"/>
              </a:rPr>
              <a:t>Reports | My Rotary</a:t>
            </a:r>
            <a:endParaRPr lang="nb-NO" dirty="0"/>
          </a:p>
          <a:p>
            <a:endParaRPr lang="nb-NO" dirty="0"/>
          </a:p>
          <a:p>
            <a:r>
              <a:rPr lang="nb-NO" dirty="0"/>
              <a:t>Rotary Club Central		</a:t>
            </a:r>
            <a:r>
              <a:rPr lang="nb-NO" dirty="0">
                <a:hlinkClick r:id="rId6"/>
              </a:rPr>
              <a:t>RC Central 2 (rotary.org)</a:t>
            </a:r>
            <a:br>
              <a:rPr lang="nb-NO" dirty="0"/>
            </a:br>
            <a:endParaRPr lang="nb-NO" dirty="0"/>
          </a:p>
          <a:p>
            <a:r>
              <a:rPr lang="nb-NO" dirty="0"/>
              <a:t>Før 1 juli 2024:</a:t>
            </a:r>
          </a:p>
          <a:p>
            <a:pPr lvl="1"/>
            <a:r>
              <a:rPr lang="nb-NO" dirty="0"/>
              <a:t>Sette mål for donasjoner til </a:t>
            </a:r>
            <a:r>
              <a:rPr lang="nb-NO" dirty="0" err="1"/>
              <a:t>Rotaryfondet</a:t>
            </a:r>
            <a:r>
              <a:rPr lang="nb-NO" dirty="0"/>
              <a:t> </a:t>
            </a:r>
          </a:p>
          <a:p>
            <a:pPr lvl="1"/>
            <a:r>
              <a:rPr lang="nb-NO" dirty="0"/>
              <a:t>Sette mål for donasjon til Polio Pluss</a:t>
            </a:r>
          </a:p>
          <a:p>
            <a:r>
              <a:rPr lang="nb-NO" dirty="0"/>
              <a:t>Grant senter, for å følge opp prosjekt:	</a:t>
            </a:r>
            <a:r>
              <a:rPr lang="nb-NO" dirty="0">
                <a:hlinkClick r:id="rId7"/>
              </a:rPr>
              <a:t>The Rotary Foundation</a:t>
            </a:r>
            <a:endParaRPr lang="nb-NO" dirty="0"/>
          </a:p>
          <a:p>
            <a:r>
              <a:rPr lang="nb-NO" dirty="0"/>
              <a:t>Muligheter til å gi: 		</a:t>
            </a:r>
            <a:r>
              <a:rPr lang="nb-NO" dirty="0" err="1">
                <a:hlinkClick r:id="rId8"/>
              </a:rPr>
              <a:t>Donate</a:t>
            </a:r>
            <a:r>
              <a:rPr lang="nb-NO" dirty="0">
                <a:hlinkClick r:id="rId8"/>
              </a:rPr>
              <a:t> | My Rotary</a:t>
            </a:r>
            <a:endParaRPr lang="nb-NO" dirty="0"/>
          </a:p>
          <a:p>
            <a:r>
              <a:rPr lang="nb-NO" dirty="0"/>
              <a:t>Paul Harris </a:t>
            </a:r>
            <a:r>
              <a:rPr lang="nb-NO" dirty="0" err="1"/>
              <a:t>Fellow</a:t>
            </a:r>
            <a:r>
              <a:rPr lang="nb-NO" dirty="0"/>
              <a:t>		</a:t>
            </a:r>
            <a:r>
              <a:rPr lang="nb-NO" dirty="0">
                <a:hlinkClick r:id="rId9"/>
              </a:rPr>
              <a:t>Paul Harris </a:t>
            </a:r>
            <a:r>
              <a:rPr lang="nb-NO" dirty="0" err="1">
                <a:hlinkClick r:id="rId9"/>
              </a:rPr>
              <a:t>Fellow</a:t>
            </a:r>
            <a:r>
              <a:rPr lang="nb-NO" dirty="0">
                <a:hlinkClick r:id="rId9"/>
              </a:rPr>
              <a:t> | NORFO (rotary.no)</a:t>
            </a:r>
            <a:endParaRPr lang="nb-NO" dirty="0"/>
          </a:p>
          <a:p>
            <a:endParaRPr lang="nb-NO" dirty="0"/>
          </a:p>
          <a:p>
            <a:endParaRPr lang="en-US" dirty="0"/>
          </a:p>
          <a:p>
            <a:endParaRPr lang="en-US" dirty="0"/>
          </a:p>
          <a:p>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34</a:t>
            </a:fld>
            <a:endParaRPr lang="en-US" dirty="0"/>
          </a:p>
        </p:txBody>
      </p:sp>
    </p:spTree>
    <p:custDataLst>
      <p:tags r:id="rId1"/>
    </p:custDataLst>
    <p:extLst>
      <p:ext uri="{BB962C8B-B14F-4D97-AF65-F5344CB8AC3E}">
        <p14:creationId xmlns:p14="http://schemas.microsoft.com/office/powerpoint/2010/main" val="76909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D91C31-4A14-4DDB-9360-B4882DE25AD7}"/>
              </a:ext>
            </a:extLst>
          </p:cNvPr>
          <p:cNvSpPr>
            <a:spLocks noGrp="1"/>
          </p:cNvSpPr>
          <p:nvPr>
            <p:ph type="body" sz="quarter" idx="12"/>
          </p:nvPr>
        </p:nvSpPr>
        <p:spPr/>
        <p:txBody>
          <a:bodyPr>
            <a:normAutofit/>
          </a:bodyPr>
          <a:lstStyle/>
          <a:p>
            <a:r>
              <a:rPr lang="nb-NO" sz="3600" b="1" dirty="0"/>
              <a:t>Club Rotary Foundation Committee Basics – start kursing.</a:t>
            </a:r>
          </a:p>
        </p:txBody>
      </p:sp>
      <p:sp>
        <p:nvSpPr>
          <p:cNvPr id="3" name="Plassholder for tekst 2">
            <a:extLst>
              <a:ext uri="{FF2B5EF4-FFF2-40B4-BE49-F238E27FC236}">
                <a16:creationId xmlns:a16="http://schemas.microsoft.com/office/drawing/2014/main" id="{572BF538-8DBF-49E8-95E5-3538F244F674}"/>
              </a:ext>
            </a:extLst>
          </p:cNvPr>
          <p:cNvSpPr>
            <a:spLocks noGrp="1"/>
          </p:cNvSpPr>
          <p:nvPr>
            <p:ph type="body" sz="quarter" idx="14"/>
          </p:nvPr>
        </p:nvSpPr>
        <p:spPr/>
        <p:txBody>
          <a:bodyPr/>
          <a:lstStyle/>
          <a:p>
            <a:r>
              <a:rPr lang="nb-NO" dirty="0">
                <a:hlinkClick r:id="rId3"/>
              </a:rPr>
              <a:t>KURSING</a:t>
            </a:r>
            <a:endParaRPr lang="nb-NO" dirty="0"/>
          </a:p>
        </p:txBody>
      </p:sp>
      <p:pic>
        <p:nvPicPr>
          <p:cNvPr id="6" name="Bilde 5">
            <a:extLst>
              <a:ext uri="{FF2B5EF4-FFF2-40B4-BE49-F238E27FC236}">
                <a16:creationId xmlns:a16="http://schemas.microsoft.com/office/drawing/2014/main" id="{460FC2A4-D90D-7444-A693-B33CF2AD5119}"/>
              </a:ext>
            </a:extLst>
          </p:cNvPr>
          <p:cNvPicPr>
            <a:picLocks noChangeAspect="1"/>
          </p:cNvPicPr>
          <p:nvPr/>
        </p:nvPicPr>
        <p:blipFill>
          <a:blip r:embed="rId4"/>
          <a:stretch>
            <a:fillRect/>
          </a:stretch>
        </p:blipFill>
        <p:spPr>
          <a:xfrm>
            <a:off x="696071" y="3951255"/>
            <a:ext cx="9833700" cy="2371550"/>
          </a:xfrm>
          <a:prstGeom prst="rect">
            <a:avLst/>
          </a:prstGeom>
        </p:spPr>
      </p:pic>
      <p:sp>
        <p:nvSpPr>
          <p:cNvPr id="5" name="Plassholder for lysbildenummer 4">
            <a:extLst>
              <a:ext uri="{FF2B5EF4-FFF2-40B4-BE49-F238E27FC236}">
                <a16:creationId xmlns:a16="http://schemas.microsoft.com/office/drawing/2014/main" id="{4F7BD1B8-3F3E-4533-AA7A-3EEC79B34230}"/>
              </a:ext>
            </a:extLst>
          </p:cNvPr>
          <p:cNvSpPr>
            <a:spLocks noGrp="1"/>
          </p:cNvSpPr>
          <p:nvPr>
            <p:ph type="sldNum" sz="quarter" idx="1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405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0EACC9-62CC-5CF4-EA4D-0A5581EDDF3E}"/>
              </a:ext>
            </a:extLst>
          </p:cNvPr>
          <p:cNvSpPr>
            <a:spLocks noGrp="1"/>
          </p:cNvSpPr>
          <p:nvPr>
            <p:ph type="title"/>
          </p:nvPr>
        </p:nvSpPr>
        <p:spPr/>
        <p:txBody>
          <a:bodyPr/>
          <a:lstStyle/>
          <a:p>
            <a:r>
              <a:rPr lang="nb-NO" b="1" dirty="0"/>
              <a:t>Sertifisering av klubben for søknad om GG</a:t>
            </a:r>
          </a:p>
        </p:txBody>
      </p:sp>
      <p:sp>
        <p:nvSpPr>
          <p:cNvPr id="3" name="Plassholder for innhold 2">
            <a:extLst>
              <a:ext uri="{FF2B5EF4-FFF2-40B4-BE49-F238E27FC236}">
                <a16:creationId xmlns:a16="http://schemas.microsoft.com/office/drawing/2014/main" id="{A335AF6A-E9D0-0197-1F08-5BFFB760AA32}"/>
              </a:ext>
            </a:extLst>
          </p:cNvPr>
          <p:cNvSpPr>
            <a:spLocks noGrp="1"/>
          </p:cNvSpPr>
          <p:nvPr>
            <p:ph idx="1"/>
          </p:nvPr>
        </p:nvSpPr>
        <p:spPr/>
        <p:txBody>
          <a:bodyPr/>
          <a:lstStyle/>
          <a:p>
            <a:pPr marL="0" indent="0">
              <a:buNone/>
            </a:pPr>
            <a:r>
              <a:rPr lang="nb-NO" sz="3600" dirty="0">
                <a:solidFill>
                  <a:srgbClr val="000000"/>
                </a:solidFill>
                <a:effectLst/>
                <a:latin typeface="Lucida Grande"/>
                <a:ea typeface="ヒラギノ角ゴ Pro W3"/>
                <a:cs typeface="Times New Roman" panose="02020603050405020304" pitchFamily="18" charset="0"/>
              </a:rPr>
              <a:t>På vegne av ______________________________________           			Rotaryklubb </a:t>
            </a:r>
          </a:p>
          <a:p>
            <a:pPr marL="0" indent="0">
              <a:buNone/>
            </a:pPr>
            <a:r>
              <a:rPr lang="nb-NO" sz="3600" dirty="0">
                <a:solidFill>
                  <a:srgbClr val="000000"/>
                </a:solidFill>
                <a:effectLst/>
                <a:latin typeface="Lucida Grande"/>
                <a:ea typeface="ヒラギノ角ゴ Pro W3"/>
                <a:cs typeface="Times New Roman" panose="02020603050405020304" pitchFamily="18" charset="0"/>
              </a:rPr>
              <a:t>samtykker undertegnede å etterfølge alle forutsetninger og krav til denne MOU for </a:t>
            </a:r>
            <a:r>
              <a:rPr lang="nb-NO" sz="3600" dirty="0" err="1">
                <a:solidFill>
                  <a:srgbClr val="000000"/>
                </a:solidFill>
                <a:effectLst/>
                <a:latin typeface="Lucida Grande"/>
                <a:ea typeface="ヒラギノ角ゴ Pro W3"/>
                <a:cs typeface="Times New Roman" panose="02020603050405020304" pitchFamily="18" charset="0"/>
              </a:rPr>
              <a:t>Rotaryåret</a:t>
            </a:r>
            <a:r>
              <a:rPr lang="nb-NO" sz="3600" dirty="0">
                <a:solidFill>
                  <a:srgbClr val="000000"/>
                </a:solidFill>
                <a:effectLst/>
                <a:latin typeface="Lucida Grande"/>
                <a:ea typeface="ヒラギノ角ゴ Pro W3"/>
                <a:cs typeface="Times New Roman" panose="02020603050405020304" pitchFamily="18" charset="0"/>
              </a:rPr>
              <a:t> 2024-2025 og vil varsle Rotary International Distrikt 2305 om enhver endring eller revisjon av klubbens retningslinjer og prosedyrer relatert til disse krav.</a:t>
            </a:r>
          </a:p>
          <a:p>
            <a:endParaRPr lang="nb-NO" dirty="0"/>
          </a:p>
        </p:txBody>
      </p:sp>
      <p:sp>
        <p:nvSpPr>
          <p:cNvPr id="4" name="Plassholder for lysbildenummer 3">
            <a:extLst>
              <a:ext uri="{FF2B5EF4-FFF2-40B4-BE49-F238E27FC236}">
                <a16:creationId xmlns:a16="http://schemas.microsoft.com/office/drawing/2014/main" id="{E5C8A469-4EE2-DD97-DE54-9A25A2A029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323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A81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9C2961-F30C-374B-9AA0-4CAE3416133E}"/>
              </a:ext>
            </a:extLst>
          </p:cNvPr>
          <p:cNvSpPr/>
          <p:nvPr/>
        </p:nvSpPr>
        <p:spPr>
          <a:xfrm>
            <a:off x="0" y="0"/>
            <a:ext cx="12192000" cy="6858000"/>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7C4B49C-6300-EB40-8485-3CE0C4C5F51E}"/>
              </a:ext>
            </a:extLst>
          </p:cNvPr>
          <p:cNvPicPr>
            <a:picLocks noChangeAspect="1"/>
          </p:cNvPicPr>
          <p:nvPr/>
        </p:nvPicPr>
        <p:blipFill>
          <a:blip r:embed="rId4"/>
          <a:stretch>
            <a:fillRect/>
          </a:stretch>
        </p:blipFill>
        <p:spPr>
          <a:xfrm>
            <a:off x="3188332" y="1396993"/>
            <a:ext cx="5627077" cy="4735514"/>
          </a:xfrm>
          <a:prstGeom prst="rect">
            <a:avLst/>
          </a:prstGeom>
        </p:spPr>
      </p:pic>
      <p:sp>
        <p:nvSpPr>
          <p:cNvPr id="6" name="TextBox 5">
            <a:extLst>
              <a:ext uri="{FF2B5EF4-FFF2-40B4-BE49-F238E27FC236}">
                <a16:creationId xmlns:a16="http://schemas.microsoft.com/office/drawing/2014/main" id="{ACC8A949-C1FC-6C4F-8EA0-BBA99B9285A1}"/>
              </a:ext>
            </a:extLst>
          </p:cNvPr>
          <p:cNvSpPr txBox="1"/>
          <p:nvPr/>
        </p:nvSpPr>
        <p:spPr>
          <a:xfrm>
            <a:off x="3188332" y="1396993"/>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SPØRSMÅL</a:t>
            </a:r>
          </a:p>
        </p:txBody>
      </p:sp>
    </p:spTree>
    <p:custDataLst>
      <p:tags r:id="rId1"/>
    </p:custDataLst>
    <p:extLst>
      <p:ext uri="{BB962C8B-B14F-4D97-AF65-F5344CB8AC3E}">
        <p14:creationId xmlns:p14="http://schemas.microsoft.com/office/powerpoint/2010/main" val="2353571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45BC6A-1B0F-50CC-EA5C-A9DD586682BC}"/>
              </a:ext>
            </a:extLst>
          </p:cNvPr>
          <p:cNvSpPr>
            <a:spLocks noGrp="1"/>
          </p:cNvSpPr>
          <p:nvPr>
            <p:ph type="title"/>
          </p:nvPr>
        </p:nvSpPr>
        <p:spPr/>
        <p:txBody>
          <a:bodyPr/>
          <a:lstStyle/>
          <a:p>
            <a:r>
              <a:rPr lang="nb-NO" dirty="0"/>
              <a:t>Deltakere på Honne 20 april 2024</a:t>
            </a:r>
          </a:p>
        </p:txBody>
      </p:sp>
      <p:sp>
        <p:nvSpPr>
          <p:cNvPr id="3" name="Plassholder for innhold 2">
            <a:extLst>
              <a:ext uri="{FF2B5EF4-FFF2-40B4-BE49-F238E27FC236}">
                <a16:creationId xmlns:a16="http://schemas.microsoft.com/office/drawing/2014/main" id="{369E29A7-FEE4-034F-AA25-66CBFC2A313C}"/>
              </a:ext>
            </a:extLst>
          </p:cNvPr>
          <p:cNvSpPr>
            <a:spLocks noGrp="1"/>
          </p:cNvSpPr>
          <p:nvPr>
            <p:ph idx="1"/>
          </p:nvPr>
        </p:nvSpPr>
        <p:spPr/>
        <p:txBody>
          <a:bodyPr>
            <a:normAutofit/>
          </a:bodyPr>
          <a:lstStyle/>
          <a:p>
            <a:pPr marL="0" indent="0">
              <a:buNone/>
            </a:pPr>
            <a:r>
              <a:rPr lang="nb-NO" dirty="0"/>
              <a:t>Inger Berit Heimdal	Land			6 år som CRFC</a:t>
            </a:r>
          </a:p>
          <a:p>
            <a:pPr marL="0" indent="0">
              <a:buNone/>
            </a:pPr>
            <a:r>
              <a:rPr lang="nb-NO" dirty="0"/>
              <a:t>Eystein Brandt		</a:t>
            </a:r>
            <a:r>
              <a:rPr lang="nb-NO" dirty="0" err="1"/>
              <a:t>Mesna</a:t>
            </a:r>
            <a:r>
              <a:rPr lang="nb-NO" dirty="0"/>
              <a:t>			Ny rolle fra 2024 </a:t>
            </a:r>
            <a:r>
              <a:rPr lang="nb-NO" dirty="0" err="1"/>
              <a:t>medl</a:t>
            </a:r>
            <a:r>
              <a:rPr lang="nb-NO" dirty="0"/>
              <a:t> fra 2013</a:t>
            </a:r>
          </a:p>
          <a:p>
            <a:pPr marL="0" indent="0">
              <a:buNone/>
            </a:pPr>
            <a:r>
              <a:rPr lang="nb-NO" dirty="0"/>
              <a:t>Aksel </a:t>
            </a:r>
            <a:r>
              <a:rPr lang="nb-NO" dirty="0" err="1"/>
              <a:t>Rudshaug</a:t>
            </a:r>
            <a:r>
              <a:rPr lang="nb-NO" dirty="0"/>
              <a:t>	Nord-Odal		</a:t>
            </a:r>
            <a:r>
              <a:rPr lang="nb-NO" dirty="0" err="1"/>
              <a:t>Medl</a:t>
            </a:r>
            <a:r>
              <a:rPr lang="nb-NO" dirty="0"/>
              <a:t> 2020 CRFC fra 2023</a:t>
            </a:r>
          </a:p>
          <a:p>
            <a:pPr marL="0" indent="0">
              <a:buNone/>
            </a:pPr>
            <a:r>
              <a:rPr lang="nb-NO" dirty="0"/>
              <a:t>Per Magnus Brekne	Ottestad		</a:t>
            </a:r>
            <a:r>
              <a:rPr lang="nb-NO" dirty="0" err="1"/>
              <a:t>Medl</a:t>
            </a:r>
            <a:r>
              <a:rPr lang="nb-NO" dirty="0"/>
              <a:t> 1999 ny som CRFC</a:t>
            </a:r>
          </a:p>
          <a:p>
            <a:pPr marL="0" indent="0">
              <a:buNone/>
            </a:pPr>
            <a:r>
              <a:rPr lang="nb-NO" dirty="0"/>
              <a:t>Åshild Lundgaard	Raufoss		</a:t>
            </a:r>
            <a:r>
              <a:rPr lang="nb-NO" dirty="0" err="1"/>
              <a:t>Medl</a:t>
            </a:r>
            <a:r>
              <a:rPr lang="nb-NO" dirty="0"/>
              <a:t> 2014, ny som CRFC</a:t>
            </a:r>
          </a:p>
          <a:p>
            <a:pPr marL="0" indent="0">
              <a:buNone/>
            </a:pPr>
            <a:r>
              <a:rPr lang="nb-NO" dirty="0"/>
              <a:t>Frode Sam </a:t>
            </a:r>
            <a:r>
              <a:rPr lang="nb-NO" dirty="0" err="1"/>
              <a:t>Hauen</a:t>
            </a:r>
            <a:r>
              <a:rPr lang="nb-NO" dirty="0"/>
              <a:t>	Stange			</a:t>
            </a:r>
            <a:r>
              <a:rPr lang="nb-NO" dirty="0" err="1"/>
              <a:t>Medl</a:t>
            </a:r>
            <a:r>
              <a:rPr lang="nb-NO" dirty="0"/>
              <a:t> 2010, CRFC i fem år</a:t>
            </a:r>
          </a:p>
          <a:p>
            <a:pPr marL="0" indent="0">
              <a:buNone/>
            </a:pPr>
            <a:r>
              <a:rPr lang="nb-NO" dirty="0"/>
              <a:t>Hans Fossum		Østre Toten		</a:t>
            </a:r>
            <a:r>
              <a:rPr lang="nb-NO" dirty="0" err="1"/>
              <a:t>Medl</a:t>
            </a:r>
            <a:r>
              <a:rPr lang="nb-NO" dirty="0"/>
              <a:t> 2000, </a:t>
            </a:r>
            <a:r>
              <a:rPr lang="nb-NO" dirty="0" err="1"/>
              <a:t>crfc</a:t>
            </a:r>
            <a:r>
              <a:rPr lang="nb-NO" dirty="0"/>
              <a:t> fra 2020</a:t>
            </a:r>
          </a:p>
          <a:p>
            <a:pPr marL="0" indent="0">
              <a:buNone/>
            </a:pPr>
            <a:r>
              <a:rPr lang="nb-NO" dirty="0"/>
              <a:t>Olav </a:t>
            </a:r>
            <a:r>
              <a:rPr lang="nb-NO" dirty="0" err="1"/>
              <a:t>Flesvik</a:t>
            </a:r>
            <a:r>
              <a:rPr lang="nb-NO" dirty="0"/>
              <a:t>		Elverum		</a:t>
            </a:r>
            <a:r>
              <a:rPr lang="nb-NO" dirty="0" err="1"/>
              <a:t>Medle</a:t>
            </a:r>
            <a:r>
              <a:rPr lang="nb-NO" dirty="0"/>
              <a:t> ….</a:t>
            </a:r>
          </a:p>
          <a:p>
            <a:pPr marL="0" indent="0">
              <a:buNone/>
            </a:pPr>
            <a:endParaRPr lang="nb-NO" dirty="0"/>
          </a:p>
          <a:p>
            <a:pPr marL="0" indent="0">
              <a:buNone/>
            </a:pPr>
            <a:endParaRPr lang="nb-NO" dirty="0"/>
          </a:p>
        </p:txBody>
      </p:sp>
      <p:sp>
        <p:nvSpPr>
          <p:cNvPr id="4" name="Plassholder for lysbildenummer 3">
            <a:extLst>
              <a:ext uri="{FF2B5EF4-FFF2-40B4-BE49-F238E27FC236}">
                <a16:creationId xmlns:a16="http://schemas.microsoft.com/office/drawing/2014/main" id="{3EE72FCC-3E5A-8758-5DED-1579E95AE1CE}"/>
              </a:ext>
            </a:extLst>
          </p:cNvPr>
          <p:cNvSpPr>
            <a:spLocks noGrp="1"/>
          </p:cNvSpPr>
          <p:nvPr>
            <p:ph type="sldNum" sz="quarter" idx="12"/>
          </p:nvPr>
        </p:nvSpPr>
        <p:spPr/>
        <p:txBody>
          <a:bodyPr/>
          <a:lstStyle/>
          <a:p>
            <a:fld id="{97A94E25-127B-4C48-AF96-44BA7B823777}" type="slidenum">
              <a:rPr lang="en-US" smtClean="0"/>
              <a:pPr/>
              <a:t>38</a:t>
            </a:fld>
            <a:endParaRPr lang="en-US" dirty="0"/>
          </a:p>
        </p:txBody>
      </p:sp>
    </p:spTree>
    <p:extLst>
      <p:ext uri="{BB962C8B-B14F-4D97-AF65-F5344CB8AC3E}">
        <p14:creationId xmlns:p14="http://schemas.microsoft.com/office/powerpoint/2010/main" val="124956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TRF DISTRIKTSMIDLER – 2023 (DG)</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803862"/>
            <a:ext cx="11506199" cy="4630189"/>
          </a:xfrm>
        </p:spPr>
        <p:txBody>
          <a:bodyPr>
            <a:normAutofit/>
          </a:bodyPr>
          <a:lstStyle/>
          <a:p>
            <a:pPr marL="0" lvl="0" indent="0">
              <a:lnSpc>
                <a:spcPct val="107000"/>
              </a:lnSpc>
              <a:buNone/>
            </a:pPr>
            <a:r>
              <a:rPr lang="en-US" sz="2800" dirty="0" err="1">
                <a:latin typeface="Calibri" panose="020F0502020204030204" pitchFamily="34" charset="0"/>
                <a:ea typeface="Calibri" panose="020F0502020204030204" pitchFamily="34" charset="0"/>
                <a:cs typeface="Arial" panose="020B0604020202020204" pitchFamily="34" charset="0"/>
              </a:rPr>
              <a:t>Mesna</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err="1">
                <a:latin typeface="Calibri" panose="020F0502020204030204" pitchFamily="34" charset="0"/>
                <a:ea typeface="Calibri" panose="020F0502020204030204" pitchFamily="34" charset="0"/>
                <a:cs typeface="Arial" panose="020B0604020202020204" pitchFamily="34" charset="0"/>
              </a:rPr>
              <a:t>Rotaryklubb</a:t>
            </a:r>
            <a:r>
              <a:rPr lang="en-US" sz="2800" dirty="0">
                <a:effectLst/>
                <a:latin typeface="Calibri" panose="020F0502020204030204" pitchFamily="34" charset="0"/>
                <a:ea typeface="Calibri" panose="020F0502020204030204" pitchFamily="34" charset="0"/>
                <a:cs typeface="Arial" panose="020B0604020202020204" pitchFamily="34" charset="0"/>
              </a:rPr>
              <a:t>	</a:t>
            </a:r>
            <a:r>
              <a:rPr lang="en-US" sz="2800" dirty="0" err="1">
                <a:effectLst/>
                <a:latin typeface="Calibri" panose="020F0502020204030204" pitchFamily="34" charset="0"/>
                <a:ea typeface="Calibri" panose="020F0502020204030204" pitchFamily="34" charset="0"/>
                <a:cs typeface="Arial" panose="020B0604020202020204" pitchFamily="34" charset="0"/>
              </a:rPr>
              <a:t>Blå</a:t>
            </a:r>
            <a:r>
              <a:rPr lang="en-US" sz="2800" dirty="0">
                <a:effectLst/>
                <a:latin typeface="Calibri" panose="020F0502020204030204" pitchFamily="34" charset="0"/>
                <a:ea typeface="Calibri" panose="020F0502020204030204" pitchFamily="34" charset="0"/>
                <a:cs typeface="Arial" panose="020B0604020202020204" pitchFamily="34" charset="0"/>
              </a:rPr>
              <a:t> </a:t>
            </a:r>
            <a:r>
              <a:rPr lang="en-US" sz="2800" dirty="0" err="1">
                <a:effectLst/>
                <a:latin typeface="Calibri" panose="020F0502020204030204" pitchFamily="34" charset="0"/>
                <a:ea typeface="Calibri" panose="020F0502020204030204" pitchFamily="34" charset="0"/>
                <a:cs typeface="Arial" panose="020B0604020202020204" pitchFamily="34" charset="0"/>
              </a:rPr>
              <a:t>skilt</a:t>
            </a:r>
            <a:r>
              <a:rPr lang="en-US" sz="2800" dirty="0">
                <a:effectLst/>
                <a:latin typeface="Calibri" panose="020F0502020204030204" pitchFamily="34" charset="0"/>
                <a:ea typeface="Calibri" panose="020F0502020204030204" pitchFamily="34" charset="0"/>
                <a:cs typeface="Arial" panose="020B0604020202020204" pitchFamily="34" charset="0"/>
              </a:rPr>
              <a:t> I Lillehammer			15.000,-</a:t>
            </a:r>
          </a:p>
          <a:p>
            <a:pPr marL="0" lvl="0" indent="0">
              <a:lnSpc>
                <a:spcPct val="107000"/>
              </a:lnSpc>
              <a:buNone/>
            </a:pPr>
            <a:r>
              <a:rPr lang="en-US" sz="2800" dirty="0" err="1">
                <a:effectLst/>
                <a:latin typeface="Calibri" panose="020F0502020204030204" pitchFamily="34" charset="0"/>
                <a:ea typeface="Calibri" panose="020F0502020204030204" pitchFamily="34" charset="0"/>
                <a:cs typeface="Arial" panose="020B0604020202020204" pitchFamily="34" charset="0"/>
              </a:rPr>
              <a:t>Mesna</a:t>
            </a:r>
            <a:r>
              <a:rPr lang="en-US" sz="2800" dirty="0">
                <a:effectLst/>
                <a:latin typeface="Calibri" panose="020F0502020204030204" pitchFamily="34" charset="0"/>
                <a:ea typeface="Calibri" panose="020F0502020204030204" pitchFamily="34" charset="0"/>
                <a:cs typeface="Arial" panose="020B0604020202020204" pitchFamily="34" charset="0"/>
              </a:rPr>
              <a:t> </a:t>
            </a:r>
            <a:r>
              <a:rPr lang="en-US" sz="2800" dirty="0" err="1">
                <a:effectLst/>
                <a:latin typeface="Calibri" panose="020F0502020204030204" pitchFamily="34" charset="0"/>
                <a:ea typeface="Calibri" panose="020F0502020204030204" pitchFamily="34" charset="0"/>
                <a:cs typeface="Arial" panose="020B0604020202020204" pitchFamily="34" charset="0"/>
              </a:rPr>
              <a:t>Rotaryklubb</a:t>
            </a:r>
            <a:r>
              <a:rPr lang="en-US" sz="2800" dirty="0">
                <a:effectLst/>
                <a:latin typeface="Calibri" panose="020F0502020204030204" pitchFamily="34" charset="0"/>
                <a:ea typeface="Calibri" panose="020F0502020204030204" pitchFamily="34" charset="0"/>
                <a:cs typeface="Arial" panose="020B0604020202020204" pitchFamily="34" charset="0"/>
              </a:rPr>
              <a:t>	Stipend </a:t>
            </a:r>
            <a:r>
              <a:rPr lang="en-US" sz="2800" dirty="0" err="1">
                <a:effectLst/>
                <a:latin typeface="Calibri" panose="020F0502020204030204" pitchFamily="34" charset="0"/>
                <a:ea typeface="Calibri" panose="020F0502020204030204" pitchFamily="34" charset="0"/>
                <a:cs typeface="Arial" panose="020B0604020202020204" pitchFamily="34" charset="0"/>
              </a:rPr>
              <a:t>til</a:t>
            </a:r>
            <a:r>
              <a:rPr lang="en-US" sz="2800" dirty="0">
                <a:effectLst/>
                <a:latin typeface="Calibri" panose="020F0502020204030204" pitchFamily="34" charset="0"/>
                <a:ea typeface="Calibri" panose="020F0502020204030204" pitchFamily="34" charset="0"/>
                <a:cs typeface="Arial" panose="020B0604020202020204" pitchFamily="34" charset="0"/>
              </a:rPr>
              <a:t> LAMS I Pakistan		10.000,-</a:t>
            </a:r>
          </a:p>
          <a:p>
            <a:pPr marL="0" lvl="0" indent="0">
              <a:lnSpc>
                <a:spcPct val="107000"/>
              </a:lnSpc>
              <a:buNone/>
            </a:pPr>
            <a:r>
              <a:rPr lang="en-US" sz="2800" dirty="0" err="1">
                <a:latin typeface="Calibri" panose="020F0502020204030204" pitchFamily="34" charset="0"/>
                <a:ea typeface="Calibri" panose="020F0502020204030204" pitchFamily="34" charset="0"/>
                <a:cs typeface="Arial" panose="020B0604020202020204" pitchFamily="34" charset="0"/>
              </a:rPr>
              <a:t>Gjøvik</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err="1">
                <a:latin typeface="Calibri" panose="020F0502020204030204" pitchFamily="34" charset="0"/>
                <a:ea typeface="Calibri" panose="020F0502020204030204" pitchFamily="34" charset="0"/>
                <a:cs typeface="Arial" panose="020B0604020202020204" pitchFamily="34" charset="0"/>
              </a:rPr>
              <a:t>Rotaryklubb</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err="1">
                <a:latin typeface="Calibri" panose="020F0502020204030204" pitchFamily="34" charset="0"/>
                <a:ea typeface="Calibri" panose="020F0502020204030204" pitchFamily="34" charset="0"/>
                <a:cs typeface="Arial" panose="020B0604020202020204" pitchFamily="34" charset="0"/>
              </a:rPr>
              <a:t>Fontenehuset</a:t>
            </a:r>
            <a:r>
              <a:rPr lang="en-US" sz="2800" dirty="0">
                <a:latin typeface="Calibri" panose="020F0502020204030204" pitchFamily="34" charset="0"/>
                <a:ea typeface="Calibri" panose="020F0502020204030204" pitchFamily="34" charset="0"/>
                <a:cs typeface="Arial" panose="020B0604020202020204" pitchFamily="34" charset="0"/>
              </a:rPr>
              <a:t>				10.000,-</a:t>
            </a:r>
          </a:p>
          <a:p>
            <a:pPr marL="0" lvl="0" indent="0">
              <a:lnSpc>
                <a:spcPct val="107000"/>
              </a:lnSpc>
              <a:buNone/>
            </a:pPr>
            <a:r>
              <a:rPr lang="en-US" sz="2800" dirty="0" err="1">
                <a:effectLst/>
                <a:latin typeface="Calibri" panose="020F0502020204030204" pitchFamily="34" charset="0"/>
                <a:ea typeface="Calibri" panose="020F0502020204030204" pitchFamily="34" charset="0"/>
                <a:cs typeface="Arial" panose="020B0604020202020204" pitchFamily="34" charset="0"/>
              </a:rPr>
              <a:t>Midsund</a:t>
            </a:r>
            <a:r>
              <a:rPr lang="en-US" sz="2800" dirty="0">
                <a:effectLst/>
                <a:latin typeface="Calibri" panose="020F0502020204030204" pitchFamily="34" charset="0"/>
                <a:ea typeface="Calibri" panose="020F0502020204030204" pitchFamily="34" charset="0"/>
                <a:cs typeface="Arial" panose="020B0604020202020204" pitchFamily="34" charset="0"/>
              </a:rPr>
              <a:t> </a:t>
            </a:r>
            <a:r>
              <a:rPr lang="en-US" sz="2800" dirty="0" err="1">
                <a:effectLst/>
                <a:latin typeface="Calibri" panose="020F0502020204030204" pitchFamily="34" charset="0"/>
                <a:ea typeface="Calibri" panose="020F0502020204030204" pitchFamily="34" charset="0"/>
                <a:cs typeface="Arial" panose="020B0604020202020204" pitchFamily="34" charset="0"/>
              </a:rPr>
              <a:t>Rotaryklubb</a:t>
            </a:r>
            <a:r>
              <a:rPr lang="en-US" sz="2800" dirty="0">
                <a:effectLst/>
                <a:latin typeface="Calibri" panose="020F0502020204030204" pitchFamily="34" charset="0"/>
                <a:ea typeface="Calibri" panose="020F0502020204030204" pitchFamily="34" charset="0"/>
                <a:cs typeface="Arial" panose="020B0604020202020204" pitchFamily="34" charset="0"/>
              </a:rPr>
              <a:t>	Uhuru Mama </a:t>
            </a:r>
            <a:r>
              <a:rPr lang="en-US" sz="2800" dirty="0" err="1">
                <a:effectLst/>
                <a:latin typeface="Calibri" panose="020F0502020204030204" pitchFamily="34" charset="0"/>
                <a:ea typeface="Calibri" panose="020F0502020204030204" pitchFamily="34" charset="0"/>
                <a:cs typeface="Arial" panose="020B0604020202020204" pitchFamily="34" charset="0"/>
              </a:rPr>
              <a:t>Collectivet</a:t>
            </a:r>
            <a:r>
              <a:rPr lang="en-US" sz="2800" dirty="0">
                <a:latin typeface="Calibri" panose="020F0502020204030204" pitchFamily="34" charset="0"/>
                <a:ea typeface="Calibri" panose="020F0502020204030204" pitchFamily="34" charset="0"/>
                <a:cs typeface="Arial" panose="020B0604020202020204" pitchFamily="34" charset="0"/>
              </a:rPr>
              <a:t> Tanzania	20.000,-</a:t>
            </a:r>
            <a:endParaRPr lang="nb-NO" sz="2800" dirty="0">
              <a:effectLst/>
              <a:latin typeface="Calibri" panose="020F050202020403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n-US" sz="2800" b="1" dirty="0" err="1">
                <a:effectLst/>
                <a:latin typeface="Calibri" panose="020F0502020204030204" pitchFamily="34" charset="0"/>
                <a:ea typeface="Calibri" panose="020F0502020204030204" pitchFamily="34" charset="0"/>
                <a:cs typeface="Arial" panose="020B0604020202020204" pitchFamily="34" charset="0"/>
              </a:rPr>
              <a:t>Totalt</a:t>
            </a:r>
            <a:r>
              <a:rPr lang="en-US" sz="2800" b="1" dirty="0">
                <a:effectLst/>
                <a:latin typeface="Calibri" panose="020F0502020204030204" pitchFamily="34" charset="0"/>
                <a:ea typeface="Calibri" panose="020F0502020204030204" pitchFamily="34" charset="0"/>
                <a:cs typeface="Arial" panose="020B0604020202020204" pitchFamily="34" charset="0"/>
              </a:rPr>
              <a:t> </a:t>
            </a:r>
            <a:r>
              <a:rPr lang="en-US" sz="2800" b="1" dirty="0" err="1">
                <a:effectLst/>
                <a:latin typeface="Calibri" panose="020F0502020204030204" pitchFamily="34" charset="0"/>
                <a:ea typeface="Calibri" panose="020F0502020204030204" pitchFamily="34" charset="0"/>
                <a:cs typeface="Arial" panose="020B0604020202020204" pitchFamily="34" charset="0"/>
              </a:rPr>
              <a:t>utbetalt</a:t>
            </a:r>
            <a:r>
              <a:rPr lang="en-US" sz="2800" b="1" dirty="0">
                <a:effectLst/>
                <a:latin typeface="Calibri" panose="020F0502020204030204" pitchFamily="34" charset="0"/>
                <a:ea typeface="Calibri" panose="020F0502020204030204" pitchFamily="34" charset="0"/>
                <a:cs typeface="Arial" panose="020B0604020202020204" pitchFamily="34" charset="0"/>
              </a:rPr>
              <a:t> 								55.000-</a:t>
            </a:r>
            <a:endParaRPr lang="nb-NO" sz="2800" b="1" dirty="0">
              <a:effectLst/>
              <a:latin typeface="Calibri" panose="020F0502020204030204" pitchFamily="34" charset="0"/>
              <a:ea typeface="Calibri" panose="020F0502020204030204" pitchFamily="34" charset="0"/>
              <a:cs typeface="Arial" panose="020B0604020202020204" pitchFamily="34" charset="0"/>
            </a:endParaRPr>
          </a:p>
          <a:p>
            <a:endParaRPr lang="en-US" sz="3600" dirty="0"/>
          </a:p>
          <a:p>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51735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TRF DISTRIKTSMIDLER - Kriterier</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1655612"/>
            <a:ext cx="11506199" cy="4787229"/>
          </a:xfrm>
        </p:spPr>
        <p:txBody>
          <a:bodyPr>
            <a:normAutofit/>
          </a:bodyPr>
          <a:lstStyle/>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Times New Roman" panose="02020603050405020304" pitchFamily="18" charset="0"/>
              </a:rPr>
              <a:t>Tildelingen må være i samsvar med formålet med fondet og </a:t>
            </a:r>
            <a:r>
              <a:rPr lang="nb-NO"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Rotary`s</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etiske retningslinjer</a:t>
            </a:r>
            <a:r>
              <a:rPr lang="nb-NO" sz="1800" dirty="0">
                <a:effectLst/>
                <a:latin typeface="Calibri" panose="020F0502020204030204" pitchFamily="34" charset="0"/>
                <a:ea typeface="Calibri" panose="020F0502020204030204" pitchFamily="34" charset="0"/>
                <a:cs typeface="Times New Roman" panose="02020603050405020304" pitchFamily="18" charset="0"/>
              </a:rPr>
              <a:t>,  «firespørsmålsprøven».</a:t>
            </a: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Times New Roman" panose="02020603050405020304" pitchFamily="18" charset="0"/>
              </a:rPr>
              <a:t>Prosjektet må skape </a:t>
            </a: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engasjement og aktivitet i klubben, egeninnsats </a:t>
            </a:r>
            <a:r>
              <a:rPr lang="nb-NO" sz="1800" dirty="0">
                <a:effectLst/>
                <a:latin typeface="Calibri" panose="020F0502020204030204" pitchFamily="34" charset="0"/>
                <a:ea typeface="Calibri" panose="020F0502020204030204" pitchFamily="34" charset="0"/>
                <a:cs typeface="Times New Roman" panose="02020603050405020304" pitchFamily="18" charset="0"/>
              </a:rPr>
              <a:t>i prosjektet er et krav.</a:t>
            </a: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Times New Roman" panose="02020603050405020304" pitchFamily="18" charset="0"/>
              </a:rPr>
              <a:t>Prosjektet gir god PR/synlighet for klubben lokalt eller nasjonalt og kan være positivt for rekruttering</a:t>
            </a: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Times New Roman" panose="02020603050405020304" pitchFamily="18" charset="0"/>
              </a:rPr>
              <a:t>Midler kan gis til ungdomsutveksling, RYLA, yrkesutveksling og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Rotaract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gis ikke midler til daglig drift eller kjøp av bygninger eller tomter, men til renovering.</a:t>
            </a: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gis ikke midler til å støtte opp om Rotary møter til eksempel konferanser, klubbjubileer eller seremonier i forbindelse med prosjekt.</a:t>
            </a: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gis ikke midler som kun skal gis videre som tilskudd til andre organisasjoners prosjekt, der Rotary ikke er en synlig deltaker.</a:t>
            </a:r>
          </a:p>
          <a:p>
            <a:pPr marL="342900" lvl="0" indent="-342900">
              <a:lnSpc>
                <a:spcPct val="107000"/>
              </a:lnSpc>
              <a:buFont typeface="+mj-lt"/>
              <a:buAutoNum type="arabicPeriod"/>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gis som hovedregel ikke midler gjentatte ganger til samme prosjekt – midler fra TRF distriktsmidler kan heller ikke brukes til å plusse på prosjekt som allerede har mottatt midler fra TRF.</a:t>
            </a:r>
          </a:p>
          <a:p>
            <a:pPr marL="342900" lvl="0" indent="-342900">
              <a:lnSpc>
                <a:spcPct val="107000"/>
              </a:lnSpc>
              <a:spcAft>
                <a:spcPts val="800"/>
              </a:spcAft>
              <a:buFont typeface="+mj-lt"/>
              <a:buAutoNum type="arabicPeriod"/>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gis ikke midler til aktiviteter som allerede er gjennomført eller startet opp før tildeling.</a:t>
            </a:r>
          </a:p>
          <a:p>
            <a:endParaRPr lang="en-US" dirty="0"/>
          </a:p>
          <a:p>
            <a:endParaRPr lang="en-US" dirty="0"/>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69244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DF3EA433-6564-BE25-E22B-099033378C84}"/>
              </a:ext>
            </a:extLst>
          </p:cNvPr>
          <p:cNvSpPr>
            <a:spLocks noGrp="1"/>
          </p:cNvSpPr>
          <p:nvPr>
            <p:ph type="title"/>
          </p:nvPr>
        </p:nvSpPr>
        <p:spPr/>
        <p:txBody>
          <a:bodyPr/>
          <a:lstStyle/>
          <a:p>
            <a:r>
              <a:rPr lang="nb-NO" dirty="0"/>
              <a:t>Fond for tiltak, aktivitet og ungdomsarbeid </a:t>
            </a:r>
            <a:r>
              <a:rPr lang="nb-NO" sz="2400" b="0" dirty="0">
                <a:solidFill>
                  <a:srgbClr val="FF0000"/>
                </a:solidFill>
              </a:rPr>
              <a:t>side 29 i Håndboka</a:t>
            </a:r>
          </a:p>
        </p:txBody>
      </p:sp>
      <p:sp>
        <p:nvSpPr>
          <p:cNvPr id="7" name="Plassholder for innhold 6">
            <a:extLst>
              <a:ext uri="{FF2B5EF4-FFF2-40B4-BE49-F238E27FC236}">
                <a16:creationId xmlns:a16="http://schemas.microsoft.com/office/drawing/2014/main" id="{B30ECF74-D112-F567-4AD5-AFC846E9EF88}"/>
              </a:ext>
            </a:extLst>
          </p:cNvPr>
          <p:cNvSpPr>
            <a:spLocks noGrp="1"/>
          </p:cNvSpPr>
          <p:nvPr>
            <p:ph idx="1"/>
          </p:nvPr>
        </p:nvSpPr>
        <p:spPr/>
        <p:txBody>
          <a:bodyPr/>
          <a:lstStyle/>
          <a:p>
            <a:r>
              <a:rPr lang="nb-NO" dirty="0"/>
              <a:t>Søknadsskjema og retningslinjer ligger på </a:t>
            </a:r>
            <a:r>
              <a:rPr lang="nb-NO" dirty="0">
                <a:hlinkClick r:id="rId3"/>
              </a:rPr>
              <a:t>distriktets nettside</a:t>
            </a:r>
            <a:endParaRPr lang="nb-NO" dirty="0"/>
          </a:p>
          <a:p>
            <a:r>
              <a:rPr lang="nb-NO" dirty="0"/>
              <a:t>Søknadsfrist – fortløpende</a:t>
            </a:r>
          </a:p>
          <a:p>
            <a:r>
              <a:rPr lang="nb-NO" dirty="0"/>
              <a:t>Behandles på styremøtene til distriktet</a:t>
            </a:r>
          </a:p>
          <a:p>
            <a:endParaRPr lang="nb-NO" dirty="0"/>
          </a:p>
        </p:txBody>
      </p:sp>
      <p:sp>
        <p:nvSpPr>
          <p:cNvPr id="5" name="Plassholder for lysbildenummer 4">
            <a:extLst>
              <a:ext uri="{FF2B5EF4-FFF2-40B4-BE49-F238E27FC236}">
                <a16:creationId xmlns:a16="http://schemas.microsoft.com/office/drawing/2014/main" id="{42826B55-0575-BC37-9673-06DA1F9312DF}"/>
              </a:ext>
            </a:extLst>
          </p:cNvPr>
          <p:cNvSpPr>
            <a:spLocks noGrp="1"/>
          </p:cNvSpPr>
          <p:nvPr>
            <p:ph type="sldNum" sz="quarter" idx="12"/>
          </p:nvPr>
        </p:nvSpPr>
        <p:spPr/>
        <p:txBody>
          <a:bodyPr/>
          <a:lstStyle/>
          <a:p>
            <a:fld id="{97A94E25-127B-4C48-AF96-44BA7B823777}" type="slidenum">
              <a:rPr lang="en-US" smtClean="0"/>
              <a:pPr/>
              <a:t>6</a:t>
            </a:fld>
            <a:endParaRPr lang="en-US" dirty="0"/>
          </a:p>
        </p:txBody>
      </p:sp>
    </p:spTree>
    <p:extLst>
      <p:ext uri="{BB962C8B-B14F-4D97-AF65-F5344CB8AC3E}">
        <p14:creationId xmlns:p14="http://schemas.microsoft.com/office/powerpoint/2010/main" val="2956424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3E958CE1-61BB-7281-B254-D688B49B5E0F}"/>
              </a:ext>
            </a:extLst>
          </p:cNvPr>
          <p:cNvSpPr>
            <a:spLocks noGrp="1"/>
          </p:cNvSpPr>
          <p:nvPr>
            <p:ph type="title"/>
          </p:nvPr>
        </p:nvSpPr>
        <p:spPr/>
        <p:txBody>
          <a:bodyPr/>
          <a:lstStyle/>
          <a:p>
            <a:r>
              <a:rPr lang="nb-NO" dirty="0"/>
              <a:t>Kriteria for tildeling av fond for tiltak…..</a:t>
            </a:r>
          </a:p>
        </p:txBody>
      </p:sp>
      <p:sp>
        <p:nvSpPr>
          <p:cNvPr id="7" name="Plassholder for innhold 6">
            <a:extLst>
              <a:ext uri="{FF2B5EF4-FFF2-40B4-BE49-F238E27FC236}">
                <a16:creationId xmlns:a16="http://schemas.microsoft.com/office/drawing/2014/main" id="{8A1DC867-E91F-A98D-46D5-A9F3DB807AC3}"/>
              </a:ext>
            </a:extLst>
          </p:cNvPr>
          <p:cNvSpPr>
            <a:spLocks noGrp="1"/>
          </p:cNvSpPr>
          <p:nvPr>
            <p:ph idx="1"/>
          </p:nvPr>
        </p:nvSpPr>
        <p:spPr/>
        <p:txBody>
          <a:bodyPr>
            <a:normAutofit/>
          </a:bodyPr>
          <a:lstStyle/>
          <a:p>
            <a:r>
              <a:rPr lang="nb-NO" dirty="0"/>
              <a:t>4.1 Tildelingen må være i samsvar med formålet med fondet, jfr. punkt 1.1. </a:t>
            </a:r>
          </a:p>
          <a:p>
            <a:r>
              <a:rPr lang="nb-NO" dirty="0"/>
              <a:t>4.2 Fondet kan støtte gjennomføring av norske Rotary </a:t>
            </a:r>
            <a:r>
              <a:rPr lang="nb-NO" dirty="0" err="1"/>
              <a:t>ungdomsleire</a:t>
            </a:r>
            <a:r>
              <a:rPr lang="nb-NO" dirty="0"/>
              <a:t>, RYLA og støtte til unge entreprenører, der Rotarymedlemmer går inn som mentorer. </a:t>
            </a:r>
          </a:p>
          <a:p>
            <a:r>
              <a:rPr lang="nb-NO" dirty="0"/>
              <a:t>4.3 Det gis ikke midler til daglig generell drift av klubben, hedring av klubbmedlemmer, eller til vedlikehold av klubblokaler. </a:t>
            </a:r>
          </a:p>
          <a:p>
            <a:r>
              <a:rPr lang="nb-NO" dirty="0"/>
              <a:t>4.4 Det gis ikke midler for å dekke opp for manglende dugnadsarbeid blant klubbens medlemmer. </a:t>
            </a:r>
          </a:p>
          <a:p>
            <a:r>
              <a:rPr lang="nb-NO" dirty="0"/>
              <a:t>4.5 Det gis ikke midler som utelukkende skal gis videre som tilskudd til andre organisasjoners prosjekter, der Rotary ikke er en synlig deltaker. </a:t>
            </a:r>
          </a:p>
          <a:p>
            <a:r>
              <a:rPr lang="nb-NO" dirty="0"/>
              <a:t>4.6 Det gis som hovedregel ikke midler gjentatte ganger til samme prosjekt, jfr. punkt 2.4 </a:t>
            </a:r>
          </a:p>
        </p:txBody>
      </p:sp>
      <p:sp>
        <p:nvSpPr>
          <p:cNvPr id="5" name="Plassholder for lysbildenummer 4">
            <a:extLst>
              <a:ext uri="{FF2B5EF4-FFF2-40B4-BE49-F238E27FC236}">
                <a16:creationId xmlns:a16="http://schemas.microsoft.com/office/drawing/2014/main" id="{6E88D96B-2916-6303-99AB-BD7F415ED3D3}"/>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Tree>
    <p:extLst>
      <p:ext uri="{BB962C8B-B14F-4D97-AF65-F5344CB8AC3E}">
        <p14:creationId xmlns:p14="http://schemas.microsoft.com/office/powerpoint/2010/main" val="3179111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err="1"/>
              <a:t>Egne</a:t>
            </a:r>
            <a:r>
              <a:rPr lang="en-US" dirty="0"/>
              <a:t> </a:t>
            </a:r>
            <a:r>
              <a:rPr lang="en-US" dirty="0">
                <a:hlinkClick r:id="rId4"/>
              </a:rPr>
              <a:t>Global grant </a:t>
            </a:r>
            <a:r>
              <a:rPr lang="en-US" dirty="0" err="1"/>
              <a:t>prosjekt</a:t>
            </a:r>
            <a:r>
              <a:rPr lang="en-US" dirty="0"/>
              <a:t> (GG)</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66485" y="1796433"/>
            <a:ext cx="11506201" cy="4806668"/>
          </a:xfrm>
        </p:spPr>
        <p:txBody>
          <a:bodyPr>
            <a:normAutofit fontScale="70000" lnSpcReduction="20000"/>
          </a:bodyPr>
          <a:lstStyle/>
          <a:p>
            <a:pPr marL="0" indent="0">
              <a:buNone/>
            </a:pPr>
            <a:r>
              <a:rPr lang="en-US" sz="2100" dirty="0"/>
              <a:t>GG</a:t>
            </a:r>
            <a:r>
              <a:rPr lang="en-US" sz="1500" dirty="0"/>
              <a:t>2348593		</a:t>
            </a:r>
            <a:r>
              <a:rPr lang="en-US" sz="2500" dirty="0"/>
              <a:t>Kenya</a:t>
            </a:r>
            <a:r>
              <a:rPr lang="en-US" sz="2600" dirty="0"/>
              <a:t> </a:t>
            </a:r>
            <a:r>
              <a:rPr lang="en-US" dirty="0"/>
              <a:t>Lake Basin </a:t>
            </a:r>
            <a:r>
              <a:rPr lang="en-US" dirty="0">
                <a:hlinkClick r:id="rId5"/>
              </a:rPr>
              <a:t>WASH school &amp; com.</a:t>
            </a:r>
            <a:r>
              <a:rPr lang="en-US" dirty="0"/>
              <a:t>			45.000 USD	</a:t>
            </a:r>
          </a:p>
          <a:p>
            <a:pPr marL="0" indent="0">
              <a:buNone/>
            </a:pPr>
            <a:r>
              <a:rPr lang="en-US" sz="2100" dirty="0"/>
              <a:t>GG</a:t>
            </a:r>
            <a:r>
              <a:rPr lang="en-US" sz="1700" dirty="0"/>
              <a:t>2234095</a:t>
            </a:r>
            <a:r>
              <a:rPr lang="en-US" dirty="0"/>
              <a:t>		</a:t>
            </a:r>
            <a:r>
              <a:rPr lang="en-US" dirty="0" err="1"/>
              <a:t>Sør</a:t>
            </a:r>
            <a:r>
              <a:rPr lang="en-US" dirty="0"/>
              <a:t> Afrika, </a:t>
            </a:r>
            <a:r>
              <a:rPr lang="en-US" dirty="0" err="1"/>
              <a:t>barnehage</a:t>
            </a:r>
            <a:r>
              <a:rPr lang="en-US" dirty="0"/>
              <a:t>				 5.000 ” 		</a:t>
            </a:r>
          </a:p>
          <a:p>
            <a:pPr marL="0" indent="0">
              <a:buNone/>
            </a:pPr>
            <a:r>
              <a:rPr lang="en-US" sz="2100" dirty="0"/>
              <a:t>GG</a:t>
            </a:r>
            <a:r>
              <a:rPr lang="en-US" dirty="0"/>
              <a:t> </a:t>
            </a:r>
            <a:r>
              <a:rPr lang="en-US" sz="1700" dirty="0"/>
              <a:t>2122179</a:t>
            </a:r>
            <a:r>
              <a:rPr lang="en-US" sz="3800" dirty="0"/>
              <a:t> 		</a:t>
            </a:r>
            <a:r>
              <a:rPr lang="en-US" dirty="0"/>
              <a:t>Uganda</a:t>
            </a:r>
            <a:r>
              <a:rPr lang="en-US" sz="1700" dirty="0"/>
              <a:t>	</a:t>
            </a:r>
            <a:r>
              <a:rPr lang="en-US" dirty="0"/>
              <a:t>Kasese, Rent </a:t>
            </a:r>
            <a:r>
              <a:rPr lang="en-US" dirty="0" err="1"/>
              <a:t>vann</a:t>
            </a:r>
            <a:r>
              <a:rPr lang="en-US" dirty="0"/>
              <a:t> </a:t>
            </a:r>
            <a:r>
              <a:rPr lang="en-US" dirty="0" err="1"/>
              <a:t>i</a:t>
            </a:r>
            <a:r>
              <a:rPr lang="en-US" dirty="0"/>
              <a:t> </a:t>
            </a:r>
            <a:r>
              <a:rPr lang="en-US" dirty="0" err="1"/>
              <a:t>rør</a:t>
            </a:r>
            <a:r>
              <a:rPr lang="en-US" dirty="0"/>
              <a:t>			35.600 “</a:t>
            </a:r>
          </a:p>
          <a:p>
            <a:pPr marL="0" indent="0">
              <a:buNone/>
            </a:pPr>
            <a:r>
              <a:rPr lang="en-US" sz="2100" dirty="0"/>
              <a:t>GG</a:t>
            </a:r>
            <a:r>
              <a:rPr lang="en-US" sz="1600" dirty="0"/>
              <a:t>2127636</a:t>
            </a:r>
            <a:r>
              <a:rPr lang="en-US" sz="2100" dirty="0"/>
              <a:t>		</a:t>
            </a:r>
            <a:r>
              <a:rPr lang="en-US" dirty="0"/>
              <a:t>Nigeria Ebony State 			     	    	     630 “	</a:t>
            </a:r>
          </a:p>
          <a:p>
            <a:pPr marL="0" indent="0">
              <a:buNone/>
            </a:pPr>
            <a:r>
              <a:rPr lang="en-US" sz="2000" dirty="0"/>
              <a:t>GG</a:t>
            </a:r>
            <a:r>
              <a:rPr lang="en-US" sz="1600" dirty="0"/>
              <a:t> 2011731 		</a:t>
            </a:r>
            <a:r>
              <a:rPr lang="en-US" dirty="0"/>
              <a:t>Brazil, Mogi da </a:t>
            </a:r>
            <a:r>
              <a:rPr lang="en-US" dirty="0" err="1"/>
              <a:t>Cruez</a:t>
            </a:r>
            <a:r>
              <a:rPr lang="en-US" dirty="0"/>
              <a:t>, Covid 19</a:t>
            </a:r>
            <a:r>
              <a:rPr lang="en-US" sz="2000" dirty="0"/>
              <a:t>				</a:t>
            </a:r>
            <a:r>
              <a:rPr lang="en-US" dirty="0"/>
              <a:t>30.000“</a:t>
            </a:r>
            <a:r>
              <a:rPr lang="en-US" sz="2000" dirty="0"/>
              <a:t>	</a:t>
            </a:r>
          </a:p>
          <a:p>
            <a:pPr marL="0" indent="0">
              <a:buNone/>
            </a:pPr>
            <a:r>
              <a:rPr lang="en-US" sz="2100" dirty="0"/>
              <a:t>GG</a:t>
            </a:r>
            <a:r>
              <a:rPr lang="en-US" sz="1700" dirty="0"/>
              <a:t>1991369</a:t>
            </a:r>
            <a:r>
              <a:rPr lang="en-US" dirty="0"/>
              <a:t>		Nigeria </a:t>
            </a:r>
            <a:r>
              <a:rPr lang="en-US" dirty="0" err="1"/>
              <a:t>Mor</a:t>
            </a:r>
            <a:r>
              <a:rPr lang="en-US" dirty="0"/>
              <a:t>/barn </a:t>
            </a:r>
            <a:r>
              <a:rPr lang="en-US" dirty="0" err="1"/>
              <a:t>klinikk</a:t>
            </a:r>
            <a:r>
              <a:rPr lang="en-US" dirty="0"/>
              <a:t>				34.500 “		</a:t>
            </a:r>
          </a:p>
          <a:p>
            <a:pPr marL="0" indent="0">
              <a:buNone/>
            </a:pPr>
            <a:r>
              <a:rPr lang="en-US" sz="2100" dirty="0"/>
              <a:t>GG</a:t>
            </a:r>
            <a:r>
              <a:rPr lang="en-US" dirty="0"/>
              <a:t> </a:t>
            </a:r>
            <a:r>
              <a:rPr lang="en-US" sz="1700" dirty="0"/>
              <a:t>1743565</a:t>
            </a:r>
            <a:r>
              <a:rPr lang="en-US" dirty="0"/>
              <a:t>		</a:t>
            </a:r>
            <a:r>
              <a:rPr lang="en-US" dirty="0" err="1"/>
              <a:t>Litauen</a:t>
            </a:r>
            <a:r>
              <a:rPr lang="en-US" dirty="0"/>
              <a:t> </a:t>
            </a:r>
            <a:r>
              <a:rPr lang="en-US" dirty="0" err="1"/>
              <a:t>selvmordforebygging</a:t>
            </a:r>
            <a:r>
              <a:rPr lang="en-US" dirty="0"/>
              <a:t>				91.700 “</a:t>
            </a:r>
          </a:p>
          <a:p>
            <a:pPr marL="0" indent="0">
              <a:buNone/>
            </a:pPr>
            <a:r>
              <a:rPr lang="en-US" sz="2100" dirty="0"/>
              <a:t>GG</a:t>
            </a:r>
            <a:r>
              <a:rPr lang="en-US" dirty="0"/>
              <a:t> </a:t>
            </a:r>
            <a:r>
              <a:rPr lang="en-US" sz="1700" dirty="0"/>
              <a:t>1746294</a:t>
            </a:r>
            <a:r>
              <a:rPr lang="en-US" dirty="0"/>
              <a:t>		Kenya, </a:t>
            </a:r>
            <a:r>
              <a:rPr lang="en-US" dirty="0" err="1"/>
              <a:t>Maseno</a:t>
            </a:r>
            <a:r>
              <a:rPr lang="en-US" dirty="0"/>
              <a:t>, </a:t>
            </a:r>
            <a:r>
              <a:rPr lang="en-US" dirty="0" err="1"/>
              <a:t>vannsamlere</a:t>
            </a:r>
            <a:r>
              <a:rPr lang="en-US" dirty="0"/>
              <a:t>				46.541 “		</a:t>
            </a:r>
          </a:p>
          <a:p>
            <a:pPr marL="0" indent="0">
              <a:buNone/>
            </a:pPr>
            <a:r>
              <a:rPr lang="en-US" sz="2100" dirty="0"/>
              <a:t>GG</a:t>
            </a:r>
            <a:r>
              <a:rPr lang="en-US" dirty="0"/>
              <a:t> </a:t>
            </a:r>
            <a:r>
              <a:rPr lang="en-US" sz="1700" dirty="0"/>
              <a:t>1526926</a:t>
            </a:r>
            <a:r>
              <a:rPr lang="en-US" dirty="0"/>
              <a:t> 		Kenya, </a:t>
            </a:r>
            <a:r>
              <a:rPr lang="en-US" dirty="0" err="1"/>
              <a:t>Maseno</a:t>
            </a:r>
            <a:r>
              <a:rPr lang="en-US" dirty="0"/>
              <a:t> </a:t>
            </a:r>
            <a:r>
              <a:rPr lang="en-US" dirty="0" err="1"/>
              <a:t>regnvann</a:t>
            </a:r>
            <a:r>
              <a:rPr lang="en-US" dirty="0"/>
              <a:t>, WASH			38.373 “ 	</a:t>
            </a:r>
          </a:p>
          <a:p>
            <a:pPr marL="0" indent="0">
              <a:buNone/>
            </a:pPr>
            <a:r>
              <a:rPr lang="en-US" sz="2100" dirty="0"/>
              <a:t>GG</a:t>
            </a:r>
            <a:r>
              <a:rPr lang="en-US" dirty="0"/>
              <a:t> </a:t>
            </a:r>
            <a:r>
              <a:rPr lang="en-US" sz="1700" dirty="0"/>
              <a:t>1987131</a:t>
            </a:r>
            <a:r>
              <a:rPr lang="en-US" dirty="0"/>
              <a:t> 		Armenia, </a:t>
            </a:r>
            <a:r>
              <a:rPr lang="en-US" dirty="0" err="1"/>
              <a:t>Gymri</a:t>
            </a:r>
            <a:r>
              <a:rPr lang="en-US" dirty="0"/>
              <a:t>  </a:t>
            </a:r>
            <a:r>
              <a:rPr lang="en-US" dirty="0" err="1"/>
              <a:t>medisinsk</a:t>
            </a:r>
            <a:r>
              <a:rPr lang="en-US" dirty="0"/>
              <a:t> </a:t>
            </a:r>
            <a:r>
              <a:rPr lang="en-US" dirty="0" err="1"/>
              <a:t>utstyr</a:t>
            </a:r>
            <a:r>
              <a:rPr lang="en-US" dirty="0"/>
              <a:t>			69.125 “</a:t>
            </a:r>
          </a:p>
          <a:p>
            <a:pPr marL="0" indent="0">
              <a:buNone/>
            </a:pPr>
            <a:r>
              <a:rPr lang="en-US" sz="2100" dirty="0"/>
              <a:t>GG</a:t>
            </a:r>
            <a:r>
              <a:rPr lang="en-US" dirty="0"/>
              <a:t> </a:t>
            </a:r>
            <a:r>
              <a:rPr lang="en-US" sz="1700" dirty="0"/>
              <a:t>1867299</a:t>
            </a:r>
            <a:r>
              <a:rPr lang="en-US" dirty="0"/>
              <a:t> 		Armenia, </a:t>
            </a:r>
            <a:r>
              <a:rPr lang="en-US" dirty="0" err="1"/>
              <a:t>Gymri</a:t>
            </a:r>
            <a:r>
              <a:rPr lang="en-US" dirty="0"/>
              <a:t> </a:t>
            </a:r>
            <a:r>
              <a:rPr lang="en-US" dirty="0" err="1"/>
              <a:t>medisinsk</a:t>
            </a:r>
            <a:r>
              <a:rPr lang="en-US" dirty="0"/>
              <a:t> </a:t>
            </a:r>
            <a:r>
              <a:rPr lang="en-US" dirty="0" err="1"/>
              <a:t>utstyr</a:t>
            </a:r>
            <a:r>
              <a:rPr lang="en-US" dirty="0"/>
              <a:t>			55.480 “		</a:t>
            </a:r>
          </a:p>
          <a:p>
            <a:pPr marL="0" indent="0">
              <a:buNone/>
            </a:pPr>
            <a:r>
              <a:rPr lang="en-US" sz="2100" dirty="0"/>
              <a:t>GG</a:t>
            </a:r>
            <a:r>
              <a:rPr lang="en-US" dirty="0"/>
              <a:t> </a:t>
            </a:r>
            <a:r>
              <a:rPr lang="en-US" sz="1700" dirty="0"/>
              <a:t>1529572</a:t>
            </a:r>
            <a:r>
              <a:rPr lang="en-US" dirty="0"/>
              <a:t> 		Armenia </a:t>
            </a:r>
            <a:r>
              <a:rPr lang="en-US" dirty="0" err="1"/>
              <a:t>drivhus</a:t>
            </a:r>
            <a:r>
              <a:rPr lang="en-US" dirty="0"/>
              <a:t>					53.315 “ </a:t>
            </a:r>
          </a:p>
          <a:p>
            <a:pPr marL="0" indent="0">
              <a:buNone/>
            </a:pPr>
            <a:r>
              <a:rPr lang="en-US" sz="2100" dirty="0"/>
              <a:t>GG</a:t>
            </a:r>
            <a:r>
              <a:rPr lang="en-US" sz="1600" dirty="0"/>
              <a:t>1420534</a:t>
            </a:r>
            <a:r>
              <a:rPr lang="en-US" sz="2100" dirty="0"/>
              <a:t>		</a:t>
            </a:r>
            <a:r>
              <a:rPr lang="en-US" dirty="0"/>
              <a:t>R-10 Latvia </a:t>
            </a:r>
            <a:r>
              <a:rPr lang="en-US" dirty="0" err="1"/>
              <a:t>skole</a:t>
            </a:r>
            <a:r>
              <a:rPr lang="en-US" dirty="0"/>
              <a:t> for </a:t>
            </a:r>
            <a:r>
              <a:rPr lang="en-US" dirty="0" err="1"/>
              <a:t>handikappede</a:t>
            </a:r>
            <a:r>
              <a:rPr lang="en-US" dirty="0"/>
              <a:t> barn</a:t>
            </a:r>
            <a:r>
              <a:rPr lang="en-US" sz="2100" dirty="0"/>
              <a:t>		      	      927 “</a:t>
            </a:r>
          </a:p>
          <a:p>
            <a:pPr marL="0" indent="0">
              <a:buNone/>
            </a:pPr>
            <a:r>
              <a:rPr lang="en-US" sz="2100" dirty="0"/>
              <a:t>GG </a:t>
            </a:r>
            <a:r>
              <a:rPr lang="en-US" sz="1600" dirty="0"/>
              <a:t>1421544</a:t>
            </a:r>
            <a:r>
              <a:rPr lang="en-US" dirty="0"/>
              <a:t>		Thailand </a:t>
            </a:r>
            <a:r>
              <a:rPr lang="en-US" dirty="0" err="1"/>
              <a:t>madrasser</a:t>
            </a:r>
            <a:r>
              <a:rPr lang="en-US" dirty="0"/>
              <a:t> </a:t>
            </a:r>
            <a:r>
              <a:rPr lang="en-US" dirty="0" err="1"/>
              <a:t>i</a:t>
            </a:r>
            <a:r>
              <a:rPr lang="en-US" dirty="0"/>
              <a:t> </a:t>
            </a:r>
            <a:r>
              <a:rPr lang="en-US" dirty="0" err="1"/>
              <a:t>sykehus</a:t>
            </a:r>
            <a:r>
              <a:rPr lang="en-US" dirty="0"/>
              <a:t>			    	    6226 “</a:t>
            </a:r>
          </a:p>
          <a:p>
            <a:pPr marL="0" indent="0">
              <a:buNone/>
            </a:pPr>
            <a:r>
              <a:rPr lang="en-US" b="1" dirty="0" err="1"/>
              <a:t>Totalt</a:t>
            </a:r>
            <a:r>
              <a:rPr lang="en-US" b="1" dirty="0"/>
              <a:t>								512.417 “	 (5,46 </a:t>
            </a:r>
            <a:r>
              <a:rPr lang="en-US" b="1" dirty="0" err="1"/>
              <a:t>millioner</a:t>
            </a:r>
            <a:r>
              <a:rPr lang="en-US" b="1" dirty="0"/>
              <a:t> NOK)</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74019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F7C47B-BF93-D486-29E2-BA77DCB6550A}"/>
              </a:ext>
            </a:extLst>
          </p:cNvPr>
          <p:cNvSpPr>
            <a:spLocks noGrp="1"/>
          </p:cNvSpPr>
          <p:nvPr>
            <p:ph type="title"/>
          </p:nvPr>
        </p:nvSpPr>
        <p:spPr/>
        <p:txBody>
          <a:bodyPr/>
          <a:lstStyle/>
          <a:p>
            <a:r>
              <a:rPr lang="nb-NO" b="1" dirty="0"/>
              <a:t>Prosjekt – Distrikts Grant 15 nov – Global Grant – </a:t>
            </a:r>
            <a:r>
              <a:rPr lang="nb-NO" b="1" dirty="0" err="1"/>
              <a:t>Disaster</a:t>
            </a:r>
            <a:r>
              <a:rPr lang="nb-NO" b="1" dirty="0"/>
              <a:t> Grant </a:t>
            </a:r>
          </a:p>
        </p:txBody>
      </p:sp>
      <p:sp>
        <p:nvSpPr>
          <p:cNvPr id="3" name="Plassholder for innhold 2">
            <a:extLst>
              <a:ext uri="{FF2B5EF4-FFF2-40B4-BE49-F238E27FC236}">
                <a16:creationId xmlns:a16="http://schemas.microsoft.com/office/drawing/2014/main" id="{7D21E002-FFBF-E938-D298-5877A6A25EB7}"/>
              </a:ext>
            </a:extLst>
          </p:cNvPr>
          <p:cNvSpPr>
            <a:spLocks noGrp="1"/>
          </p:cNvSpPr>
          <p:nvPr>
            <p:ph idx="1"/>
          </p:nvPr>
        </p:nvSpPr>
        <p:spPr>
          <a:xfrm>
            <a:off x="838200" y="2370137"/>
            <a:ext cx="10515600" cy="4351338"/>
          </a:xfrm>
        </p:spPr>
        <p:txBody>
          <a:bodyPr/>
          <a:lstStyle/>
          <a:p>
            <a:r>
              <a:rPr lang="nb-NO" dirty="0"/>
              <a:t>Er det viktig for din klubb å ha prosjekter?</a:t>
            </a:r>
            <a:br>
              <a:rPr lang="nb-NO" dirty="0"/>
            </a:br>
            <a:endParaRPr lang="nb-NO" dirty="0"/>
          </a:p>
          <a:p>
            <a:r>
              <a:rPr lang="nb-NO" dirty="0"/>
              <a:t>Er de prosjektene klubben gjennomfører rekrutterende?</a:t>
            </a:r>
            <a:br>
              <a:rPr lang="nb-NO" dirty="0"/>
            </a:br>
            <a:endParaRPr lang="nb-NO" dirty="0"/>
          </a:p>
          <a:p>
            <a:r>
              <a:rPr lang="nb-NO" dirty="0"/>
              <a:t>Vil internasjonale prosjekter være noe din klubb ønsker å være en del av? Hvilke type prosjekt – hvordan finne aktuelle prosjekt</a:t>
            </a:r>
          </a:p>
        </p:txBody>
      </p:sp>
      <p:sp>
        <p:nvSpPr>
          <p:cNvPr id="4" name="Plassholder for lysbildenummer 3">
            <a:extLst>
              <a:ext uri="{FF2B5EF4-FFF2-40B4-BE49-F238E27FC236}">
                <a16:creationId xmlns:a16="http://schemas.microsoft.com/office/drawing/2014/main" id="{CF7B0394-111F-745A-DB2A-EDA25D1819E6}"/>
              </a:ext>
            </a:extLst>
          </p:cNvPr>
          <p:cNvSpPr>
            <a:spLocks noGrp="1"/>
          </p:cNvSpPr>
          <p:nvPr>
            <p:ph type="sldNum" sz="quarter" idx="12"/>
          </p:nvPr>
        </p:nvSpPr>
        <p:spPr/>
        <p:txBody>
          <a:bodyPr/>
          <a:lstStyle/>
          <a:p>
            <a:fld id="{97A94E25-127B-4C48-AF96-44BA7B823777}" type="slidenum">
              <a:rPr lang="en-US" smtClean="0"/>
              <a:t>9</a:t>
            </a:fld>
            <a:endParaRPr lang="en-US" dirty="0"/>
          </a:p>
        </p:txBody>
      </p:sp>
    </p:spTree>
    <p:extLst>
      <p:ext uri="{BB962C8B-B14F-4D97-AF65-F5344CB8AC3E}">
        <p14:creationId xmlns:p14="http://schemas.microsoft.com/office/powerpoint/2010/main" val="47867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3900</Words>
  <Application>Microsoft Office PowerPoint</Application>
  <PresentationFormat>Widescreen</PresentationFormat>
  <Paragraphs>482</Paragraphs>
  <Slides>38</Slides>
  <Notes>33</Notes>
  <HiddenSlides>2</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38</vt:i4>
      </vt:variant>
    </vt:vector>
  </HeadingPairs>
  <TitlesOfParts>
    <vt:vector size="46" baseType="lpstr">
      <vt:lpstr>Arial</vt:lpstr>
      <vt:lpstr>Calibri</vt:lpstr>
      <vt:lpstr>Calibri Light</vt:lpstr>
      <vt:lpstr>Georgia</vt:lpstr>
      <vt:lpstr>Lucida Grande</vt:lpstr>
      <vt:lpstr>Open Sans</vt:lpstr>
      <vt:lpstr>Office-tema</vt:lpstr>
      <vt:lpstr>Office Theme</vt:lpstr>
      <vt:lpstr>PowerPoint-presentasjon</vt:lpstr>
      <vt:lpstr>PowerPoint-presentasjon</vt:lpstr>
      <vt:lpstr>PowerPoint-presentasjon</vt:lpstr>
      <vt:lpstr>TRF DISTRIKTSMIDLER – 2023 (DG)</vt:lpstr>
      <vt:lpstr>TRF DISTRIKTSMIDLER - Kriterier</vt:lpstr>
      <vt:lpstr>Fond for tiltak, aktivitet og ungdomsarbeid side 29 i Håndboka</vt:lpstr>
      <vt:lpstr>Kriteria for tildeling av fond for tiltak…..</vt:lpstr>
      <vt:lpstr>Egne Global grant prosjekt (GG)</vt:lpstr>
      <vt:lpstr>Prosjekt – Distrikts Grant 15 nov – Global Grant – Disaster Grant </vt:lpstr>
      <vt:lpstr>Polio tilfeller de siste årene</vt:lpstr>
      <vt:lpstr>Status Polio</vt:lpstr>
      <vt:lpstr>Distriktets støtte til POLIO PLUS</vt:lpstr>
      <vt:lpstr>Polio Pluss fra DIStriktets klubber</vt:lpstr>
      <vt:lpstr>Polio – Håndboka s.26 </vt:lpstr>
      <vt:lpstr>PowerPoint-presentasjon</vt:lpstr>
      <vt:lpstr>PHF - Håndboka s.27</vt:lpstr>
      <vt:lpstr>PowerPoint-presentasjon</vt:lpstr>
      <vt:lpstr>ROTARY PEACE CENTER</vt:lpstr>
      <vt:lpstr>Fredsstudent – 15 mai </vt:lpstr>
      <vt:lpstr>PowerPoint-presentasjon</vt:lpstr>
      <vt:lpstr>Fokusområder for THE ROTARY FOUNDATION</vt:lpstr>
      <vt:lpstr>PowerPoint-presentasjon</vt:lpstr>
      <vt:lpstr>TILGJENGELIGE MIDLER til prosjekt</vt:lpstr>
      <vt:lpstr>Tilgjengelige midler 2024 - 2025</vt:lpstr>
      <vt:lpstr>Globalt Grant FINANSIERING</vt:lpstr>
      <vt:lpstr>PowerPoint-presentasjon</vt:lpstr>
      <vt:lpstr>My Rotary – Give – Give now</vt:lpstr>
      <vt:lpstr>PowerPoint-presentasjon</vt:lpstr>
      <vt:lpstr>PROSJEKT i KLUBBEr</vt:lpstr>
      <vt:lpstr>UKRAINA – Disaster Grant DR985</vt:lpstr>
      <vt:lpstr>PowerPoint-presentasjon</vt:lpstr>
      <vt:lpstr>Prosjekter i regi av distriktet?</vt:lpstr>
      <vt:lpstr>Hvordan starte prosjekter</vt:lpstr>
      <vt:lpstr>Linker For Mer Informasjon</vt:lpstr>
      <vt:lpstr>PowerPoint-presentasjon</vt:lpstr>
      <vt:lpstr>Sertifisering av klubben for søknad om GG</vt:lpstr>
      <vt:lpstr>PowerPoint-presentasjon</vt:lpstr>
      <vt:lpstr>Deltakere på Honne 20 april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Vigdis Osbak</cp:lastModifiedBy>
  <cp:revision>164</cp:revision>
  <cp:lastPrinted>2023-04-14T06:14:48Z</cp:lastPrinted>
  <dcterms:created xsi:type="dcterms:W3CDTF">2019-11-18T03:22:22Z</dcterms:created>
  <dcterms:modified xsi:type="dcterms:W3CDTF">2024-04-20T14:04:53Z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