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  <p:sldMasterId id="2147484393" r:id="rId4"/>
  </p:sldMasterIdLst>
  <p:notesMasterIdLst>
    <p:notesMasterId r:id="rId26"/>
  </p:notesMasterIdLst>
  <p:handoutMasterIdLst>
    <p:handoutMasterId r:id="rId27"/>
  </p:handoutMasterIdLst>
  <p:sldIdLst>
    <p:sldId id="405" r:id="rId5"/>
    <p:sldId id="409" r:id="rId6"/>
    <p:sldId id="415" r:id="rId7"/>
    <p:sldId id="364" r:id="rId8"/>
    <p:sldId id="414" r:id="rId9"/>
    <p:sldId id="418" r:id="rId10"/>
    <p:sldId id="429" r:id="rId11"/>
    <p:sldId id="450" r:id="rId12"/>
    <p:sldId id="421" r:id="rId13"/>
    <p:sldId id="426" r:id="rId14"/>
    <p:sldId id="427" r:id="rId15"/>
    <p:sldId id="448" r:id="rId16"/>
    <p:sldId id="372" r:id="rId17"/>
    <p:sldId id="422" r:id="rId18"/>
    <p:sldId id="423" r:id="rId19"/>
    <p:sldId id="444" r:id="rId20"/>
    <p:sldId id="445" r:id="rId21"/>
    <p:sldId id="446" r:id="rId22"/>
    <p:sldId id="382" r:id="rId23"/>
    <p:sldId id="385" r:id="rId24"/>
    <p:sldId id="451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8585A"/>
    <a:srgbClr val="005DAA"/>
    <a:srgbClr val="FF7600"/>
    <a:srgbClr val="D91B5C"/>
    <a:srgbClr val="872175"/>
    <a:srgbClr val="009999"/>
    <a:srgbClr val="00AEEF"/>
    <a:srgbClr val="01B4E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87" d="100"/>
          <a:sy n="87" d="100"/>
        </p:scale>
        <p:origin x="-2220" y="-498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9" d="100"/>
          <a:sy n="159" d="100"/>
        </p:scale>
        <p:origin x="-6480" y="-10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62BF1E4A-1709-45C3-A74A-2AA5488CDB78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7A4A6B1C-85CA-45A6-827A-34BC0D155322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38395EB9-B37A-4F93-A64C-D417186CD9D3}" type="slidenum">
              <a:rPr lang="en-US" altLang="nb-NO"/>
              <a:pPr>
                <a:spcBef>
                  <a:spcPct val="0"/>
                </a:spcBef>
              </a:pPr>
              <a:t>2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38395EB9-B37A-4F93-A64C-D417186CD9D3}" type="slidenum">
              <a:rPr lang="en-US" altLang="nb-NO"/>
              <a:pPr>
                <a:spcBef>
                  <a:spcPct val="0"/>
                </a:spcBef>
              </a:pPr>
              <a:t>3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662A65-33B2-47E4-91AB-ACC2405229C5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38395EB9-B37A-4F93-A64C-D417186CD9D3}" type="slidenum">
              <a:rPr lang="en-US" altLang="nb-NO"/>
              <a:pPr>
                <a:spcBef>
                  <a:spcPct val="0"/>
                </a:spcBef>
              </a:pPr>
              <a:t>14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38395EB9-B37A-4F93-A64C-D417186CD9D3}" type="slidenum">
              <a:rPr lang="en-US" altLang="nb-NO"/>
              <a:pPr>
                <a:spcBef>
                  <a:spcPct val="0"/>
                </a:spcBef>
              </a:pPr>
              <a:t>15</a:t>
            </a:fld>
            <a:endParaRPr lang="en-US" alt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2228252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009024969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5126113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32441494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881928688"/>
      </p:ext>
    </p:extLst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730479644"/>
      </p:ext>
    </p:extLst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6070216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26685874"/>
      </p:ext>
    </p:extLst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044120128"/>
      </p:ext>
    </p:extLst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24068192"/>
      </p:ext>
    </p:extLst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91239078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1159154"/>
      </p:ext>
    </p:extLst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31786903"/>
      </p:ext>
    </p:extLst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8827448"/>
      </p:ext>
    </p:extLst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2886200"/>
      </p:ext>
    </p:extLst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5337811"/>
      </p:ext>
    </p:extLst>
  </p:cSld>
  <p:clrMapOvr>
    <a:masterClrMapping/>
  </p:clrMapOvr>
  <p:transition spd="slow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2011183"/>
      </p:ext>
    </p:extLst>
  </p:cSld>
  <p:clrMapOvr>
    <a:masterClrMapping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4902258"/>
      </p:ext>
    </p:extLst>
  </p:cSld>
  <p:clrMapOvr>
    <a:masterClrMapping/>
  </p:clrMapOvr>
  <p:transition spd="slow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4270320"/>
      </p:ext>
    </p:extLst>
  </p:cSld>
  <p:clrMapOvr>
    <a:masterClrMapping/>
  </p:clrMapOvr>
  <p:transition spd="slow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71007446"/>
      </p:ext>
    </p:extLst>
  </p:cSld>
  <p:clrMapOvr>
    <a:masterClrMapping/>
  </p:clrMapOvr>
  <p:transition spd="slow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0957607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8699594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99949057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030892386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0486515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67862505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</p:sldLayoutIdLst>
  <p:transition spd="slow">
    <p:split orient="vert"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506595C2-69A4-4A61-9D2F-60D538C911C6}" type="slidenum">
              <a:rPr lang="en-US" altLang="nb-NO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‹#›</a:t>
            </a:fld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nb-NO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85" r:id="rId4"/>
    <p:sldLayoutId id="2147484386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  <p:sldLayoutId id="2147484377" r:id="rId12"/>
    <p:sldLayoutId id="2147484378" r:id="rId13"/>
    <p:sldLayoutId id="2147484379" r:id="rId14"/>
    <p:sldLayoutId id="2147484380" r:id="rId15"/>
  </p:sldLayoutIdLst>
  <p:transition spd="slow">
    <p:split orient="vert"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0EF1774B-D060-4979-B848-6646A5995972}" type="slidenum">
              <a:rPr lang="en-US" altLang="nb-NO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‹#›</a:t>
            </a:fld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nb-NO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</p:sldLayoutIdLst>
  <p:transition spd="slow">
    <p:split orient="vert"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98" r:id="rId5"/>
    <p:sldLayoutId id="2147484399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no/no/forkortelser-ord-og-uttryk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n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rotary.org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support.rotary.no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" TargetMode="External"/><Relationship Id="rId2" Type="http://schemas.openxmlformats.org/officeDocument/2006/relationships/hyperlink" Target="http://www.rotary.no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co.com/login/register" TargetMode="External"/><Relationship Id="rId2" Type="http://schemas.openxmlformats.org/officeDocument/2006/relationships/hyperlink" Target="http://www.appsco.com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ary.org/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d2305.rotary.no/?pageid=132" TargetMode="External"/><Relationship Id="rId4" Type="http://schemas.openxmlformats.org/officeDocument/2006/relationships/hyperlink" Target="http://www.rotary.no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Klubbsekretærens oppgaver</a:t>
            </a:r>
            <a:endParaRPr lang="nb-NO" dirty="0"/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chemeClr val="tx2"/>
                </a:solidFill>
              </a:rPr>
              <a:t>v/distriktssekretær Ludvig Kåre Øyen</a:t>
            </a:r>
          </a:p>
          <a:p>
            <a:r>
              <a:rPr lang="nb-NO" smtClean="0">
                <a:solidFill>
                  <a:schemeClr val="tx2"/>
                </a:solidFill>
              </a:rPr>
              <a:t>Ålesund 30/3</a:t>
            </a:r>
            <a:r>
              <a:rPr lang="nb-NO" dirty="0" smtClean="0">
                <a:solidFill>
                  <a:schemeClr val="tx2"/>
                </a:solidFill>
              </a:rPr>
              <a:t>– Elverum 27/4-2018</a:t>
            </a:r>
          </a:p>
          <a:p>
            <a:endParaRPr lang="nb-NO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/>
          <p:cNvSpPr>
            <a:spLocks noGrp="1"/>
          </p:cNvSpPr>
          <p:nvPr>
            <p:ph type="title"/>
          </p:nvPr>
        </p:nvSpPr>
        <p:spPr bwMode="auto">
          <a:xfrm>
            <a:off x="0" y="457200"/>
            <a:ext cx="9144000" cy="533400"/>
          </a:xfrm>
          <a:solidFill>
            <a:schemeClr val="accent1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nb-NO" altLang="nb-NO" sz="3200" dirty="0" smtClean="0">
                <a:latin typeface="Arial Narrow" panose="020B0606020202030204" pitchFamily="34" charset="0"/>
              </a:rPr>
              <a:t>”My </a:t>
            </a:r>
            <a:r>
              <a:rPr lang="nb-NO" altLang="nb-NO" sz="3200" dirty="0" err="1" smtClean="0">
                <a:latin typeface="Arial Narrow" panose="020B0606020202030204" pitchFamily="34" charset="0"/>
              </a:rPr>
              <a:t>Rotary</a:t>
            </a:r>
            <a:r>
              <a:rPr lang="nb-NO" altLang="nb-NO" sz="3200" dirty="0" smtClean="0">
                <a:latin typeface="Arial Narrow" panose="020B0606020202030204" pitchFamily="34" charset="0"/>
              </a:rPr>
              <a:t>” på </a:t>
            </a:r>
            <a:r>
              <a:rPr lang="nb-NO" altLang="nb-NO" sz="3200" dirty="0" err="1" smtClean="0">
                <a:latin typeface="Arial Narrow" panose="020B0606020202030204" pitchFamily="34" charset="0"/>
              </a:rPr>
              <a:t>www.rotary.org</a:t>
            </a:r>
            <a:endParaRPr lang="nb-NO" altLang="nb-NO" sz="3200" dirty="0">
              <a:latin typeface="Arial Narrow" panose="020B0606020202030204" pitchFamily="34" charset="0"/>
            </a:endParaRPr>
          </a:p>
        </p:txBody>
      </p:sp>
      <p:sp>
        <p:nvSpPr>
          <p:cNvPr id="25603" name="Plassholder for innhold 2"/>
          <p:cNvSpPr>
            <a:spLocks noGrp="1"/>
          </p:cNvSpPr>
          <p:nvPr>
            <p:ph idx="1"/>
          </p:nvPr>
        </p:nvSpPr>
        <p:spPr bwMode="auto">
          <a:xfrm>
            <a:off x="381000" y="1143000"/>
            <a:ext cx="8382000" cy="495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nb-NO" altLang="nb-NO" sz="2800" dirty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 smtClean="0">
                <a:latin typeface="Georgia" panose="02040502050405020303" pitchFamily="18" charset="0"/>
              </a:rPr>
              <a:t>My </a:t>
            </a:r>
            <a:r>
              <a:rPr lang="nb-NO" altLang="nb-NO" sz="2800" dirty="0" err="1" smtClean="0">
                <a:latin typeface="Georgia" panose="02040502050405020303" pitchFamily="18" charset="0"/>
              </a:rPr>
              <a:t>Rotary</a:t>
            </a:r>
            <a:r>
              <a:rPr lang="nb-NO" altLang="nb-NO" sz="2800" dirty="0" smtClean="0">
                <a:latin typeface="Georgia" panose="02040502050405020303" pitchFamily="18" charset="0"/>
              </a:rPr>
              <a:t> kan startes fra flere plasser som </a:t>
            </a:r>
            <a:r>
              <a:rPr lang="nb-NO" altLang="nb-NO" sz="2800" dirty="0" err="1" smtClean="0">
                <a:latin typeface="Georgia" panose="02040502050405020303" pitchFamily="18" charset="0"/>
              </a:rPr>
              <a:t>f.eks</a:t>
            </a:r>
            <a:r>
              <a:rPr lang="nb-NO" altLang="nb-NO" sz="2800" dirty="0" smtClean="0">
                <a:latin typeface="Georgia" panose="02040502050405020303" pitchFamily="18" charset="0"/>
              </a:rPr>
              <a:t> </a:t>
            </a:r>
            <a:r>
              <a:rPr lang="nb-NO" altLang="nb-NO" sz="2800" dirty="0" err="1" smtClean="0">
                <a:latin typeface="Georgia" panose="02040502050405020303" pitchFamily="18" charset="0"/>
              </a:rPr>
              <a:t>rotary.org</a:t>
            </a:r>
            <a:r>
              <a:rPr lang="nb-NO" altLang="nb-NO" sz="2800" dirty="0" smtClean="0">
                <a:latin typeface="Georgia" panose="02040502050405020303" pitchFamily="18" charset="0"/>
              </a:rPr>
              <a:t>, klubbens </a:t>
            </a:r>
            <a:r>
              <a:rPr lang="nb-NO" altLang="nb-NO" sz="2800" dirty="0" err="1" smtClean="0">
                <a:latin typeface="Georgia" panose="02040502050405020303" pitchFamily="18" charset="0"/>
              </a:rPr>
              <a:t>web-side</a:t>
            </a:r>
            <a:r>
              <a:rPr lang="nb-NO" altLang="nb-NO" sz="2800" dirty="0" smtClean="0">
                <a:latin typeface="Georgia" panose="02040502050405020303" pitchFamily="18" charset="0"/>
              </a:rPr>
              <a:t>, ”Min side” etc.</a:t>
            </a: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 smtClean="0">
                <a:latin typeface="Georgia" panose="02040502050405020303" pitchFamily="18" charset="0"/>
              </a:rPr>
              <a:t>På My </a:t>
            </a:r>
            <a:r>
              <a:rPr lang="nb-NO" altLang="nb-NO" sz="2800" dirty="0" err="1" smtClean="0">
                <a:latin typeface="Georgia" panose="02040502050405020303" pitchFamily="18" charset="0"/>
              </a:rPr>
              <a:t>Rotary</a:t>
            </a:r>
            <a:r>
              <a:rPr lang="nb-NO" altLang="nb-NO" sz="2800" dirty="0" smtClean="0">
                <a:latin typeface="Georgia" panose="02040502050405020303" pitchFamily="18" charset="0"/>
              </a:rPr>
              <a:t> kan en sjekke at data er riktig overført fra medlemsnett </a:t>
            </a:r>
            <a:r>
              <a:rPr lang="nb-NO" altLang="nb-NO" sz="2000" dirty="0" smtClean="0">
                <a:latin typeface="Georgia" panose="02040502050405020303" pitchFamily="18" charset="0"/>
              </a:rPr>
              <a:t>(”</a:t>
            </a:r>
            <a:r>
              <a:rPr lang="nb-NO" altLang="nb-NO" sz="2000" dirty="0" err="1" smtClean="0">
                <a:latin typeface="Georgia" panose="02040502050405020303" pitchFamily="18" charset="0"/>
              </a:rPr>
              <a:t>Profile</a:t>
            </a:r>
            <a:r>
              <a:rPr lang="nb-NO" altLang="nb-NO" sz="2000" dirty="0" smtClean="0">
                <a:latin typeface="Georgia" panose="02040502050405020303" pitchFamily="18" charset="0"/>
              </a:rPr>
              <a:t>” &amp; ”</a:t>
            </a:r>
            <a:r>
              <a:rPr lang="nb-NO" altLang="nb-NO" sz="2000" dirty="0" err="1" smtClean="0">
                <a:latin typeface="Georgia" panose="02040502050405020303" pitchFamily="18" charset="0"/>
              </a:rPr>
              <a:t>Account</a:t>
            </a:r>
            <a:r>
              <a:rPr lang="nb-NO" altLang="nb-NO" sz="2000" dirty="0" smtClean="0">
                <a:latin typeface="Georgia" panose="02040502050405020303" pitchFamily="18" charset="0"/>
              </a:rPr>
              <a:t> Settings”)</a:t>
            </a:r>
            <a:endParaRPr lang="nb-NO" altLang="nb-NO" sz="2400" dirty="0" smtClean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  <a:buNone/>
            </a:pPr>
            <a:endParaRPr lang="nb-NO" altLang="nb-NO" sz="2800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/>
          <p:cNvSpPr>
            <a:spLocks noGrp="1"/>
          </p:cNvSpPr>
          <p:nvPr>
            <p:ph type="title"/>
          </p:nvPr>
        </p:nvSpPr>
        <p:spPr bwMode="auto">
          <a:xfrm>
            <a:off x="0" y="457200"/>
            <a:ext cx="9144000" cy="533400"/>
          </a:xfrm>
          <a:solidFill>
            <a:schemeClr val="accent1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nb-NO" altLang="nb-NO" sz="3200" dirty="0" smtClean="0">
                <a:latin typeface="Arial Narrow" panose="020B0606020202030204" pitchFamily="34" charset="0"/>
              </a:rPr>
              <a:t>”My </a:t>
            </a:r>
            <a:r>
              <a:rPr lang="nb-NO" altLang="nb-NO" sz="3200" dirty="0" err="1" smtClean="0">
                <a:latin typeface="Arial Narrow" panose="020B0606020202030204" pitchFamily="34" charset="0"/>
              </a:rPr>
              <a:t>Rotary</a:t>
            </a:r>
            <a:r>
              <a:rPr lang="nb-NO" altLang="nb-NO" sz="3200" dirty="0" smtClean="0">
                <a:latin typeface="Arial Narrow" panose="020B0606020202030204" pitchFamily="34" charset="0"/>
              </a:rPr>
              <a:t>” på </a:t>
            </a:r>
            <a:r>
              <a:rPr lang="nb-NO" altLang="nb-NO" sz="3200" dirty="0" err="1" smtClean="0">
                <a:latin typeface="Arial Narrow" panose="020B0606020202030204" pitchFamily="34" charset="0"/>
              </a:rPr>
              <a:t>www.rotary.org</a:t>
            </a:r>
            <a:endParaRPr lang="nb-NO" altLang="nb-NO" sz="3200" dirty="0">
              <a:latin typeface="Arial Narrow" panose="020B0606020202030204" pitchFamily="34" charset="0"/>
            </a:endParaRPr>
          </a:p>
        </p:txBody>
      </p:sp>
      <p:sp>
        <p:nvSpPr>
          <p:cNvPr id="25603" name="Plassholder for innhold 2"/>
          <p:cNvSpPr>
            <a:spLocks noGrp="1"/>
          </p:cNvSpPr>
          <p:nvPr>
            <p:ph idx="1"/>
          </p:nvPr>
        </p:nvSpPr>
        <p:spPr bwMode="auto">
          <a:xfrm>
            <a:off x="381000" y="1143000"/>
            <a:ext cx="8763000" cy="495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nb-NO" altLang="nb-NO" sz="2800" dirty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400" dirty="0" smtClean="0">
                <a:latin typeface="Georgia" panose="02040502050405020303" pitchFamily="18" charset="0"/>
              </a:rPr>
              <a:t>På My </a:t>
            </a:r>
            <a:r>
              <a:rPr lang="nb-NO" altLang="nb-NO" sz="2400" dirty="0" err="1" smtClean="0">
                <a:latin typeface="Georgia" panose="02040502050405020303" pitchFamily="18" charset="0"/>
              </a:rPr>
              <a:t>Rotary</a:t>
            </a:r>
            <a:r>
              <a:rPr lang="nb-NO" altLang="nb-NO" sz="2400" dirty="0" smtClean="0">
                <a:latin typeface="Georgia" panose="02040502050405020303" pitchFamily="18" charset="0"/>
              </a:rPr>
              <a:t> finner en ”</a:t>
            </a:r>
            <a:r>
              <a:rPr lang="nb-NO" altLang="nb-NO" sz="2400" dirty="0" err="1" smtClean="0">
                <a:latin typeface="Georgia" panose="02040502050405020303" pitchFamily="18" charset="0"/>
              </a:rPr>
              <a:t>Member</a:t>
            </a:r>
            <a:r>
              <a:rPr lang="nb-NO" altLang="nb-NO" sz="2400" dirty="0" smtClean="0">
                <a:latin typeface="Georgia" panose="02040502050405020303" pitchFamily="18" charset="0"/>
              </a:rPr>
              <a:t> Center” med blant annet mye informasjon om drift av klubben</a:t>
            </a:r>
            <a:br>
              <a:rPr lang="nb-NO" altLang="nb-NO" sz="2400" dirty="0" smtClean="0">
                <a:latin typeface="Georgia" panose="02040502050405020303" pitchFamily="18" charset="0"/>
              </a:rPr>
            </a:br>
            <a:r>
              <a:rPr lang="nb-NO" altLang="nb-NO" sz="2000" dirty="0" smtClean="0">
                <a:latin typeface="Georgia" panose="02040502050405020303" pitchFamily="18" charset="0"/>
              </a:rPr>
              <a:t>Følg stien:</a:t>
            </a:r>
            <a:br>
              <a:rPr lang="nb-NO" altLang="nb-NO" sz="2000" dirty="0" smtClean="0">
                <a:latin typeface="Georgia" panose="02040502050405020303" pitchFamily="18" charset="0"/>
              </a:rPr>
            </a:br>
            <a:r>
              <a:rPr lang="nb-NO" altLang="nb-NO" sz="1800" dirty="0" smtClean="0">
                <a:latin typeface="Georgia" panose="02040502050405020303" pitchFamily="18" charset="0"/>
              </a:rPr>
              <a:t>”</a:t>
            </a:r>
            <a:r>
              <a:rPr lang="nb-NO" altLang="nb-NO" sz="1800" dirty="0" err="1" smtClean="0">
                <a:latin typeface="Georgia" panose="02040502050405020303" pitchFamily="18" charset="0"/>
              </a:rPr>
              <a:t>Member</a:t>
            </a:r>
            <a:r>
              <a:rPr lang="nb-NO" altLang="nb-NO" sz="1800" dirty="0" smtClean="0">
                <a:latin typeface="Georgia" panose="02040502050405020303" pitchFamily="18" charset="0"/>
              </a:rPr>
              <a:t> </a:t>
            </a:r>
            <a:r>
              <a:rPr lang="nb-NO" altLang="nb-NO" sz="1800" dirty="0" err="1" smtClean="0">
                <a:latin typeface="Georgia" panose="02040502050405020303" pitchFamily="18" charset="0"/>
              </a:rPr>
              <a:t>Center”&gt;”Club</a:t>
            </a:r>
            <a:r>
              <a:rPr lang="nb-NO" altLang="nb-NO" sz="1800" dirty="0" smtClean="0">
                <a:latin typeface="Georgia" panose="02040502050405020303" pitchFamily="18" charset="0"/>
              </a:rPr>
              <a:t> and </a:t>
            </a:r>
            <a:r>
              <a:rPr lang="nb-NO" altLang="nb-NO" sz="1800" dirty="0" err="1" smtClean="0">
                <a:latin typeface="Georgia" panose="02040502050405020303" pitchFamily="18" charset="0"/>
              </a:rPr>
              <a:t>District</a:t>
            </a:r>
            <a:r>
              <a:rPr lang="nb-NO" altLang="nb-NO" sz="1800" dirty="0" smtClean="0">
                <a:latin typeface="Georgia" panose="02040502050405020303" pitchFamily="18" charset="0"/>
              </a:rPr>
              <a:t> </a:t>
            </a:r>
            <a:r>
              <a:rPr lang="nb-NO" altLang="nb-NO" sz="1800" dirty="0" err="1" smtClean="0">
                <a:latin typeface="Georgia" panose="02040502050405020303" pitchFamily="18" charset="0"/>
              </a:rPr>
              <a:t>administration”&gt;”Manage</a:t>
            </a:r>
            <a:r>
              <a:rPr lang="nb-NO" altLang="nb-NO" sz="1800" dirty="0" smtClean="0">
                <a:latin typeface="Georgia" panose="02040502050405020303" pitchFamily="18" charset="0"/>
              </a:rPr>
              <a:t> </a:t>
            </a:r>
            <a:r>
              <a:rPr lang="nb-NO" altLang="nb-NO" sz="1800" dirty="0" smtClean="0">
                <a:latin typeface="Georgia" panose="02040502050405020303" pitchFamily="18" charset="0"/>
              </a:rPr>
              <a:t>M</a:t>
            </a:r>
            <a:r>
              <a:rPr lang="nb-NO" altLang="nb-NO" sz="1800" dirty="0" smtClean="0">
                <a:latin typeface="Georgia" panose="02040502050405020303" pitchFamily="18" charset="0"/>
              </a:rPr>
              <a:t>y Club”</a:t>
            </a:r>
            <a:endParaRPr lang="nb-NO" altLang="nb-NO" sz="2400" dirty="0" smtClean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400" dirty="0" smtClean="0">
                <a:latin typeface="Georgia" panose="02040502050405020303" pitchFamily="18" charset="0"/>
              </a:rPr>
              <a:t>På </a:t>
            </a:r>
            <a:r>
              <a:rPr lang="nb-NO" altLang="nb-NO" sz="2400" dirty="0" smtClean="0">
                <a:latin typeface="Georgia" panose="02040502050405020303" pitchFamily="18" charset="0"/>
              </a:rPr>
              <a:t>My </a:t>
            </a:r>
            <a:r>
              <a:rPr lang="nb-NO" altLang="nb-NO" sz="2400" dirty="0" err="1" smtClean="0">
                <a:latin typeface="Georgia" panose="02040502050405020303" pitchFamily="18" charset="0"/>
              </a:rPr>
              <a:t>Rotary</a:t>
            </a:r>
            <a:r>
              <a:rPr lang="nb-NO" altLang="nb-NO" sz="2400" dirty="0" smtClean="0">
                <a:latin typeface="Georgia" panose="02040502050405020303" pitchFamily="18" charset="0"/>
              </a:rPr>
              <a:t> ligger ”</a:t>
            </a:r>
            <a:r>
              <a:rPr lang="nb-NO" altLang="nb-NO" sz="2400" dirty="0" err="1" smtClean="0">
                <a:latin typeface="Georgia" panose="02040502050405020303" pitchFamily="18" charset="0"/>
              </a:rPr>
              <a:t>Rotary</a:t>
            </a:r>
            <a:r>
              <a:rPr lang="nb-NO" altLang="nb-NO" sz="2400" dirty="0" smtClean="0">
                <a:latin typeface="Georgia" panose="02040502050405020303" pitchFamily="18" charset="0"/>
              </a:rPr>
              <a:t> Club Central” hvor presidenten skal legge inn og følge opp klubbens mål</a:t>
            </a: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400" dirty="0" smtClean="0">
                <a:latin typeface="Georgia" panose="02040502050405020303" pitchFamily="18" charset="0"/>
              </a:rPr>
              <a:t>RCC krever innlogging med passord</a:t>
            </a: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400" dirty="0" smtClean="0">
                <a:latin typeface="Georgia" panose="02040502050405020303" pitchFamily="18" charset="0"/>
              </a:rPr>
              <a:t>På RCC finnes rapporter/statistikker over klubbens drift</a:t>
            </a: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400" dirty="0" smtClean="0">
                <a:latin typeface="Georgia" panose="02040502050405020303" pitchFamily="18" charset="0"/>
              </a:rPr>
              <a:t>Sekretæren  støtter Presidenten som er ansvarlig for å legge inn klubbens mål i RCC</a:t>
            </a:r>
          </a:p>
          <a:p>
            <a:pPr>
              <a:buClr>
                <a:schemeClr val="accent1"/>
              </a:buClr>
              <a:buSzPct val="125000"/>
            </a:pPr>
            <a:endParaRPr lang="nb-NO" altLang="nb-NO" sz="2800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tel 1"/>
          <p:cNvSpPr>
            <a:spLocks noGrp="1"/>
          </p:cNvSpPr>
          <p:nvPr>
            <p:ph type="title"/>
          </p:nvPr>
        </p:nvSpPr>
        <p:spPr bwMode="auto">
          <a:xfrm>
            <a:off x="0" y="457200"/>
            <a:ext cx="9144000" cy="533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nb-NO" altLang="nb-NO" sz="2800" dirty="0" smtClean="0">
                <a:latin typeface="Arial Narrow" panose="020B0606020202030204" pitchFamily="34" charset="0"/>
              </a:rPr>
              <a:t>Håndboken</a:t>
            </a:r>
            <a:endParaRPr lang="nb-NO" altLang="nb-NO" sz="2800" dirty="0">
              <a:latin typeface="Arial Narrow" panose="020B0606020202030204" pitchFamily="34" charset="0"/>
            </a:endParaRPr>
          </a:p>
        </p:txBody>
      </p:sp>
      <p:sp>
        <p:nvSpPr>
          <p:cNvPr id="25603" name="Plassholder for innhold 2"/>
          <p:cNvSpPr>
            <a:spLocks noGrp="1"/>
          </p:cNvSpPr>
          <p:nvPr>
            <p:ph idx="1"/>
          </p:nvPr>
        </p:nvSpPr>
        <p:spPr bwMode="auto">
          <a:xfrm>
            <a:off x="533400" y="1265237"/>
            <a:ext cx="8229600" cy="452596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8" indent="0" eaLnBrk="0" fontAlgn="base" hangingPunct="0">
              <a:spcAft>
                <a:spcPct val="0"/>
              </a:spcAft>
              <a:buFont typeface="Arial"/>
              <a:buNone/>
              <a:defRPr/>
            </a:pPr>
            <a:r>
              <a:rPr lang="nb-NO" dirty="0"/>
              <a:t>													</a:t>
            </a:r>
            <a:endParaRPr lang="nb-NO" dirty="0">
              <a:solidFill>
                <a:srgbClr val="58585A"/>
              </a:solidFill>
              <a:latin typeface="Georgia"/>
              <a:ea typeface="MS PGothic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b-NO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b-NO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b-NO" altLang="nb-NO" sz="2400" dirty="0">
              <a:latin typeface="Georgia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b-NO" altLang="nb-NO" sz="1800" dirty="0">
              <a:latin typeface="Georgia" panose="02040502050405020303" pitchFamily="18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609600" y="1219200"/>
            <a:ext cx="7455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altLang="nb-NO" sz="2000" dirty="0" smtClean="0">
                <a:solidFill>
                  <a:srgbClr val="58585A"/>
                </a:solidFill>
                <a:latin typeface="Georgia" panose="02040502050405020303" pitchFamily="18" charset="0"/>
                <a:ea typeface="MS PGothic" pitchFamily="34" charset="-128"/>
                <a:cs typeface="Georgia"/>
              </a:rPr>
              <a:t>Oppslagsverk for klubbene, presidenter, sekretærer og kasserere</a:t>
            </a:r>
          </a:p>
        </p:txBody>
      </p:sp>
      <p:sp>
        <p:nvSpPr>
          <p:cNvPr id="10" name="Plassholder for innhold 2"/>
          <p:cNvSpPr txBox="1">
            <a:spLocks/>
          </p:cNvSpPr>
          <p:nvPr/>
        </p:nvSpPr>
        <p:spPr bwMode="auto">
          <a:xfrm>
            <a:off x="3657600" y="1905000"/>
            <a:ext cx="4800600" cy="419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5000"/>
              <a:tabLst/>
              <a:defRPr/>
            </a:pPr>
            <a:r>
              <a:rPr kumimoji="0" lang="nb-NO" alt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Georgia" panose="02040502050405020303" pitchFamily="18" charset="0"/>
                <a:ea typeface="MS PGothic" pitchFamily="34" charset="-128"/>
                <a:cs typeface="Georgia"/>
              </a:rPr>
              <a:t>Inneholder mye nyttig informasjon for effektiv ledelse av organisasjonen m</a:t>
            </a:r>
            <a:r>
              <a:rPr lang="nb-NO" altLang="nb-NO" sz="1800" dirty="0" smtClean="0">
                <a:solidFill>
                  <a:srgbClr val="58585A"/>
                </a:solidFill>
                <a:latin typeface="Georgia" panose="02040502050405020303" pitchFamily="18" charset="0"/>
                <a:ea typeface="MS PGothic" pitchFamily="34" charset="-128"/>
                <a:cs typeface="Georgia"/>
              </a:rPr>
              <a:t>ed blant annet:</a:t>
            </a:r>
            <a:br>
              <a:rPr lang="nb-NO" altLang="nb-NO" sz="1800" dirty="0" smtClean="0">
                <a:solidFill>
                  <a:srgbClr val="58585A"/>
                </a:solidFill>
                <a:latin typeface="Georgia" panose="02040502050405020303" pitchFamily="18" charset="0"/>
                <a:ea typeface="MS PGothic" pitchFamily="34" charset="-128"/>
                <a:cs typeface="Georgia"/>
              </a:rPr>
            </a:br>
            <a:endParaRPr lang="nb-NO" altLang="nb-NO" sz="1800" dirty="0" smtClean="0">
              <a:solidFill>
                <a:srgbClr val="58585A"/>
              </a:solidFill>
              <a:latin typeface="Georgia" panose="02040502050405020303" pitchFamily="18" charset="0"/>
              <a:ea typeface="MS PGothic" pitchFamily="34" charset="-128"/>
              <a:cs typeface="Georgia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nb-NO" alt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Georgia" panose="02040502050405020303" pitchFamily="18" charset="0"/>
                <a:ea typeface="MS PGothic" pitchFamily="34" charset="-128"/>
                <a:cs typeface="Georgia"/>
              </a:rPr>
              <a:t>Beskrivelse av </a:t>
            </a:r>
            <a:r>
              <a:rPr kumimoji="0" lang="nb-NO" altLang="nb-NO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Georgia" panose="02040502050405020303" pitchFamily="18" charset="0"/>
                <a:ea typeface="MS PGothic" pitchFamily="34" charset="-128"/>
                <a:cs typeface="Georgia"/>
              </a:rPr>
              <a:t>Rotary</a:t>
            </a:r>
            <a:r>
              <a:rPr kumimoji="0" lang="nb-NO" alt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Georgia" panose="02040502050405020303" pitchFamily="18" charset="0"/>
                <a:ea typeface="MS PGothic" pitchFamily="34" charset="-128"/>
                <a:cs typeface="Georgia"/>
              </a:rPr>
              <a:t> sine mål og planer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nb-NO" alt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Georgia" panose="02040502050405020303" pitchFamily="18" charset="0"/>
                <a:ea typeface="MS PGothic" pitchFamily="34" charset="-128"/>
                <a:cs typeface="Georgia"/>
              </a:rPr>
              <a:t>Oppsummering av sekretærens oppgaver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lang="nb-NO" altLang="nb-NO" sz="1800" dirty="0" err="1" smtClean="0">
                <a:solidFill>
                  <a:srgbClr val="58585A"/>
                </a:solidFill>
                <a:latin typeface="Georgia" panose="02040502050405020303" pitchFamily="18" charset="0"/>
                <a:ea typeface="MS PGothic" pitchFamily="34" charset="-128"/>
                <a:cs typeface="Georgia"/>
              </a:rPr>
              <a:t>Årshjulet</a:t>
            </a:r>
            <a:endParaRPr lang="nb-NO" altLang="nb-NO" sz="1200" dirty="0" smtClean="0">
              <a:solidFill>
                <a:srgbClr val="58585A"/>
              </a:solidFill>
              <a:latin typeface="Georgia" panose="02040502050405020303" pitchFamily="18" charset="0"/>
              <a:ea typeface="MS PGothic" pitchFamily="34" charset="-128"/>
              <a:cs typeface="Georgia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lang="nb-NO" altLang="nb-NO" sz="1800" dirty="0" smtClean="0">
                <a:solidFill>
                  <a:srgbClr val="58585A"/>
                </a:solidFill>
                <a:latin typeface="Georgia" panose="02040502050405020303" pitchFamily="18" charset="0"/>
                <a:ea typeface="MS PGothic" pitchFamily="34" charset="-128"/>
                <a:cs typeface="Georgia"/>
              </a:rPr>
              <a:t>Organisering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lang="nb-NO" altLang="nb-NO" sz="1800" dirty="0" smtClean="0">
                <a:solidFill>
                  <a:srgbClr val="58585A"/>
                </a:solidFill>
                <a:latin typeface="Georgia" panose="02040502050405020303" pitchFamily="18" charset="0"/>
                <a:ea typeface="MS PGothic" pitchFamily="34" charset="-128"/>
                <a:cs typeface="Georgia"/>
              </a:rPr>
              <a:t>Prosjektarbeid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lang="nb-NO" altLang="nb-NO" sz="1800" dirty="0" smtClean="0">
                <a:solidFill>
                  <a:srgbClr val="58585A"/>
                </a:solidFill>
                <a:latin typeface="Georgia" panose="02040502050405020303" pitchFamily="18" charset="0"/>
                <a:ea typeface="MS PGothic" pitchFamily="34" charset="-128"/>
                <a:cs typeface="Georgia"/>
              </a:rPr>
              <a:t>Kontaktinformasjon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 pitchFamily="34" charset="0"/>
              <a:buChar char="•"/>
              <a:tabLst/>
              <a:defRPr/>
            </a:pPr>
            <a:endParaRPr lang="nb-NO" altLang="nb-NO" sz="1800" dirty="0" smtClean="0">
              <a:solidFill>
                <a:srgbClr val="58585A"/>
              </a:solidFill>
              <a:latin typeface="Georgia" panose="02040502050405020303" pitchFamily="18" charset="0"/>
              <a:ea typeface="MS PGothic" pitchFamily="34" charset="-128"/>
              <a:cs typeface="Georgia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5000"/>
              <a:tabLst/>
              <a:defRPr/>
            </a:pPr>
            <a:r>
              <a:rPr lang="nb-NO" altLang="nb-NO" sz="1400" dirty="0" smtClean="0">
                <a:solidFill>
                  <a:srgbClr val="58585A"/>
                </a:solidFill>
                <a:latin typeface="Georgia" panose="02040502050405020303" pitchFamily="18" charset="0"/>
                <a:ea typeface="MS PGothic" pitchFamily="34" charset="-128"/>
                <a:cs typeface="Georgia"/>
              </a:rPr>
              <a:t>Håndboka ligger på distriktets hjemmeside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5000"/>
              <a:tabLst/>
              <a:defRPr/>
            </a:pPr>
            <a:r>
              <a:rPr lang="nb-NO" altLang="nb-NO" sz="1400" dirty="0" smtClean="0">
                <a:solidFill>
                  <a:srgbClr val="58585A"/>
                </a:solidFill>
                <a:latin typeface="Georgia" panose="02040502050405020303" pitchFamily="18" charset="0"/>
                <a:ea typeface="MS PGothic" pitchFamily="34" charset="-128"/>
                <a:cs typeface="Georgia"/>
              </a:rPr>
              <a:t>Følg stien: KLUBBER/HÅNDBOK ……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5000"/>
              <a:buFont typeface="Arial" pitchFamily="34" charset="0"/>
              <a:buChar char="•"/>
              <a:tabLst/>
              <a:defRPr/>
            </a:pPr>
            <a:endParaRPr lang="nb-NO" altLang="nb-NO" sz="1800" dirty="0" smtClean="0">
              <a:solidFill>
                <a:srgbClr val="58585A"/>
              </a:solidFill>
              <a:latin typeface="Georgia" panose="02040502050405020303" pitchFamily="18" charset="0"/>
              <a:ea typeface="MS PGothic" pitchFamily="34" charset="-128"/>
              <a:cs typeface="Georgi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2622278" cy="3914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tel 1"/>
          <p:cNvSpPr>
            <a:spLocks noGrp="1"/>
          </p:cNvSpPr>
          <p:nvPr>
            <p:ph type="title"/>
          </p:nvPr>
        </p:nvSpPr>
        <p:spPr bwMode="auto">
          <a:xfrm>
            <a:off x="0" y="457200"/>
            <a:ext cx="9144000" cy="533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nb-NO" altLang="nb-NO" sz="2800" dirty="0" smtClean="0">
                <a:latin typeface="Arial Narrow" panose="020B0606020202030204" pitchFamily="34" charset="0"/>
              </a:rPr>
              <a:t>Oppslagsverk for sekretærarbeidet</a:t>
            </a:r>
            <a:endParaRPr lang="nb-NO" altLang="nb-NO" sz="2800" dirty="0">
              <a:latin typeface="Arial Narrow" panose="020B0606020202030204" pitchFamily="34" charset="0"/>
            </a:endParaRPr>
          </a:p>
        </p:txBody>
      </p:sp>
      <p:pic>
        <p:nvPicPr>
          <p:cNvPr id="29939" name="Picture 2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352800"/>
            <a:ext cx="1614704" cy="227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Sylinder 6"/>
          <p:cNvSpPr txBox="1"/>
          <p:nvPr/>
        </p:nvSpPr>
        <p:spPr>
          <a:xfrm>
            <a:off x="533400" y="1143000"/>
            <a:ext cx="8382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Arial" pitchFamily="34" charset="0"/>
              <a:buChar char="•"/>
            </a:pPr>
            <a:r>
              <a:rPr lang="nb-NO" altLang="nb-NO" sz="1800" dirty="0" smtClean="0">
                <a:solidFill>
                  <a:srgbClr val="58585A"/>
                </a:solidFill>
                <a:latin typeface="Georgia" panose="02040502050405020303" pitchFamily="18" charset="0"/>
                <a:ea typeface="MS PGothic" pitchFamily="34" charset="-128"/>
                <a:cs typeface="Georgia"/>
              </a:rPr>
              <a:t>På distriktets hjemmeside finnes det, i tillegg til håndboken, informasjon om klubbledelsens arbeid og deriblant klubbsekretærens oppgaver.</a:t>
            </a:r>
            <a:br>
              <a:rPr lang="nb-NO" altLang="nb-NO" sz="1800" dirty="0" smtClean="0">
                <a:solidFill>
                  <a:srgbClr val="58585A"/>
                </a:solidFill>
                <a:latin typeface="Georgia" panose="02040502050405020303" pitchFamily="18" charset="0"/>
                <a:ea typeface="MS PGothic" pitchFamily="34" charset="-128"/>
                <a:cs typeface="Georgia"/>
              </a:rPr>
            </a:br>
            <a:r>
              <a:rPr lang="nb-NO" altLang="nb-NO" sz="1400" dirty="0" smtClean="0">
                <a:solidFill>
                  <a:srgbClr val="58585A"/>
                </a:solidFill>
                <a:latin typeface="Georgia" panose="02040502050405020303" pitchFamily="18" charset="0"/>
                <a:ea typeface="MS PGothic" pitchFamily="34" charset="-128"/>
                <a:cs typeface="Georgia"/>
              </a:rPr>
              <a:t>Følg stien: KLUBBER/FOR KLUBBLEDELSEN/FORKLUBBENS SEKRETÆR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nb-NO" altLang="nb-NO" sz="1800" dirty="0" smtClean="0">
                <a:solidFill>
                  <a:srgbClr val="58585A"/>
                </a:solidFill>
                <a:latin typeface="Georgia" panose="02040502050405020303" pitchFamily="18" charset="0"/>
                <a:ea typeface="MS PGothic" pitchFamily="34" charset="-128"/>
                <a:cs typeface="Georgia"/>
              </a:rPr>
              <a:t>Forkortelser i </a:t>
            </a:r>
            <a:r>
              <a:rPr lang="nb-NO" altLang="nb-NO" sz="1800" dirty="0" err="1" smtClean="0">
                <a:solidFill>
                  <a:srgbClr val="58585A"/>
                </a:solidFill>
                <a:latin typeface="Georgia" panose="02040502050405020303" pitchFamily="18" charset="0"/>
                <a:ea typeface="MS PGothic" pitchFamily="34" charset="-128"/>
                <a:cs typeface="Georgia"/>
              </a:rPr>
              <a:t>Rotary</a:t>
            </a:r>
            <a:r>
              <a:rPr lang="nb-NO" altLang="nb-NO" sz="1800" dirty="0" smtClean="0">
                <a:solidFill>
                  <a:srgbClr val="58585A"/>
                </a:solidFill>
                <a:latin typeface="Georgia" panose="02040502050405020303" pitchFamily="18" charset="0"/>
                <a:ea typeface="MS PGothic" pitchFamily="34" charset="-128"/>
                <a:cs typeface="Georgia"/>
              </a:rPr>
              <a:t> er ofte en utfordring på hjemmesiden til </a:t>
            </a:r>
            <a:r>
              <a:rPr lang="nb-NO" altLang="nb-NO" sz="1800" dirty="0" err="1" smtClean="0">
                <a:solidFill>
                  <a:srgbClr val="58585A"/>
                </a:solidFill>
                <a:latin typeface="Georgia" panose="02040502050405020303" pitchFamily="18" charset="0"/>
                <a:ea typeface="MS PGothic" pitchFamily="34" charset="-128"/>
                <a:cs typeface="Georgia"/>
              </a:rPr>
              <a:t>Rotary</a:t>
            </a:r>
            <a:r>
              <a:rPr lang="nb-NO" altLang="nb-NO" sz="1800" dirty="0" smtClean="0">
                <a:solidFill>
                  <a:srgbClr val="58585A"/>
                </a:solidFill>
                <a:latin typeface="Georgia" panose="02040502050405020303" pitchFamily="18" charset="0"/>
                <a:ea typeface="MS PGothic" pitchFamily="34" charset="-128"/>
                <a:cs typeface="Georgia"/>
              </a:rPr>
              <a:t> Norge finnes oversikt Link: </a:t>
            </a:r>
            <a:r>
              <a:rPr lang="nb-NO" altLang="nb-NO" sz="1400" dirty="0" smtClean="0">
                <a:solidFill>
                  <a:srgbClr val="58585A"/>
                </a:solidFill>
                <a:latin typeface="Georgia" panose="02040502050405020303" pitchFamily="18" charset="0"/>
                <a:ea typeface="MS PGothic" pitchFamily="34" charset="-128"/>
                <a:cs typeface="Georgia"/>
                <a:hlinkClick r:id="rId3"/>
              </a:rPr>
              <a:t>http://www.rotary.no/no/forkortelser-ord-og-uttrykk#.XJTy8Cj0mUk</a:t>
            </a:r>
            <a:endParaRPr lang="nb-NO" altLang="nb-NO" sz="1400" dirty="0" smtClean="0">
              <a:solidFill>
                <a:srgbClr val="58585A"/>
              </a:solidFill>
              <a:latin typeface="Georgia" panose="02040502050405020303" pitchFamily="18" charset="0"/>
              <a:ea typeface="MS PGothic" pitchFamily="34" charset="-128"/>
              <a:cs typeface="Georgia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nb-NO" altLang="nb-NO" sz="1800" dirty="0" smtClean="0">
                <a:solidFill>
                  <a:srgbClr val="58585A"/>
                </a:solidFill>
                <a:latin typeface="Georgia" panose="02040502050405020303" pitchFamily="18" charset="0"/>
                <a:ea typeface="MS PGothic" pitchFamily="34" charset="-128"/>
                <a:cs typeface="Georgia"/>
              </a:rPr>
              <a:t>Kommunikasjonskomiteen i NORFO tilbyr ulike norske publikasjoner som klubbene eller medlemmer kan laste ned eller kjøpe og benytte i ulike sammenhenger:</a:t>
            </a:r>
          </a:p>
          <a:p>
            <a:pPr marL="271463" indent="-271463">
              <a:buFont typeface="Arial" pitchFamily="34" charset="0"/>
              <a:buChar char="•"/>
            </a:pPr>
            <a:endParaRPr lang="nb-NO" altLang="nb-NO" sz="1800" dirty="0" smtClean="0">
              <a:solidFill>
                <a:srgbClr val="58585A"/>
              </a:solidFill>
              <a:latin typeface="Georgia" panose="02040502050405020303" pitchFamily="18" charset="0"/>
              <a:ea typeface="MS PGothic" pitchFamily="34" charset="-128"/>
              <a:cs typeface="Georgi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429000"/>
            <a:ext cx="29241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0" y="457200"/>
            <a:ext cx="9144000" cy="533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nb-NO" sz="3200" dirty="0" err="1" smtClean="0">
                <a:latin typeface="Arial Narrow" panose="020B0606020202030204" pitchFamily="34" charset="0"/>
              </a:rPr>
              <a:t>Kom</a:t>
            </a:r>
            <a:r>
              <a:rPr lang="en-US" altLang="nb-NO" sz="3200" dirty="0" smtClean="0">
                <a:latin typeface="Arial Narrow" panose="020B0606020202030204" pitchFamily="34" charset="0"/>
              </a:rPr>
              <a:t> </a:t>
            </a:r>
            <a:r>
              <a:rPr lang="en-US" altLang="nb-NO" sz="3200" dirty="0" err="1" smtClean="0">
                <a:latin typeface="Arial Narrow" panose="020B0606020202030204" pitchFamily="34" charset="0"/>
              </a:rPr>
              <a:t>igang</a:t>
            </a:r>
            <a:endParaRPr lang="en-US" altLang="nb-NO" sz="32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066800"/>
            <a:ext cx="8229600" cy="495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14300" indent="0" eaLnBrk="1" hangingPunct="1">
              <a:spcAft>
                <a:spcPts val="90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None/>
            </a:pPr>
            <a:endParaRPr lang="en-US" altLang="nb-NO" sz="1700" dirty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r>
              <a:rPr lang="en-US" altLang="nb-NO" sz="2400" dirty="0" smtClean="0">
                <a:latin typeface="Georgia" panose="02040502050405020303" pitchFamily="18" charset="0"/>
              </a:rPr>
              <a:t>Start </a:t>
            </a:r>
            <a:r>
              <a:rPr lang="en-US" altLang="nb-NO" sz="2400" dirty="0" err="1">
                <a:latin typeface="Georgia" panose="02040502050405020303" pitchFamily="18" charset="0"/>
              </a:rPr>
              <a:t>tidlig</a:t>
            </a:r>
            <a:r>
              <a:rPr lang="en-US" altLang="nb-NO" sz="2400" dirty="0">
                <a:latin typeface="Georgia" panose="02040502050405020303" pitchFamily="18" charset="0"/>
              </a:rPr>
              <a:t> med å </a:t>
            </a:r>
            <a:r>
              <a:rPr lang="en-US" altLang="nb-NO" sz="2400" dirty="0" err="1">
                <a:latin typeface="Georgia" panose="02040502050405020303" pitchFamily="18" charset="0"/>
              </a:rPr>
              <a:t>lære</a:t>
            </a:r>
            <a:r>
              <a:rPr lang="en-US" altLang="nb-NO" sz="2400" dirty="0">
                <a:latin typeface="Georgia" panose="02040502050405020303" pitchFamily="18" charset="0"/>
              </a:rPr>
              <a:t> </a:t>
            </a:r>
            <a:r>
              <a:rPr lang="en-US" altLang="nb-NO" sz="2400" dirty="0" err="1">
                <a:latin typeface="Georgia" panose="02040502050405020303" pitchFamily="18" charset="0"/>
              </a:rPr>
              <a:t>av</a:t>
            </a:r>
            <a:r>
              <a:rPr lang="en-US" altLang="nb-NO" sz="2400" dirty="0">
                <a:latin typeface="Georgia" panose="02040502050405020303" pitchFamily="18" charset="0"/>
              </a:rPr>
              <a:t> din </a:t>
            </a:r>
            <a:r>
              <a:rPr lang="en-US" altLang="nb-NO" sz="2400" dirty="0" err="1">
                <a:latin typeface="Georgia" panose="02040502050405020303" pitchFamily="18" charset="0"/>
              </a:rPr>
              <a:t>forgjenger</a:t>
            </a:r>
            <a:endParaRPr lang="en-US" altLang="nb-NO" sz="2400" dirty="0">
              <a:latin typeface="Georgia" panose="02040502050405020303" pitchFamily="18" charset="0"/>
            </a:endParaRPr>
          </a:p>
          <a:p>
            <a:pPr marL="342900" lvl="1" indent="-3429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altLang="nb-NO" sz="2400" dirty="0" err="1" smtClean="0">
                <a:latin typeface="Georgia" panose="02040502050405020303" pitchFamily="18" charset="0"/>
              </a:rPr>
              <a:t>Logg</a:t>
            </a:r>
            <a:r>
              <a:rPr lang="en-US" altLang="nb-NO" sz="2400" dirty="0" smtClean="0">
                <a:latin typeface="Georgia" panose="02040502050405020303" pitchFamily="18" charset="0"/>
              </a:rPr>
              <a:t> inn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på</a:t>
            </a:r>
            <a:r>
              <a:rPr lang="en-US" altLang="nb-NO" sz="2400" dirty="0" smtClean="0">
                <a:latin typeface="Georgia" panose="02040502050405020303" pitchFamily="18" charset="0"/>
              </a:rPr>
              <a:t> Min side</a:t>
            </a:r>
            <a:r>
              <a:rPr lang="en-US" altLang="nb-NO" sz="2000" dirty="0" smtClean="0">
                <a:latin typeface="Georgia" panose="02040502050405020303" pitchFamily="18" charset="0"/>
              </a:rPr>
              <a:t/>
            </a:r>
            <a:br>
              <a:rPr lang="en-US" altLang="nb-NO" sz="2000" dirty="0" smtClean="0">
                <a:latin typeface="Georgia" panose="02040502050405020303" pitchFamily="18" charset="0"/>
              </a:rPr>
            </a:br>
            <a:r>
              <a:rPr lang="en-US" altLang="nb-NO" sz="1800" dirty="0" smtClean="0">
                <a:latin typeface="Georgia" panose="02040502050405020303" pitchFamily="18" charset="0"/>
              </a:rPr>
              <a:t>Lag en </a:t>
            </a:r>
            <a:r>
              <a:rPr lang="en-US" altLang="nb-NO" sz="1800" dirty="0" err="1" smtClean="0">
                <a:latin typeface="Georgia" panose="02040502050405020303" pitchFamily="18" charset="0"/>
              </a:rPr>
              <a:t>konto</a:t>
            </a:r>
            <a:r>
              <a:rPr lang="en-US" altLang="nb-NO" sz="1800" dirty="0" smtClean="0">
                <a:latin typeface="Georgia" panose="02040502050405020303" pitchFamily="18" charset="0"/>
              </a:rPr>
              <a:t> </a:t>
            </a:r>
            <a:r>
              <a:rPr lang="en-US" altLang="nb-NO" sz="1800" dirty="0" err="1" smtClean="0">
                <a:latin typeface="Georgia" panose="02040502050405020303" pitchFamily="18" charset="0"/>
              </a:rPr>
              <a:t>hvis</a:t>
            </a:r>
            <a:r>
              <a:rPr lang="en-US" altLang="nb-NO" sz="1800" dirty="0" smtClean="0">
                <a:latin typeface="Georgia" panose="02040502050405020303" pitchFamily="18" charset="0"/>
              </a:rPr>
              <a:t> du </a:t>
            </a:r>
            <a:r>
              <a:rPr lang="en-US" altLang="nb-NO" sz="1800" dirty="0" err="1" smtClean="0">
                <a:latin typeface="Georgia" panose="02040502050405020303" pitchFamily="18" charset="0"/>
              </a:rPr>
              <a:t>ikke</a:t>
            </a:r>
            <a:r>
              <a:rPr lang="en-US" altLang="nb-NO" sz="1800" dirty="0" smtClean="0">
                <a:latin typeface="Georgia" panose="02040502050405020303" pitchFamily="18" charset="0"/>
              </a:rPr>
              <a:t> </a:t>
            </a:r>
            <a:r>
              <a:rPr lang="en-US" altLang="nb-NO" sz="1800" dirty="0" err="1" smtClean="0">
                <a:latin typeface="Georgia" panose="02040502050405020303" pitchFamily="18" charset="0"/>
              </a:rPr>
              <a:t>har</a:t>
            </a:r>
            <a:r>
              <a:rPr lang="en-US" altLang="nb-NO" sz="1800" dirty="0" smtClean="0">
                <a:latin typeface="Georgia" panose="02040502050405020303" pitchFamily="18" charset="0"/>
              </a:rPr>
              <a:t> en </a:t>
            </a:r>
            <a:r>
              <a:rPr lang="en-US" altLang="nb-NO" sz="1800" dirty="0" err="1" smtClean="0">
                <a:latin typeface="Georgia" panose="02040502050405020303" pitchFamily="18" charset="0"/>
              </a:rPr>
              <a:t>fra</a:t>
            </a:r>
            <a:r>
              <a:rPr lang="en-US" altLang="nb-NO" sz="1800" dirty="0" smtClean="0">
                <a:latin typeface="Georgia" panose="02040502050405020303" pitchFamily="18" charset="0"/>
              </a:rPr>
              <a:t> </a:t>
            </a:r>
            <a:r>
              <a:rPr lang="en-US" altLang="nb-NO" sz="1800" dirty="0" err="1" smtClean="0">
                <a:latin typeface="Georgia" panose="02040502050405020303" pitchFamily="18" charset="0"/>
              </a:rPr>
              <a:t>før</a:t>
            </a:r>
            <a:r>
              <a:rPr lang="en-US" altLang="nb-NO" sz="1800" dirty="0" smtClean="0">
                <a:latin typeface="Georgia" panose="02040502050405020303" pitchFamily="18" charset="0"/>
              </a:rPr>
              <a:t>. Log-In ID = e-post </a:t>
            </a:r>
            <a:r>
              <a:rPr lang="en-US" altLang="nb-NO" sz="1800" dirty="0" err="1" smtClean="0">
                <a:latin typeface="Georgia" panose="02040502050405020303" pitchFamily="18" charset="0"/>
              </a:rPr>
              <a:t>addresse</a:t>
            </a:r>
            <a:r>
              <a:rPr lang="en-US" altLang="nb-NO" sz="1800" dirty="0" smtClean="0">
                <a:latin typeface="Georgia" panose="02040502050405020303" pitchFamily="18" charset="0"/>
              </a:rPr>
              <a:t>.</a:t>
            </a:r>
            <a:endParaRPr lang="en-US" altLang="nb-NO" sz="1600" dirty="0" smtClean="0">
              <a:latin typeface="Georgia" panose="02040502050405020303" pitchFamily="18" charset="0"/>
            </a:endParaRPr>
          </a:p>
          <a:p>
            <a:pPr lvl="1">
              <a:buClr>
                <a:schemeClr val="accent1"/>
              </a:buClr>
              <a:buSzPct val="125000"/>
            </a:pPr>
            <a:r>
              <a:rPr lang="en-US" altLang="nb-NO" sz="2000" dirty="0" err="1" smtClean="0">
                <a:latin typeface="Georgia" panose="02040502050405020303" pitchFamily="18" charset="0"/>
              </a:rPr>
              <a:t>Gjør</a:t>
            </a:r>
            <a:r>
              <a:rPr lang="en-US" altLang="nb-NO" sz="2000" dirty="0" smtClean="0">
                <a:latin typeface="Georgia" panose="02040502050405020303" pitchFamily="18" charset="0"/>
              </a:rPr>
              <a:t> deg </a:t>
            </a:r>
            <a:r>
              <a:rPr lang="en-US" altLang="nb-NO" sz="2000" dirty="0" err="1" smtClean="0">
                <a:latin typeface="Georgia" panose="02040502050405020303" pitchFamily="18" charset="0"/>
              </a:rPr>
              <a:t>kjent</a:t>
            </a:r>
            <a:r>
              <a:rPr lang="en-US" altLang="nb-NO" sz="2000" dirty="0" smtClean="0">
                <a:latin typeface="Georgia" panose="02040502050405020303" pitchFamily="18" charset="0"/>
              </a:rPr>
              <a:t> med </a:t>
            </a:r>
            <a:r>
              <a:rPr lang="en-US" altLang="nb-NO" sz="2000" dirty="0" err="1" smtClean="0">
                <a:latin typeface="Georgia" panose="02040502050405020303" pitchFamily="18" charset="0"/>
              </a:rPr>
              <a:t>ditt</a:t>
            </a:r>
            <a:r>
              <a:rPr lang="en-US" altLang="nb-NO" sz="2000" dirty="0" smtClean="0">
                <a:latin typeface="Georgia" panose="02040502050405020303" pitchFamily="18" charset="0"/>
              </a:rPr>
              <a:t> “dash board”</a:t>
            </a:r>
          </a:p>
          <a:p>
            <a:pPr>
              <a:buClr>
                <a:schemeClr val="accent1"/>
              </a:buClr>
              <a:buSzPct val="125000"/>
            </a:pPr>
            <a:r>
              <a:rPr lang="en-US" altLang="nb-NO" sz="2400" dirty="0" err="1" smtClean="0">
                <a:latin typeface="Georgia" panose="02040502050405020303" pitchFamily="18" charset="0"/>
              </a:rPr>
              <a:t>Gjør</a:t>
            </a:r>
            <a:r>
              <a:rPr lang="en-US" altLang="nb-NO" sz="2400" dirty="0" smtClean="0">
                <a:latin typeface="Georgia" panose="02040502050405020303" pitchFamily="18" charset="0"/>
              </a:rPr>
              <a:t> deg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kjent</a:t>
            </a:r>
            <a:r>
              <a:rPr lang="en-US" altLang="nb-NO" sz="2400" dirty="0" smtClean="0">
                <a:latin typeface="Georgia" panose="02040502050405020303" pitchFamily="18" charset="0"/>
              </a:rPr>
              <a:t> med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medlemsnett</a:t>
            </a:r>
            <a:r>
              <a:rPr lang="en-US" altLang="nb-NO" sz="2400" dirty="0" smtClean="0">
                <a:latin typeface="Georgia" panose="02040502050405020303" pitchFamily="18" charset="0"/>
              </a:rPr>
              <a:t> </a:t>
            </a:r>
          </a:p>
          <a:p>
            <a:pPr lvl="1">
              <a:buClr>
                <a:schemeClr val="accent1"/>
              </a:buClr>
              <a:buSzPct val="125000"/>
            </a:pPr>
            <a:r>
              <a:rPr lang="en-US" altLang="nb-NO" sz="2000" dirty="0" err="1" smtClean="0">
                <a:latin typeface="Georgia" panose="02040502050405020303" pitchFamily="18" charset="0"/>
              </a:rPr>
              <a:t>Øv</a:t>
            </a:r>
            <a:r>
              <a:rPr lang="en-US" altLang="nb-NO" sz="2000" dirty="0" smtClean="0">
                <a:latin typeface="Georgia" panose="02040502050405020303" pitchFamily="18" charset="0"/>
              </a:rPr>
              <a:t> </a:t>
            </a:r>
            <a:r>
              <a:rPr lang="en-US" altLang="nb-NO" sz="2000" dirty="0" err="1" smtClean="0">
                <a:latin typeface="Georgia" panose="02040502050405020303" pitchFamily="18" charset="0"/>
              </a:rPr>
              <a:t>på</a:t>
            </a:r>
            <a:r>
              <a:rPr lang="en-US" altLang="nb-NO" sz="2000" dirty="0" smtClean="0">
                <a:latin typeface="Georgia" panose="02040502050405020303" pitchFamily="18" charset="0"/>
              </a:rPr>
              <a:t> å </a:t>
            </a:r>
            <a:r>
              <a:rPr lang="en-US" altLang="nb-NO" sz="2000" dirty="0" err="1" smtClean="0">
                <a:latin typeface="Georgia" panose="02040502050405020303" pitchFamily="18" charset="0"/>
              </a:rPr>
              <a:t>manøvrere</a:t>
            </a:r>
            <a:r>
              <a:rPr lang="en-US" altLang="nb-NO" sz="2000" dirty="0" smtClean="0">
                <a:latin typeface="Georgia" panose="02040502050405020303" pitchFamily="18" charset="0"/>
              </a:rPr>
              <a:t> </a:t>
            </a:r>
            <a:r>
              <a:rPr lang="en-US" altLang="nb-NO" sz="2000" dirty="0" err="1">
                <a:latin typeface="Georgia" panose="02040502050405020303" pitchFamily="18" charset="0"/>
              </a:rPr>
              <a:t>i</a:t>
            </a:r>
            <a:r>
              <a:rPr lang="en-US" altLang="nb-NO" sz="2000" dirty="0">
                <a:latin typeface="Georgia" panose="02040502050405020303" pitchFamily="18" charset="0"/>
              </a:rPr>
              <a:t> </a:t>
            </a:r>
            <a:r>
              <a:rPr lang="en-US" altLang="nb-NO" sz="2000" dirty="0" err="1" smtClean="0">
                <a:latin typeface="Georgia" panose="02040502050405020303" pitchFamily="18" charset="0"/>
              </a:rPr>
              <a:t>menyene</a:t>
            </a:r>
            <a:endParaRPr lang="en-US" altLang="nb-NO" sz="2000" dirty="0" smtClean="0">
              <a:latin typeface="Georgia" panose="02040502050405020303" pitchFamily="18" charset="0"/>
            </a:endParaRPr>
          </a:p>
          <a:p>
            <a:pPr lvl="1">
              <a:buClr>
                <a:schemeClr val="accent1"/>
              </a:buClr>
              <a:buSzPct val="125000"/>
            </a:pPr>
            <a:r>
              <a:rPr lang="en-US" altLang="nb-NO" sz="2000" dirty="0" err="1" smtClean="0">
                <a:latin typeface="Georgia" panose="02040502050405020303" pitchFamily="18" charset="0"/>
              </a:rPr>
              <a:t>Kontrollèr</a:t>
            </a:r>
            <a:r>
              <a:rPr lang="en-US" altLang="nb-NO" sz="2000" dirty="0" smtClean="0">
                <a:latin typeface="Georgia" panose="02040502050405020303" pitchFamily="18" charset="0"/>
              </a:rPr>
              <a:t> at </a:t>
            </a:r>
            <a:r>
              <a:rPr lang="en-US" altLang="nb-NO" sz="2000" dirty="0" err="1" smtClean="0">
                <a:latin typeface="Georgia" panose="02040502050405020303" pitchFamily="18" charset="0"/>
              </a:rPr>
              <a:t>klubbens</a:t>
            </a:r>
            <a:r>
              <a:rPr lang="en-US" altLang="nb-NO" sz="2000" dirty="0" smtClean="0">
                <a:latin typeface="Georgia" panose="02040502050405020303" pitchFamily="18" charset="0"/>
              </a:rPr>
              <a:t> </a:t>
            </a:r>
            <a:r>
              <a:rPr lang="en-US" altLang="nb-NO" sz="2000" dirty="0" err="1" smtClean="0">
                <a:latin typeface="Georgia" panose="02040502050405020303" pitchFamily="18" charset="0"/>
              </a:rPr>
              <a:t>og</a:t>
            </a:r>
            <a:r>
              <a:rPr lang="en-US" altLang="nb-NO" sz="2000" dirty="0" smtClean="0">
                <a:latin typeface="Georgia" panose="02040502050405020303" pitchFamily="18" charset="0"/>
              </a:rPr>
              <a:t> dine </a:t>
            </a:r>
            <a:r>
              <a:rPr lang="en-US" altLang="nb-NO" sz="2000" dirty="0" err="1" smtClean="0">
                <a:latin typeface="Georgia" panose="02040502050405020303" pitchFamily="18" charset="0"/>
              </a:rPr>
              <a:t>medlemsdata</a:t>
            </a:r>
            <a:r>
              <a:rPr lang="en-US" altLang="nb-NO" sz="2000" dirty="0" smtClean="0">
                <a:latin typeface="Georgia" panose="02040502050405020303" pitchFamily="18" charset="0"/>
              </a:rPr>
              <a:t> stemmer</a:t>
            </a:r>
          </a:p>
          <a:p>
            <a:pPr lvl="1">
              <a:buClr>
                <a:schemeClr val="accent1"/>
              </a:buClr>
              <a:buSzPct val="125000"/>
            </a:pPr>
            <a:r>
              <a:rPr lang="en-US" altLang="nb-NO" sz="2000" dirty="0" err="1" smtClean="0">
                <a:latin typeface="Georgia" panose="02040502050405020303" pitchFamily="18" charset="0"/>
              </a:rPr>
              <a:t>Kontrollèr</a:t>
            </a:r>
            <a:r>
              <a:rPr lang="en-US" altLang="nb-NO" sz="2000" dirty="0" smtClean="0">
                <a:latin typeface="Georgia" panose="02040502050405020303" pitchFamily="18" charset="0"/>
              </a:rPr>
              <a:t> at </a:t>
            </a:r>
            <a:r>
              <a:rPr lang="en-US" altLang="nb-NO" sz="2000" dirty="0" err="1" smtClean="0">
                <a:latin typeface="Georgia" panose="02040502050405020303" pitchFamily="18" charset="0"/>
              </a:rPr>
              <a:t>klubbens</a:t>
            </a:r>
            <a:r>
              <a:rPr lang="en-US" altLang="nb-NO" sz="2000" dirty="0" smtClean="0">
                <a:latin typeface="Georgia" panose="02040502050405020303" pitchFamily="18" charset="0"/>
              </a:rPr>
              <a:t> </a:t>
            </a:r>
            <a:r>
              <a:rPr lang="en-US" altLang="nb-NO" sz="2000" dirty="0" err="1" smtClean="0">
                <a:latin typeface="Georgia" panose="02040502050405020303" pitchFamily="18" charset="0"/>
              </a:rPr>
              <a:t>styre</a:t>
            </a:r>
            <a:r>
              <a:rPr lang="en-US" altLang="nb-NO" sz="2000" dirty="0" smtClean="0">
                <a:latin typeface="Georgia" panose="02040502050405020303" pitchFamily="18" charset="0"/>
              </a:rPr>
              <a:t> </a:t>
            </a:r>
            <a:r>
              <a:rPr lang="en-US" altLang="nb-NO" sz="2000" dirty="0" err="1" smtClean="0">
                <a:latin typeface="Georgia" panose="02040502050405020303" pitchFamily="18" charset="0"/>
              </a:rPr>
              <a:t>og</a:t>
            </a:r>
            <a:r>
              <a:rPr lang="en-US" altLang="nb-NO" sz="2000" dirty="0" smtClean="0">
                <a:latin typeface="Georgia" panose="02040502050405020303" pitchFamily="18" charset="0"/>
              </a:rPr>
              <a:t> </a:t>
            </a:r>
            <a:r>
              <a:rPr lang="en-US" altLang="nb-NO" sz="2000" dirty="0" err="1" smtClean="0">
                <a:latin typeface="Georgia" panose="02040502050405020303" pitchFamily="18" charset="0"/>
              </a:rPr>
              <a:t>andre</a:t>
            </a:r>
            <a:r>
              <a:rPr lang="en-US" altLang="nb-NO" sz="2000" dirty="0" smtClean="0">
                <a:latin typeface="Georgia" panose="02040502050405020303" pitchFamily="18" charset="0"/>
              </a:rPr>
              <a:t> </a:t>
            </a:r>
            <a:r>
              <a:rPr lang="en-US" altLang="nb-NO" sz="2000" dirty="0" err="1" smtClean="0">
                <a:latin typeface="Georgia" panose="02040502050405020303" pitchFamily="18" charset="0"/>
              </a:rPr>
              <a:t>funksjoner</a:t>
            </a:r>
            <a:r>
              <a:rPr lang="en-US" altLang="nb-NO" sz="2000" dirty="0" smtClean="0">
                <a:latin typeface="Georgia" panose="02040502050405020303" pitchFamily="18" charset="0"/>
              </a:rPr>
              <a:t> </a:t>
            </a:r>
            <a:r>
              <a:rPr lang="en-US" altLang="nb-NO" sz="2000" dirty="0" err="1" smtClean="0">
                <a:latin typeface="Georgia" panose="02040502050405020303" pitchFamily="18" charset="0"/>
              </a:rPr>
              <a:t>er</a:t>
            </a:r>
            <a:r>
              <a:rPr lang="en-US" altLang="nb-NO" sz="2000" dirty="0" smtClean="0">
                <a:latin typeface="Georgia" panose="02040502050405020303" pitchFamily="18" charset="0"/>
              </a:rPr>
              <a:t> </a:t>
            </a:r>
            <a:r>
              <a:rPr lang="en-US" altLang="nb-NO" sz="2000" dirty="0" err="1" smtClean="0">
                <a:latin typeface="Georgia" panose="02040502050405020303" pitchFamily="18" charset="0"/>
              </a:rPr>
              <a:t>riktig</a:t>
            </a:r>
            <a:r>
              <a:rPr lang="en-US" altLang="nb-NO" sz="2000" dirty="0" smtClean="0">
                <a:latin typeface="Georgia" panose="02040502050405020303" pitchFamily="18" charset="0"/>
              </a:rPr>
              <a:t> </a:t>
            </a:r>
            <a:r>
              <a:rPr lang="en-US" altLang="nb-NO" sz="2000" dirty="0" err="1" smtClean="0">
                <a:latin typeface="Georgia" panose="02040502050405020303" pitchFamily="18" charset="0"/>
              </a:rPr>
              <a:t>registrert</a:t>
            </a:r>
            <a:r>
              <a:rPr lang="en-US" altLang="nb-NO" sz="2000" dirty="0" smtClean="0">
                <a:latin typeface="Georgia" panose="02040502050405020303" pitchFamily="18" charset="0"/>
              </a:rPr>
              <a:t> for </a:t>
            </a:r>
            <a:r>
              <a:rPr lang="en-US" altLang="nb-NO" sz="2000" dirty="0" err="1" smtClean="0">
                <a:latin typeface="Georgia" panose="02040502050405020303" pitchFamily="18" charset="0"/>
              </a:rPr>
              <a:t>inneværende</a:t>
            </a:r>
            <a:r>
              <a:rPr lang="en-US" altLang="nb-NO" sz="2000" dirty="0" smtClean="0">
                <a:latin typeface="Georgia" panose="02040502050405020303" pitchFamily="18" charset="0"/>
              </a:rPr>
              <a:t> </a:t>
            </a:r>
            <a:r>
              <a:rPr lang="en-US" altLang="nb-NO" sz="2000" dirty="0" err="1" smtClean="0">
                <a:latin typeface="Georgia" panose="02040502050405020303" pitchFamily="18" charset="0"/>
              </a:rPr>
              <a:t>og</a:t>
            </a:r>
            <a:r>
              <a:rPr lang="en-US" altLang="nb-NO" sz="2000" dirty="0" smtClean="0">
                <a:latin typeface="Georgia" panose="02040502050405020303" pitchFamily="18" charset="0"/>
              </a:rPr>
              <a:t> </a:t>
            </a:r>
            <a:r>
              <a:rPr lang="en-US" altLang="nb-NO" sz="2000" dirty="0" err="1" smtClean="0">
                <a:latin typeface="Georgia" panose="02040502050405020303" pitchFamily="18" charset="0"/>
              </a:rPr>
              <a:t>kommende</a:t>
            </a:r>
            <a:r>
              <a:rPr lang="en-US" altLang="nb-NO" sz="2000" dirty="0" smtClean="0">
                <a:latin typeface="Georgia" panose="02040502050405020303" pitchFamily="18" charset="0"/>
              </a:rPr>
              <a:t> Rotary </a:t>
            </a:r>
            <a:r>
              <a:rPr lang="en-US" altLang="nb-NO" sz="2000" dirty="0" err="1" smtClean="0">
                <a:latin typeface="Georgia" panose="02040502050405020303" pitchFamily="18" charset="0"/>
              </a:rPr>
              <a:t>år</a:t>
            </a:r>
            <a:r>
              <a:rPr lang="en-US" altLang="nb-NO" sz="2000" dirty="0" smtClean="0">
                <a:latin typeface="Georgia" panose="02040502050405020303" pitchFamily="18" charset="0"/>
              </a:rPr>
              <a:t> </a:t>
            </a:r>
          </a:p>
          <a:p>
            <a:pPr lvl="1">
              <a:buClr>
                <a:schemeClr val="accent1"/>
              </a:buClr>
              <a:buSzPct val="125000"/>
            </a:pPr>
            <a:r>
              <a:rPr lang="en-US" altLang="nb-NO" sz="2000" dirty="0" err="1" smtClean="0">
                <a:latin typeface="Georgia" panose="02040502050405020303" pitchFamily="18" charset="0"/>
              </a:rPr>
              <a:t>Bli</a:t>
            </a:r>
            <a:r>
              <a:rPr lang="en-US" altLang="nb-NO" sz="2000" dirty="0" smtClean="0">
                <a:latin typeface="Georgia" panose="02040502050405020303" pitchFamily="18" charset="0"/>
              </a:rPr>
              <a:t> </a:t>
            </a:r>
            <a:r>
              <a:rPr lang="en-US" altLang="nb-NO" sz="2000" dirty="0" err="1" smtClean="0">
                <a:latin typeface="Georgia" panose="02040502050405020303" pitchFamily="18" charset="0"/>
              </a:rPr>
              <a:t>familiær</a:t>
            </a:r>
            <a:r>
              <a:rPr lang="en-US" altLang="nb-NO" sz="2000" dirty="0" smtClean="0">
                <a:latin typeface="Georgia" panose="02040502050405020303" pitchFamily="18" charset="0"/>
              </a:rPr>
              <a:t> med </a:t>
            </a:r>
            <a:r>
              <a:rPr lang="en-US" altLang="nb-NO" sz="2000" dirty="0" err="1" smtClean="0">
                <a:latin typeface="Georgia" panose="02040502050405020303" pitchFamily="18" charset="0"/>
              </a:rPr>
              <a:t>bruk</a:t>
            </a:r>
            <a:r>
              <a:rPr lang="en-US" altLang="nb-NO" sz="2000" dirty="0" smtClean="0">
                <a:latin typeface="Georgia" panose="02040502050405020303" pitchFamily="18" charset="0"/>
              </a:rPr>
              <a:t> </a:t>
            </a:r>
            <a:r>
              <a:rPr lang="en-US" altLang="nb-NO" sz="2000" dirty="0" err="1" smtClean="0">
                <a:latin typeface="Georgia" panose="02040502050405020303" pitchFamily="18" charset="0"/>
              </a:rPr>
              <a:t>av</a:t>
            </a:r>
            <a:r>
              <a:rPr lang="en-US" altLang="nb-NO" sz="2000" dirty="0" smtClean="0">
                <a:latin typeface="Georgia" panose="02040502050405020303" pitchFamily="18" charset="0"/>
              </a:rPr>
              <a:t> </a:t>
            </a:r>
            <a:r>
              <a:rPr lang="en-US" altLang="nb-NO" sz="2000" dirty="0" err="1" smtClean="0">
                <a:latin typeface="Georgia" panose="02040502050405020303" pitchFamily="18" charset="0"/>
              </a:rPr>
              <a:t>fremmøteprotokollen</a:t>
            </a:r>
            <a:endParaRPr lang="en-US" altLang="nb-NO" sz="2000" dirty="0" smtClean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endParaRPr lang="en-US" altLang="nb-NO" sz="3200" dirty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endParaRPr lang="en-US" altLang="nb-NO" sz="3200" dirty="0">
              <a:latin typeface="Georgia" panose="02040502050405020303" pitchFamily="18" charset="0"/>
            </a:endParaRPr>
          </a:p>
          <a:p>
            <a:endParaRPr lang="en-US" altLang="nb-NO" sz="3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0" y="457200"/>
            <a:ext cx="9144000" cy="533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nb-NO" sz="3200" dirty="0" err="1" smtClean="0">
                <a:latin typeface="Arial Narrow" panose="020B0606020202030204" pitchFamily="34" charset="0"/>
              </a:rPr>
              <a:t>Kom</a:t>
            </a:r>
            <a:r>
              <a:rPr lang="en-US" altLang="nb-NO" sz="3200" dirty="0" smtClean="0">
                <a:latin typeface="Arial Narrow" panose="020B0606020202030204" pitchFamily="34" charset="0"/>
              </a:rPr>
              <a:t> </a:t>
            </a:r>
            <a:r>
              <a:rPr lang="en-US" altLang="nb-NO" sz="3200" dirty="0" err="1" smtClean="0">
                <a:latin typeface="Arial Narrow" panose="020B0606020202030204" pitchFamily="34" charset="0"/>
              </a:rPr>
              <a:t>igang</a:t>
            </a:r>
            <a:endParaRPr lang="en-US" altLang="nb-NO" sz="32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3820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14300" indent="0" eaLnBrk="1" hangingPunct="1">
              <a:spcAft>
                <a:spcPts val="90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None/>
            </a:pPr>
            <a:endParaRPr lang="en-US" altLang="nb-NO" sz="1700" dirty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r>
              <a:rPr lang="en-US" altLang="nb-NO" sz="2800" dirty="0" err="1" smtClean="0">
                <a:latin typeface="Georgia" panose="02040502050405020303" pitchFamily="18" charset="0"/>
              </a:rPr>
              <a:t>Gjør</a:t>
            </a:r>
            <a:r>
              <a:rPr lang="en-US" altLang="nb-NO" sz="2800" dirty="0" smtClean="0">
                <a:latin typeface="Georgia" panose="02040502050405020303" pitchFamily="18" charset="0"/>
              </a:rPr>
              <a:t> deg </a:t>
            </a:r>
            <a:r>
              <a:rPr lang="en-US" altLang="nb-NO" sz="2800" dirty="0" err="1" smtClean="0">
                <a:latin typeface="Georgia" panose="02040502050405020303" pitchFamily="18" charset="0"/>
              </a:rPr>
              <a:t>kjent</a:t>
            </a:r>
            <a:r>
              <a:rPr lang="en-US" altLang="nb-NO" sz="2800" dirty="0" smtClean="0">
                <a:latin typeface="Georgia" panose="02040502050405020303" pitchFamily="18" charset="0"/>
              </a:rPr>
              <a:t> med “My Rotary”</a:t>
            </a:r>
          </a:p>
          <a:p>
            <a:pPr lvl="1">
              <a:buClr>
                <a:schemeClr val="accent1"/>
              </a:buClr>
              <a:buSzPct val="125000"/>
            </a:pPr>
            <a:r>
              <a:rPr lang="en-US" altLang="nb-NO" sz="2400" dirty="0" err="1" smtClean="0">
                <a:latin typeface="Georgia" panose="02040502050405020303" pitchFamily="18" charset="0"/>
              </a:rPr>
              <a:t>Logg</a:t>
            </a:r>
            <a:r>
              <a:rPr lang="en-US" altLang="nb-NO" sz="2400" dirty="0" smtClean="0">
                <a:latin typeface="Georgia" panose="02040502050405020303" pitchFamily="18" charset="0"/>
              </a:rPr>
              <a:t> inn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på</a:t>
            </a:r>
            <a:r>
              <a:rPr lang="en-US" altLang="nb-NO" sz="2400" dirty="0" smtClean="0">
                <a:latin typeface="Georgia" panose="02040502050405020303" pitchFamily="18" charset="0"/>
              </a:rPr>
              <a:t> “My Rotary”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og</a:t>
            </a:r>
            <a:r>
              <a:rPr lang="en-US" altLang="nb-NO" sz="2400" dirty="0" smtClean="0">
                <a:latin typeface="Georgia" panose="02040502050405020303" pitchFamily="18" charset="0"/>
              </a:rPr>
              <a:t>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få</a:t>
            </a:r>
            <a:r>
              <a:rPr lang="en-US" altLang="nb-NO" sz="2400" dirty="0" smtClean="0">
                <a:latin typeface="Georgia" panose="02040502050405020303" pitchFamily="18" charset="0"/>
              </a:rPr>
              <a:t> et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overblikk</a:t>
            </a:r>
            <a:r>
              <a:rPr lang="en-US" altLang="nb-NO" sz="2400" dirty="0" smtClean="0">
                <a:latin typeface="Georgia" panose="02040502050405020303" pitchFamily="18" charset="0"/>
              </a:rPr>
              <a:t> over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innhold</a:t>
            </a:r>
            <a:r>
              <a:rPr lang="en-US" altLang="nb-NO" sz="2400" dirty="0" smtClean="0">
                <a:latin typeface="Georgia" panose="02040502050405020303" pitchFamily="18" charset="0"/>
              </a:rPr>
              <a:t/>
            </a:r>
            <a:br>
              <a:rPr lang="en-US" altLang="nb-NO" sz="2400" dirty="0" smtClean="0">
                <a:latin typeface="Georgia" panose="02040502050405020303" pitchFamily="18" charset="0"/>
              </a:rPr>
            </a:br>
            <a:r>
              <a:rPr lang="en-US" altLang="nb-NO" sz="1800" dirty="0" smtClean="0">
                <a:latin typeface="Georgia" panose="02040502050405020303" pitchFamily="18" charset="0"/>
              </a:rPr>
              <a:t>(lag en </a:t>
            </a:r>
            <a:r>
              <a:rPr lang="en-US" altLang="nb-NO" sz="1800" dirty="0" err="1" smtClean="0">
                <a:latin typeface="Georgia" panose="02040502050405020303" pitchFamily="18" charset="0"/>
              </a:rPr>
              <a:t>konto</a:t>
            </a:r>
            <a:r>
              <a:rPr lang="en-US" altLang="nb-NO" sz="1800" dirty="0" smtClean="0">
                <a:latin typeface="Georgia" panose="02040502050405020303" pitchFamily="18" charset="0"/>
              </a:rPr>
              <a:t> </a:t>
            </a:r>
            <a:r>
              <a:rPr lang="en-US" altLang="nb-NO" sz="1800" dirty="0" err="1" smtClean="0">
                <a:latin typeface="Georgia" panose="02040502050405020303" pitchFamily="18" charset="0"/>
              </a:rPr>
              <a:t>hvis</a:t>
            </a:r>
            <a:r>
              <a:rPr lang="en-US" altLang="nb-NO" sz="1800" dirty="0" smtClean="0">
                <a:latin typeface="Georgia" panose="02040502050405020303" pitchFamily="18" charset="0"/>
              </a:rPr>
              <a:t> du </a:t>
            </a:r>
            <a:r>
              <a:rPr lang="en-US" altLang="nb-NO" sz="1800" dirty="0" err="1" smtClean="0">
                <a:latin typeface="Georgia" panose="02040502050405020303" pitchFamily="18" charset="0"/>
              </a:rPr>
              <a:t>ikke</a:t>
            </a:r>
            <a:r>
              <a:rPr lang="en-US" altLang="nb-NO" sz="1800" dirty="0" smtClean="0">
                <a:latin typeface="Georgia" panose="02040502050405020303" pitchFamily="18" charset="0"/>
              </a:rPr>
              <a:t> </a:t>
            </a:r>
            <a:r>
              <a:rPr lang="en-US" altLang="nb-NO" sz="1800" dirty="0" err="1" smtClean="0">
                <a:latin typeface="Georgia" panose="02040502050405020303" pitchFamily="18" charset="0"/>
              </a:rPr>
              <a:t>har</a:t>
            </a:r>
            <a:r>
              <a:rPr lang="en-US" altLang="nb-NO" sz="1800" dirty="0" smtClean="0">
                <a:latin typeface="Georgia" panose="02040502050405020303" pitchFamily="18" charset="0"/>
              </a:rPr>
              <a:t> en. Log-In ID = e-post </a:t>
            </a:r>
            <a:r>
              <a:rPr lang="en-US" altLang="nb-NO" sz="1800" dirty="0" err="1" smtClean="0">
                <a:latin typeface="Georgia" panose="02040502050405020303" pitchFamily="18" charset="0"/>
              </a:rPr>
              <a:t>addresse</a:t>
            </a:r>
            <a:r>
              <a:rPr lang="en-US" altLang="nb-NO" sz="1800" dirty="0" smtClean="0">
                <a:latin typeface="Georgia" panose="02040502050405020303" pitchFamily="18" charset="0"/>
              </a:rPr>
              <a:t>) </a:t>
            </a:r>
          </a:p>
          <a:p>
            <a:pPr lvl="1">
              <a:buClr>
                <a:schemeClr val="accent1"/>
              </a:buClr>
              <a:buSzPct val="125000"/>
            </a:pPr>
            <a:r>
              <a:rPr lang="en-US" altLang="nb-NO" sz="2400" dirty="0" smtClean="0">
                <a:latin typeface="Georgia" panose="02040502050405020303" pitchFamily="18" charset="0"/>
              </a:rPr>
              <a:t>“Account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Setting“og</a:t>
            </a:r>
            <a:r>
              <a:rPr lang="en-US" altLang="nb-NO" sz="2400" dirty="0" smtClean="0">
                <a:latin typeface="Georgia" panose="02040502050405020303" pitchFamily="18" charset="0"/>
              </a:rPr>
              <a:t> “Profile”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blir</a:t>
            </a:r>
            <a:r>
              <a:rPr lang="en-US" altLang="nb-NO" sz="2400" dirty="0" smtClean="0">
                <a:latin typeface="Georgia" panose="02040502050405020303" pitchFamily="18" charset="0"/>
              </a:rPr>
              <a:t>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oppdatert</a:t>
            </a:r>
            <a:r>
              <a:rPr lang="en-US" altLang="nb-NO" sz="2400" dirty="0" smtClean="0">
                <a:latin typeface="Georgia" panose="02040502050405020303" pitchFamily="18" charset="0"/>
              </a:rPr>
              <a:t>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fra</a:t>
            </a:r>
            <a:r>
              <a:rPr lang="en-US" altLang="nb-NO" sz="2400" dirty="0" smtClean="0">
                <a:latin typeface="Georgia" panose="02040502050405020303" pitchFamily="18" charset="0"/>
              </a:rPr>
              <a:t>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medlemsnett</a:t>
            </a:r>
            <a:r>
              <a:rPr lang="en-US" altLang="nb-NO" sz="2400" dirty="0" smtClean="0">
                <a:latin typeface="Georgia" panose="02040502050405020303" pitchFamily="18" charset="0"/>
              </a:rPr>
              <a:t>.  (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Det</a:t>
            </a:r>
            <a:r>
              <a:rPr lang="en-US" altLang="nb-NO" sz="2400" dirty="0" smtClean="0">
                <a:latin typeface="Georgia" panose="02040502050405020303" pitchFamily="18" charset="0"/>
              </a:rPr>
              <a:t>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kan</a:t>
            </a:r>
            <a:r>
              <a:rPr lang="en-US" altLang="nb-NO" sz="2400" dirty="0" smtClean="0">
                <a:latin typeface="Georgia" panose="02040502050405020303" pitchFamily="18" charset="0"/>
              </a:rPr>
              <a:t>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ta</a:t>
            </a:r>
            <a:r>
              <a:rPr lang="en-US" altLang="nb-NO" sz="2400" dirty="0" smtClean="0">
                <a:latin typeface="Georgia" panose="02040502050405020303" pitchFamily="18" charset="0"/>
              </a:rPr>
              <a:t> 24 timer )</a:t>
            </a:r>
          </a:p>
          <a:p>
            <a:pPr lvl="1">
              <a:buClr>
                <a:schemeClr val="accent1"/>
              </a:buClr>
              <a:buSzPct val="125000"/>
            </a:pPr>
            <a:r>
              <a:rPr lang="en-US" altLang="nb-NO" sz="2400" dirty="0" err="1" smtClean="0">
                <a:latin typeface="Georgia" panose="02040502050405020303" pitchFamily="18" charset="0"/>
              </a:rPr>
              <a:t>Bli</a:t>
            </a:r>
            <a:r>
              <a:rPr lang="en-US" altLang="nb-NO" sz="2400" dirty="0" smtClean="0">
                <a:latin typeface="Georgia" panose="02040502050405020303" pitchFamily="18" charset="0"/>
              </a:rPr>
              <a:t>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kjent</a:t>
            </a:r>
            <a:r>
              <a:rPr lang="en-US" altLang="nb-NO" sz="2400" dirty="0" smtClean="0">
                <a:latin typeface="Georgia" panose="02040502050405020303" pitchFamily="18" charset="0"/>
              </a:rPr>
              <a:t> med  “Club Central”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der</a:t>
            </a:r>
            <a:r>
              <a:rPr lang="en-US" altLang="nb-NO" sz="2400" dirty="0" smtClean="0">
                <a:latin typeface="Georgia" panose="02040502050405020303" pitchFamily="18" charset="0"/>
              </a:rPr>
              <a:t>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klubbens</a:t>
            </a:r>
            <a:r>
              <a:rPr lang="en-US" altLang="nb-NO" sz="2400" dirty="0" smtClean="0">
                <a:latin typeface="Georgia" panose="02040502050405020303" pitchFamily="18" charset="0"/>
              </a:rPr>
              <a:t>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mål</a:t>
            </a:r>
            <a:r>
              <a:rPr lang="en-US" altLang="nb-NO" sz="2400" dirty="0" smtClean="0">
                <a:latin typeface="Georgia" panose="02040502050405020303" pitchFamily="18" charset="0"/>
              </a:rPr>
              <a:t>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og</a:t>
            </a:r>
            <a:r>
              <a:rPr lang="en-US" altLang="nb-NO" sz="2400" dirty="0" smtClean="0">
                <a:latin typeface="Georgia" panose="02040502050405020303" pitchFamily="18" charset="0"/>
              </a:rPr>
              <a:t> planer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skal</a:t>
            </a:r>
            <a:r>
              <a:rPr lang="en-US" altLang="nb-NO" sz="2400" dirty="0" smtClean="0">
                <a:latin typeface="Georgia" panose="02040502050405020303" pitchFamily="18" charset="0"/>
              </a:rPr>
              <a:t>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legges</a:t>
            </a:r>
            <a:r>
              <a:rPr lang="en-US" altLang="nb-NO" sz="2400" dirty="0" smtClean="0">
                <a:latin typeface="Georgia" panose="02040502050405020303" pitchFamily="18" charset="0"/>
              </a:rPr>
              <a:t> inn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og</a:t>
            </a:r>
            <a:r>
              <a:rPr lang="en-US" altLang="nb-NO" sz="2400" dirty="0" smtClean="0">
                <a:latin typeface="Georgia" panose="02040502050405020303" pitchFamily="18" charset="0"/>
              </a:rPr>
              <a:t>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følges</a:t>
            </a:r>
            <a:r>
              <a:rPr lang="en-US" altLang="nb-NO" sz="2400" dirty="0" smtClean="0">
                <a:latin typeface="Georgia" panose="02040502050405020303" pitchFamily="18" charset="0"/>
              </a:rPr>
              <a:t> opp.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Det</a:t>
            </a:r>
            <a:r>
              <a:rPr lang="en-US" altLang="nb-NO" sz="2400" dirty="0" smtClean="0">
                <a:latin typeface="Georgia" panose="02040502050405020303" pitchFamily="18" charset="0"/>
              </a:rPr>
              <a:t>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er</a:t>
            </a:r>
            <a:r>
              <a:rPr lang="en-US" altLang="nb-NO" sz="2400" dirty="0" smtClean="0">
                <a:latin typeface="Georgia" panose="02040502050405020303" pitchFamily="18" charset="0"/>
              </a:rPr>
              <a:t>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sansynlig</a:t>
            </a:r>
            <a:r>
              <a:rPr lang="en-US" altLang="nb-NO" sz="2400" dirty="0" smtClean="0">
                <a:latin typeface="Georgia" panose="02040502050405020303" pitchFamily="18" charset="0"/>
              </a:rPr>
              <a:t> at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presidenten</a:t>
            </a:r>
            <a:r>
              <a:rPr lang="en-US" altLang="nb-NO" sz="2400" dirty="0" smtClean="0">
                <a:latin typeface="Georgia" panose="02040502050405020303" pitchFamily="18" charset="0"/>
              </a:rPr>
              <a:t>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trenger</a:t>
            </a:r>
            <a:r>
              <a:rPr lang="en-US" altLang="nb-NO" sz="2400" dirty="0" smtClean="0">
                <a:latin typeface="Georgia" panose="02040502050405020303" pitchFamily="18" charset="0"/>
              </a:rPr>
              <a:t>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sekretærens</a:t>
            </a:r>
            <a:r>
              <a:rPr lang="en-US" altLang="nb-NO" sz="2400" dirty="0" smtClean="0">
                <a:latin typeface="Georgia" panose="02040502050405020303" pitchFamily="18" charset="0"/>
              </a:rPr>
              <a:t>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assistanse</a:t>
            </a:r>
            <a:r>
              <a:rPr lang="en-US" altLang="nb-NO" sz="2400" dirty="0" smtClean="0">
                <a:latin typeface="Georgia" panose="02040502050405020303" pitchFamily="18" charset="0"/>
              </a:rPr>
              <a:t>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til</a:t>
            </a:r>
            <a:r>
              <a:rPr lang="en-US" altLang="nb-NO" sz="2400" dirty="0" smtClean="0">
                <a:latin typeface="Georgia" panose="02040502050405020303" pitchFamily="18" charset="0"/>
              </a:rPr>
              <a:t>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dette</a:t>
            </a:r>
            <a:r>
              <a:rPr lang="en-US" altLang="nb-NO" sz="2400" dirty="0" smtClean="0">
                <a:latin typeface="Georgia" panose="02040502050405020303" pitchFamily="18" charset="0"/>
              </a:rPr>
              <a:t>.</a:t>
            </a:r>
          </a:p>
          <a:p>
            <a:pPr>
              <a:buClr>
                <a:schemeClr val="accent1"/>
              </a:buClr>
              <a:buSzPct val="125000"/>
            </a:pPr>
            <a:endParaRPr lang="en-US" altLang="nb-NO" sz="3200" dirty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endParaRPr lang="en-US" altLang="nb-NO" sz="3200" dirty="0">
              <a:latin typeface="Georgia" panose="02040502050405020303" pitchFamily="18" charset="0"/>
            </a:endParaRPr>
          </a:p>
          <a:p>
            <a:endParaRPr lang="en-US" altLang="nb-NO" sz="3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/>
          <p:cNvSpPr>
            <a:spLocks noGrp="1"/>
          </p:cNvSpPr>
          <p:nvPr>
            <p:ph type="title"/>
          </p:nvPr>
        </p:nvSpPr>
        <p:spPr bwMode="auto">
          <a:xfrm>
            <a:off x="0" y="457200"/>
            <a:ext cx="9144000" cy="533400"/>
          </a:xfrm>
          <a:solidFill>
            <a:schemeClr val="accent1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nb-NO" altLang="nb-NO" sz="3200" dirty="0" smtClean="0">
                <a:latin typeface="Arial Narrow" panose="020B0606020202030204" pitchFamily="34" charset="0"/>
              </a:rPr>
              <a:t>”My </a:t>
            </a:r>
            <a:r>
              <a:rPr lang="nb-NO" altLang="nb-NO" sz="3200" dirty="0" err="1" smtClean="0">
                <a:latin typeface="Arial Narrow" panose="020B0606020202030204" pitchFamily="34" charset="0"/>
              </a:rPr>
              <a:t>Rotary</a:t>
            </a:r>
            <a:r>
              <a:rPr lang="nb-NO" altLang="nb-NO" sz="3200" dirty="0" smtClean="0">
                <a:latin typeface="Arial Narrow" panose="020B0606020202030204" pitchFamily="34" charset="0"/>
              </a:rPr>
              <a:t>” på </a:t>
            </a:r>
            <a:r>
              <a:rPr lang="nb-NO" altLang="nb-NO" sz="3200" dirty="0" err="1" smtClean="0">
                <a:latin typeface="Arial Narrow" panose="020B0606020202030204" pitchFamily="34" charset="0"/>
              </a:rPr>
              <a:t>www.rotary.org</a:t>
            </a:r>
            <a:endParaRPr lang="nb-NO" altLang="nb-NO" sz="3200" dirty="0">
              <a:latin typeface="Arial Narrow" panose="020B0606020202030204" pitchFamily="34" charset="0"/>
            </a:endParaRPr>
          </a:p>
        </p:txBody>
      </p:sp>
      <p:grpSp>
        <p:nvGrpSpPr>
          <p:cNvPr id="20" name="Gruppe 19"/>
          <p:cNvGrpSpPr/>
          <p:nvPr/>
        </p:nvGrpSpPr>
        <p:grpSpPr>
          <a:xfrm>
            <a:off x="457200" y="1295400"/>
            <a:ext cx="8313529" cy="4724400"/>
            <a:chOff x="525671" y="1295400"/>
            <a:chExt cx="8313529" cy="4724400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5671" y="3048000"/>
              <a:ext cx="1511660" cy="15240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5671" y="1295400"/>
              <a:ext cx="4419600" cy="194188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02071" y="1981200"/>
              <a:ext cx="4272663" cy="1981200"/>
            </a:xfrm>
            <a:prstGeom prst="rect">
              <a:avLst/>
            </a:prstGeom>
            <a:noFill/>
            <a:ln w="9525">
              <a:solidFill>
                <a:schemeClr val="accent1">
                  <a:shade val="95000"/>
                  <a:satMod val="105000"/>
                </a:schemeClr>
              </a:solidFill>
              <a:miter lim="800000"/>
              <a:headEnd/>
              <a:tailEnd/>
            </a:ln>
          </p:spPr>
        </p:pic>
        <p:sp>
          <p:nvSpPr>
            <p:cNvPr id="9" name="Bildeforklaring formet som et avrundet rektangel 8"/>
            <p:cNvSpPr/>
            <p:nvPr/>
          </p:nvSpPr>
          <p:spPr>
            <a:xfrm>
              <a:off x="5105400" y="1295400"/>
              <a:ext cx="3733800" cy="533400"/>
            </a:xfrm>
            <a:prstGeom prst="wedgeRoundRectCallout">
              <a:avLst>
                <a:gd name="adj1" fmla="val -96"/>
                <a:gd name="adj2" fmla="val -46026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b-NO" altLang="nb-NO" sz="1400" dirty="0" smtClean="0">
                  <a:latin typeface="Georgia" panose="02040502050405020303" pitchFamily="18" charset="0"/>
                </a:rPr>
                <a:t>Start ” My </a:t>
              </a:r>
              <a:r>
                <a:rPr lang="nb-NO" altLang="nb-NO" sz="1400" dirty="0" err="1" smtClean="0">
                  <a:latin typeface="Georgia" panose="02040502050405020303" pitchFamily="18" charset="0"/>
                </a:rPr>
                <a:t>Rotary</a:t>
              </a:r>
              <a:r>
                <a:rPr lang="nb-NO" altLang="nb-NO" sz="1400" dirty="0" smtClean="0">
                  <a:latin typeface="Georgia" panose="02040502050405020303" pitchFamily="18" charset="0"/>
                </a:rPr>
                <a:t>” fra hjemmeside eller fra </a:t>
              </a:r>
              <a:r>
                <a:rPr lang="nb-NO" altLang="nb-NO" sz="1400" dirty="0" err="1" smtClean="0">
                  <a:latin typeface="Georgia" panose="02040502050405020303" pitchFamily="18" charset="0"/>
                </a:rPr>
                <a:t>dash-board</a:t>
              </a:r>
              <a:r>
                <a:rPr lang="nb-NO" altLang="nb-NO" sz="1400" dirty="0" smtClean="0">
                  <a:latin typeface="Georgia" panose="02040502050405020303" pitchFamily="18" charset="0"/>
                </a:rPr>
                <a:t> på ”Min Side” </a:t>
              </a:r>
            </a:p>
          </p:txBody>
        </p:sp>
        <p:sp>
          <p:nvSpPr>
            <p:cNvPr id="11" name="Rektangel 10"/>
            <p:cNvSpPr/>
            <p:nvPr/>
          </p:nvSpPr>
          <p:spPr>
            <a:xfrm>
              <a:off x="601871" y="3200400"/>
              <a:ext cx="1371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pic>
          <p:nvPicPr>
            <p:cNvPr id="13" name="Picture 3" descr="C:\Users\LudvigKåre\AppData\Local\Microsoft\Windows\INetCache\IE\E2JFOM4U\hand-309924_960_720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9768827">
              <a:off x="2633835" y="2855139"/>
              <a:ext cx="210999" cy="257490"/>
            </a:xfrm>
            <a:prstGeom prst="rect">
              <a:avLst/>
            </a:prstGeom>
            <a:noFill/>
          </p:spPr>
        </p:pic>
        <p:pic>
          <p:nvPicPr>
            <p:cNvPr id="14" name="Picture 3" descr="C:\Users\LudvigKåre\AppData\Local\Microsoft\Windows\INetCache\IE\E2JFOM4U\hand-309924_960_720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9768827">
              <a:off x="1033636" y="4226739"/>
              <a:ext cx="210999" cy="257490"/>
            </a:xfrm>
            <a:prstGeom prst="rect">
              <a:avLst/>
            </a:prstGeom>
            <a:noFill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29000" y="2743200"/>
              <a:ext cx="4338638" cy="1903727"/>
            </a:xfrm>
            <a:prstGeom prst="rect">
              <a:avLst/>
            </a:prstGeom>
            <a:noFill/>
            <a:ln w="9525">
              <a:solidFill>
                <a:schemeClr val="accent1">
                  <a:shade val="95000"/>
                  <a:satMod val="10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5" name="Picture 3" descr="C:\Users\LudvigKåre\AppData\Local\Microsoft\Windows\INetCache\IE\E2JFOM4U\hand-309924_960_720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9768827">
              <a:off x="7594565" y="3617139"/>
              <a:ext cx="210999" cy="257490"/>
            </a:xfrm>
            <a:prstGeom prst="rect">
              <a:avLst/>
            </a:prstGeom>
            <a:noFill/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172200" y="4191000"/>
              <a:ext cx="2667000" cy="1662760"/>
            </a:xfrm>
            <a:prstGeom prst="rect">
              <a:avLst/>
            </a:prstGeom>
            <a:noFill/>
            <a:ln w="9525">
              <a:solidFill>
                <a:schemeClr val="accent1">
                  <a:shade val="95000"/>
                  <a:satMod val="10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87148" y="4191000"/>
              <a:ext cx="2501123" cy="1676400"/>
            </a:xfrm>
            <a:prstGeom prst="rect">
              <a:avLst/>
            </a:prstGeom>
            <a:noFill/>
            <a:ln w="9525">
              <a:solidFill>
                <a:schemeClr val="accent1">
                  <a:shade val="95000"/>
                  <a:satMod val="105000"/>
                </a:schemeClr>
              </a:solidFill>
              <a:miter lim="800000"/>
              <a:headEnd/>
              <a:tailEnd/>
            </a:ln>
          </p:spPr>
        </p:pic>
        <p:sp>
          <p:nvSpPr>
            <p:cNvPr id="17" name="Bildeforklaring formet som et avrundet rektangel 16"/>
            <p:cNvSpPr/>
            <p:nvPr/>
          </p:nvSpPr>
          <p:spPr>
            <a:xfrm>
              <a:off x="533400" y="4724400"/>
              <a:ext cx="2895600" cy="1295400"/>
            </a:xfrm>
            <a:prstGeom prst="wedgeRoundRectCallout">
              <a:avLst>
                <a:gd name="adj1" fmla="val -96"/>
                <a:gd name="adj2" fmla="val -46026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b-NO" altLang="nb-NO" sz="1400" dirty="0" smtClean="0">
                  <a:latin typeface="Georgia" panose="02040502050405020303" pitchFamily="18" charset="0"/>
                </a:rPr>
                <a:t>Første gang må man opprette en konto og få tilsendt passord på e-post. (kan ta 24 t). Bruk e-post adresse som er registrert på medlemsnett til ”</a:t>
              </a:r>
              <a:r>
                <a:rPr lang="nb-NO" altLang="nb-NO" sz="1400" dirty="0" err="1" smtClean="0">
                  <a:latin typeface="Georgia" panose="02040502050405020303" pitchFamily="18" charset="0"/>
                </a:rPr>
                <a:t>Sign-in</a:t>
              </a:r>
              <a:r>
                <a:rPr lang="nb-NO" altLang="nb-NO" sz="1400" dirty="0" smtClean="0">
                  <a:latin typeface="Georgia" panose="02040502050405020303" pitchFamily="18" charset="0"/>
                </a:rPr>
                <a:t> </a:t>
              </a:r>
              <a:r>
                <a:rPr lang="nb-NO" altLang="nb-NO" sz="1400" dirty="0" err="1" smtClean="0">
                  <a:latin typeface="Georgia" panose="02040502050405020303" pitchFamily="18" charset="0"/>
                </a:rPr>
                <a:t>Email</a:t>
              </a:r>
              <a:r>
                <a:rPr lang="nb-NO" altLang="nb-NO" sz="1400" dirty="0" smtClean="0">
                  <a:latin typeface="Georgia" panose="02040502050405020303" pitchFamily="18" charset="0"/>
                </a:rPr>
                <a:t>”.</a:t>
              </a:r>
            </a:p>
            <a:p>
              <a:endParaRPr lang="nb-NO" altLang="nb-NO" sz="1400" dirty="0" smtClean="0">
                <a:latin typeface="Georgia" panose="02040502050405020303" pitchFamily="18" charset="0"/>
              </a:endParaRPr>
            </a:p>
            <a:p>
              <a:pPr marL="268288" indent="-268288">
                <a:buFont typeface="Arial" pitchFamily="34" charset="0"/>
                <a:buChar char="•"/>
              </a:pPr>
              <a:endParaRPr lang="nb-NO" altLang="nb-NO" sz="1400" dirty="0" smtClean="0">
                <a:latin typeface="Georgia" panose="02040502050405020303" pitchFamily="18" charset="0"/>
              </a:endParaRPr>
            </a:p>
          </p:txBody>
        </p:sp>
        <p:sp>
          <p:nvSpPr>
            <p:cNvPr id="18" name="Bildeforklaring formet som et avrundet rektangel 17"/>
            <p:cNvSpPr/>
            <p:nvPr/>
          </p:nvSpPr>
          <p:spPr>
            <a:xfrm>
              <a:off x="6705600" y="2133600"/>
              <a:ext cx="2133600" cy="381000"/>
            </a:xfrm>
            <a:prstGeom prst="wedgeRoundRectCallout">
              <a:avLst>
                <a:gd name="adj1" fmla="val -96"/>
                <a:gd name="adj2" fmla="val -46026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8288" indent="-268288"/>
              <a:r>
                <a:rPr lang="nb-NO" altLang="nb-NO" sz="1400" dirty="0" smtClean="0">
                  <a:latin typeface="Georgia" panose="02040502050405020303" pitchFamily="18" charset="0"/>
                </a:rPr>
                <a:t>”Sign In to My </a:t>
              </a:r>
              <a:r>
                <a:rPr lang="nb-NO" altLang="nb-NO" sz="1400" dirty="0" err="1" smtClean="0">
                  <a:latin typeface="Georgia" panose="02040502050405020303" pitchFamily="18" charset="0"/>
                </a:rPr>
                <a:t>Rotary</a:t>
              </a:r>
              <a:r>
                <a:rPr lang="nb-NO" altLang="nb-NO" sz="1400" dirty="0" smtClean="0">
                  <a:latin typeface="Georgia" panose="02040502050405020303" pitchFamily="18" charset="0"/>
                </a:rPr>
                <a:t>”</a:t>
              </a:r>
            </a:p>
          </p:txBody>
        </p:sp>
        <p:pic>
          <p:nvPicPr>
            <p:cNvPr id="19" name="Picture 3" descr="C:\Users\LudvigKåre\AppData\Local\Microsoft\Windows\INetCache\IE\E2JFOM4U\hand-309924_960_720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9768827">
              <a:off x="6291436" y="3921940"/>
              <a:ext cx="210999" cy="257490"/>
            </a:xfrm>
            <a:prstGeom prst="rect">
              <a:avLst/>
            </a:prstGeom>
            <a:noFill/>
            <a:scene3d>
              <a:camera prst="orthographicFront">
                <a:rot lat="0" lon="0" rev="14400000"/>
              </a:camera>
              <a:lightRig rig="threePt" dir="t"/>
            </a:scene3d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/>
          <p:cNvSpPr>
            <a:spLocks noGrp="1"/>
          </p:cNvSpPr>
          <p:nvPr>
            <p:ph type="title"/>
          </p:nvPr>
        </p:nvSpPr>
        <p:spPr bwMode="auto">
          <a:xfrm>
            <a:off x="68471" y="457200"/>
            <a:ext cx="9144000" cy="533400"/>
          </a:xfrm>
          <a:solidFill>
            <a:schemeClr val="accent1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nb-NO" altLang="nb-NO" sz="3200" dirty="0" smtClean="0">
                <a:latin typeface="Arial Narrow" panose="020B0606020202030204" pitchFamily="34" charset="0"/>
              </a:rPr>
              <a:t>”My </a:t>
            </a:r>
            <a:r>
              <a:rPr lang="nb-NO" altLang="nb-NO" sz="3200" dirty="0" err="1" smtClean="0">
                <a:latin typeface="Arial Narrow" panose="020B0606020202030204" pitchFamily="34" charset="0"/>
              </a:rPr>
              <a:t>Rotary</a:t>
            </a:r>
            <a:r>
              <a:rPr lang="nb-NO" altLang="nb-NO" sz="3200" dirty="0" smtClean="0">
                <a:latin typeface="Arial Narrow" panose="020B0606020202030204" pitchFamily="34" charset="0"/>
              </a:rPr>
              <a:t>” på </a:t>
            </a:r>
            <a:r>
              <a:rPr lang="nb-NO" altLang="nb-NO" sz="3200" dirty="0" err="1" smtClean="0">
                <a:latin typeface="Arial Narrow" panose="020B0606020202030204" pitchFamily="34" charset="0"/>
              </a:rPr>
              <a:t>www.rotary.org</a:t>
            </a:r>
            <a:endParaRPr lang="nb-NO" altLang="nb-NO" sz="3200" dirty="0">
              <a:latin typeface="Arial Narrow" panose="020B0606020202030204" pitchFamily="34" charset="0"/>
            </a:endParaRPr>
          </a:p>
        </p:txBody>
      </p:sp>
      <p:grpSp>
        <p:nvGrpSpPr>
          <p:cNvPr id="22" name="Gruppe 21"/>
          <p:cNvGrpSpPr/>
          <p:nvPr/>
        </p:nvGrpSpPr>
        <p:grpSpPr>
          <a:xfrm>
            <a:off x="373271" y="1219200"/>
            <a:ext cx="8534400" cy="4800600"/>
            <a:chOff x="373271" y="1219200"/>
            <a:chExt cx="8534400" cy="480060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3271" y="1313779"/>
              <a:ext cx="8460432" cy="3182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Avrundet rektangel 20"/>
            <p:cNvSpPr/>
            <p:nvPr/>
          </p:nvSpPr>
          <p:spPr>
            <a:xfrm>
              <a:off x="5097671" y="1219200"/>
              <a:ext cx="3810000" cy="304800"/>
            </a:xfrm>
            <a:prstGeom prst="roundRect">
              <a:avLst/>
            </a:prstGeom>
            <a:noFill/>
            <a:ln w="349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Bildeforklaring formet som et avrundet rektangel 16"/>
            <p:cNvSpPr/>
            <p:nvPr/>
          </p:nvSpPr>
          <p:spPr>
            <a:xfrm>
              <a:off x="685800" y="3886200"/>
              <a:ext cx="7772400" cy="2133600"/>
            </a:xfrm>
            <a:prstGeom prst="wedgeRoundRectCallout">
              <a:avLst>
                <a:gd name="adj1" fmla="val -96"/>
                <a:gd name="adj2" fmla="val -46026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8288" indent="-268288"/>
              <a:r>
                <a:rPr lang="nb-NO" altLang="nb-NO" sz="1400" dirty="0" smtClean="0">
                  <a:latin typeface="Georgia" panose="02040502050405020303" pitchFamily="18" charset="0"/>
                </a:rPr>
                <a:t>My </a:t>
              </a:r>
              <a:r>
                <a:rPr lang="nb-NO" altLang="nb-NO" sz="1400" dirty="0" err="1" smtClean="0">
                  <a:latin typeface="Georgia" panose="02040502050405020303" pitchFamily="18" charset="0"/>
                </a:rPr>
                <a:t>Rotary</a:t>
              </a:r>
              <a:r>
                <a:rPr lang="nb-NO" altLang="nb-NO" sz="1400" dirty="0" smtClean="0">
                  <a:latin typeface="Georgia" panose="02040502050405020303" pitchFamily="18" charset="0"/>
                </a:rPr>
                <a:t> har to funksjoner</a:t>
              </a:r>
            </a:p>
            <a:p>
              <a:pPr marL="268288" indent="-268288">
                <a:buFont typeface="Arial" pitchFamily="34" charset="0"/>
                <a:buChar char="•"/>
              </a:pPr>
              <a:r>
                <a:rPr lang="nb-NO" altLang="nb-NO" sz="1400" dirty="0" smtClean="0">
                  <a:latin typeface="Georgia" panose="02040502050405020303" pitchFamily="18" charset="0"/>
                </a:rPr>
                <a:t>Oppslagsverk og </a:t>
              </a:r>
              <a:r>
                <a:rPr lang="nb-NO" altLang="nb-NO" sz="1400" dirty="0" err="1" smtClean="0">
                  <a:latin typeface="Georgia" panose="02040502050405020303" pitchFamily="18" charset="0"/>
                </a:rPr>
                <a:t>kunskapsbase</a:t>
              </a:r>
              <a:r>
                <a:rPr lang="nb-NO" altLang="nb-NO" sz="1400" dirty="0" smtClean="0">
                  <a:latin typeface="Georgia" panose="02040502050405020303" pitchFamily="18" charset="0"/>
                </a:rPr>
                <a:t> som er offentlig</a:t>
              </a:r>
            </a:p>
            <a:p>
              <a:pPr marL="268288" indent="-268288">
                <a:buFont typeface="Arial" pitchFamily="34" charset="0"/>
                <a:buChar char="•"/>
              </a:pPr>
              <a:r>
                <a:rPr lang="nb-NO" altLang="nb-NO" sz="1400" dirty="0" smtClean="0">
                  <a:latin typeface="Georgia" panose="02040502050405020303" pitchFamily="18" charset="0"/>
                </a:rPr>
                <a:t>Egen seksjon for </a:t>
              </a:r>
              <a:r>
                <a:rPr lang="nb-NO" altLang="nb-NO" sz="1400" dirty="0" err="1" smtClean="0">
                  <a:latin typeface="Georgia" panose="02040502050405020303" pitchFamily="18" charset="0"/>
                </a:rPr>
                <a:t>Rotary</a:t>
              </a:r>
              <a:r>
                <a:rPr lang="nb-NO" altLang="nb-NO" sz="1400" dirty="0" smtClean="0">
                  <a:latin typeface="Georgia" panose="02040502050405020303" pitchFamily="18" charset="0"/>
                </a:rPr>
                <a:t> medlemmer som er passordbeskyttet. </a:t>
              </a:r>
            </a:p>
            <a:p>
              <a:pPr marL="271463" lvl="1" indent="11113"/>
              <a:r>
                <a:rPr lang="nb-NO" altLang="nb-NO" sz="1400" dirty="0" smtClean="0">
                  <a:solidFill>
                    <a:srgbClr val="FF0000"/>
                  </a:solidFill>
                  <a:latin typeface="Georgia" panose="02040502050405020303" pitchFamily="18" charset="0"/>
                </a:rPr>
                <a:t>Her skal klubbens mål og planer registreres i Club Central</a:t>
              </a:r>
              <a:endParaRPr lang="nb-NO" altLang="nb-NO" sz="1400" dirty="0" smtClean="0">
                <a:latin typeface="Georgia" panose="02040502050405020303" pitchFamily="18" charset="0"/>
              </a:endParaRPr>
            </a:p>
            <a:p>
              <a:pPr marL="268288" indent="-268288">
                <a:buFont typeface="Arial" pitchFamily="34" charset="0"/>
                <a:buChar char="•"/>
              </a:pPr>
              <a:r>
                <a:rPr lang="nb-NO" altLang="nb-NO" sz="1400" dirty="0" smtClean="0">
                  <a:latin typeface="Georgia" panose="02040502050405020303" pitchFamily="18" charset="0"/>
                </a:rPr>
                <a:t>Du får tilgang til denne delen i henhold til den rolle du er registrert med på medlemsnett</a:t>
              </a:r>
              <a:endParaRPr lang="nb-NO" altLang="nb-NO" sz="1400" dirty="0" smtClean="0">
                <a:solidFill>
                  <a:srgbClr val="FF0000"/>
                </a:solidFill>
                <a:latin typeface="Georgia" panose="02040502050405020303" pitchFamily="18" charset="0"/>
              </a:endParaRPr>
            </a:p>
            <a:p>
              <a:pPr marL="268288" indent="-268288">
                <a:buFont typeface="Arial" pitchFamily="34" charset="0"/>
                <a:buChar char="•"/>
              </a:pPr>
              <a:endParaRPr lang="nb-NO" altLang="nb-NO" sz="1400" dirty="0" smtClean="0">
                <a:latin typeface="Georgia" panose="02040502050405020303" pitchFamily="18" charset="0"/>
              </a:endParaRPr>
            </a:p>
            <a:p>
              <a:pPr marL="268288" indent="-268288">
                <a:buFont typeface="Arial" pitchFamily="34" charset="0"/>
                <a:buChar char="•"/>
              </a:pPr>
              <a:r>
                <a:rPr lang="nb-NO" altLang="nb-NO" sz="1400" dirty="0" smtClean="0">
                  <a:latin typeface="Georgia" panose="02040502050405020303" pitchFamily="18" charset="0"/>
                </a:rPr>
                <a:t>Gå igjennom menyene i My </a:t>
              </a:r>
              <a:r>
                <a:rPr lang="nb-NO" altLang="nb-NO" sz="1400" dirty="0" err="1" smtClean="0">
                  <a:latin typeface="Georgia" panose="02040502050405020303" pitchFamily="18" charset="0"/>
                </a:rPr>
                <a:t>Rotary</a:t>
              </a:r>
              <a:r>
                <a:rPr lang="nb-NO" altLang="nb-NO" sz="1400" dirty="0" smtClean="0">
                  <a:latin typeface="Georgia" panose="02040502050405020303" pitchFamily="18" charset="0"/>
                </a:rPr>
                <a:t> og få et overblikk over  hva du finner her</a:t>
              </a:r>
            </a:p>
            <a:p>
              <a:pPr marL="268288" indent="-268288">
                <a:buFont typeface="Arial" pitchFamily="34" charset="0"/>
                <a:buChar char="•"/>
              </a:pPr>
              <a:r>
                <a:rPr lang="nb-NO" altLang="nb-NO" sz="1400" dirty="0" smtClean="0">
                  <a:latin typeface="Georgia" panose="02040502050405020303" pitchFamily="18" charset="0"/>
                </a:rPr>
                <a:t>Sjekk ”</a:t>
              </a:r>
              <a:r>
                <a:rPr lang="nb-NO" altLang="nb-NO" sz="1400" dirty="0" err="1" smtClean="0">
                  <a:latin typeface="Georgia" panose="02040502050405020303" pitchFamily="18" charset="0"/>
                </a:rPr>
                <a:t>Profile</a:t>
              </a:r>
              <a:r>
                <a:rPr lang="nb-NO" altLang="nb-NO" sz="1400" dirty="0" smtClean="0">
                  <a:latin typeface="Georgia" panose="02040502050405020303" pitchFamily="18" charset="0"/>
                </a:rPr>
                <a:t>” og ”</a:t>
              </a:r>
              <a:r>
                <a:rPr lang="nb-NO" altLang="nb-NO" sz="1400" dirty="0" err="1" smtClean="0">
                  <a:latin typeface="Georgia" panose="02040502050405020303" pitchFamily="18" charset="0"/>
                </a:rPr>
                <a:t>Account</a:t>
              </a:r>
              <a:r>
                <a:rPr lang="nb-NO" altLang="nb-NO" sz="1400" dirty="0" smtClean="0">
                  <a:latin typeface="Georgia" panose="02040502050405020303" pitchFamily="18" charset="0"/>
                </a:rPr>
                <a:t> Settings”</a:t>
              </a:r>
            </a:p>
            <a:p>
              <a:pPr marL="268288" indent="-268288">
                <a:buFont typeface="Arial" pitchFamily="34" charset="0"/>
                <a:buChar char="•"/>
              </a:pPr>
              <a:r>
                <a:rPr lang="nb-NO" altLang="nb-NO" sz="1400" dirty="0" smtClean="0">
                  <a:latin typeface="Georgia" panose="02040502050405020303" pitchFamily="18" charset="0"/>
                </a:rPr>
                <a:t> Sjekk at medlemsliste på My </a:t>
              </a:r>
              <a:r>
                <a:rPr lang="nb-NO" altLang="nb-NO" sz="1400" dirty="0" err="1" smtClean="0">
                  <a:latin typeface="Georgia" panose="02040502050405020303" pitchFamily="18" charset="0"/>
                </a:rPr>
                <a:t>Rotary</a:t>
              </a:r>
              <a:r>
                <a:rPr lang="nb-NO" altLang="nb-NO" sz="1400" dirty="0" smtClean="0">
                  <a:latin typeface="Georgia" panose="02040502050405020303" pitchFamily="18" charset="0"/>
                </a:rPr>
                <a:t> er i overensstemmelse </a:t>
              </a:r>
              <a:r>
                <a:rPr lang="nb-NO" altLang="nb-NO" sz="1400" smtClean="0">
                  <a:latin typeface="Georgia" panose="02040502050405020303" pitchFamily="18" charset="0"/>
                </a:rPr>
                <a:t>med medlemsnett</a:t>
              </a:r>
              <a:endParaRPr lang="nb-NO" altLang="nb-NO" sz="1400" dirty="0" smtClean="0">
                <a:latin typeface="Georgia" panose="02040502050405020303" pitchFamily="18" charset="0"/>
              </a:endParaRPr>
            </a:p>
            <a:p>
              <a:pPr marL="268288" indent="-268288">
                <a:buFont typeface="Arial" pitchFamily="34" charset="0"/>
                <a:buChar char="•"/>
              </a:pPr>
              <a:endParaRPr lang="nb-NO" altLang="nb-NO" sz="1400" dirty="0" smtClean="0">
                <a:latin typeface="Georgia" panose="02040502050405020303" pitchFamily="18" charset="0"/>
              </a:endParaRPr>
            </a:p>
            <a:p>
              <a:pPr marL="268288" indent="-268288">
                <a:buFont typeface="Arial" pitchFamily="34" charset="0"/>
                <a:buChar char="•"/>
              </a:pPr>
              <a:endParaRPr lang="nb-NO" altLang="nb-NO" sz="1400" dirty="0" smtClean="0">
                <a:latin typeface="Georgia" panose="02040502050405020303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/>
          <p:cNvSpPr>
            <a:spLocks noGrp="1"/>
          </p:cNvSpPr>
          <p:nvPr>
            <p:ph type="title"/>
          </p:nvPr>
        </p:nvSpPr>
        <p:spPr bwMode="auto">
          <a:xfrm>
            <a:off x="0" y="457200"/>
            <a:ext cx="9144000" cy="533400"/>
          </a:xfrm>
          <a:solidFill>
            <a:schemeClr val="accent1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nb-NO" altLang="nb-NO" sz="3200" dirty="0" smtClean="0">
                <a:latin typeface="Arial Narrow" panose="020B0606020202030204" pitchFamily="34" charset="0"/>
              </a:rPr>
              <a:t>Club Central – Klubbens mål og planer</a:t>
            </a:r>
            <a:endParaRPr lang="nb-NO" altLang="nb-NO" sz="3200" dirty="0">
              <a:latin typeface="Arial Narrow" panose="020B0606020202030204" pitchFamily="34" charset="0"/>
            </a:endParaRPr>
          </a:p>
        </p:txBody>
      </p:sp>
      <p:pic>
        <p:nvPicPr>
          <p:cNvPr id="12" name="Picture 3" descr="C:\Users\LudvigKåre\AppData\Local\Microsoft\Windows\INetCache\IE\E2JFOM4U\hand-309924_960_72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768827">
            <a:off x="1727165" y="2169339"/>
            <a:ext cx="210999" cy="257490"/>
          </a:xfrm>
          <a:prstGeom prst="rect">
            <a:avLst/>
          </a:prstGeom>
          <a:noFill/>
        </p:spPr>
      </p:pic>
      <p:pic>
        <p:nvPicPr>
          <p:cNvPr id="8" name="Picture 3" descr="C:\Users\LudvigKåre\AppData\Local\Microsoft\Windows\INetCache\IE\E2JFOM4U\hand-309924_960_72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768827">
            <a:off x="1422365" y="5445939"/>
            <a:ext cx="210999" cy="257490"/>
          </a:xfrm>
          <a:prstGeom prst="rect">
            <a:avLst/>
          </a:prstGeom>
          <a:noFill/>
        </p:spPr>
      </p:pic>
      <p:grpSp>
        <p:nvGrpSpPr>
          <p:cNvPr id="11" name="Gruppe 10"/>
          <p:cNvGrpSpPr/>
          <p:nvPr/>
        </p:nvGrpSpPr>
        <p:grpSpPr>
          <a:xfrm>
            <a:off x="228600" y="1219200"/>
            <a:ext cx="8458200" cy="4953000"/>
            <a:chOff x="228600" y="1219200"/>
            <a:chExt cx="8458200" cy="495300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1219200"/>
              <a:ext cx="4953000" cy="255354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4073" y="3352800"/>
              <a:ext cx="2299127" cy="268128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7" name="Bildeforklaring formet som et avrundet rektangel 16"/>
            <p:cNvSpPr/>
            <p:nvPr/>
          </p:nvSpPr>
          <p:spPr>
            <a:xfrm>
              <a:off x="2895600" y="4419600"/>
              <a:ext cx="5791200" cy="1752600"/>
            </a:xfrm>
            <a:prstGeom prst="wedgeRoundRectCallout">
              <a:avLst>
                <a:gd name="adj1" fmla="val -96"/>
                <a:gd name="adj2" fmla="val -46026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8288" indent="-268288">
                <a:buFont typeface="Arial" pitchFamily="34" charset="0"/>
                <a:buChar char="•"/>
              </a:pPr>
              <a:r>
                <a:rPr lang="nb-NO" altLang="nb-NO" sz="1400" dirty="0" smtClean="0">
                  <a:latin typeface="Georgia" panose="02040502050405020303" pitchFamily="18" charset="0"/>
                </a:rPr>
                <a:t>Club Central finnes under ”</a:t>
              </a:r>
              <a:r>
                <a:rPr lang="nb-NO" altLang="nb-NO" sz="1400" dirty="0" err="1" smtClean="0">
                  <a:latin typeface="Georgia" panose="02040502050405020303" pitchFamily="18" charset="0"/>
                </a:rPr>
                <a:t>Take</a:t>
              </a:r>
              <a:r>
                <a:rPr lang="nb-NO" altLang="nb-NO" sz="1400" dirty="0" smtClean="0">
                  <a:latin typeface="Georgia" panose="02040502050405020303" pitchFamily="18" charset="0"/>
                </a:rPr>
                <a:t> Action” fanen</a:t>
              </a:r>
            </a:p>
            <a:p>
              <a:pPr marL="268288" indent="-268288">
                <a:buFont typeface="Arial" pitchFamily="34" charset="0"/>
                <a:buChar char="•"/>
              </a:pPr>
              <a:r>
                <a:rPr lang="nb-NO" altLang="nb-NO" sz="1400" dirty="0" smtClean="0">
                  <a:latin typeface="Georgia" panose="02040502050405020303" pitchFamily="18" charset="0"/>
                </a:rPr>
                <a:t>Klubbens mål og planer legges inn i ”Goal Center”. Frist er  </a:t>
              </a:r>
              <a:r>
                <a:rPr lang="nb-NO" altLang="nb-NO" sz="1400" dirty="0" smtClean="0">
                  <a:solidFill>
                    <a:srgbClr val="FF0000"/>
                  </a:solidFill>
                  <a:latin typeface="Georgia" panose="02040502050405020303" pitchFamily="18" charset="0"/>
                </a:rPr>
                <a:t>1. mai </a:t>
              </a:r>
            </a:p>
            <a:p>
              <a:pPr marL="268288" indent="-268288">
                <a:buFont typeface="Arial" pitchFamily="34" charset="0"/>
                <a:buChar char="•"/>
              </a:pPr>
              <a:r>
                <a:rPr lang="nb-NO" altLang="nb-NO" sz="1400" dirty="0" smtClean="0">
                  <a:latin typeface="Georgia" panose="02040502050405020303" pitchFamily="18" charset="0"/>
                </a:rPr>
                <a:t>I Club Central ligger 3 års historikk</a:t>
              </a:r>
            </a:p>
            <a:p>
              <a:pPr marL="268288" indent="-268288">
                <a:buFont typeface="Arial" pitchFamily="34" charset="0"/>
                <a:buChar char="•"/>
              </a:pPr>
              <a:r>
                <a:rPr lang="nb-NO" altLang="nb-NO" sz="1400" dirty="0" smtClean="0">
                  <a:latin typeface="Georgia" panose="02040502050405020303" pitchFamily="18" charset="0"/>
                </a:rPr>
                <a:t>OBS! Pass på å velge riktig år</a:t>
              </a:r>
            </a:p>
            <a:p>
              <a:pPr marL="268288" indent="-268288">
                <a:buFont typeface="Arial" pitchFamily="34" charset="0"/>
                <a:buChar char="•"/>
              </a:pPr>
              <a:r>
                <a:rPr lang="nb-NO" altLang="nb-NO" sz="1400" dirty="0" smtClean="0">
                  <a:latin typeface="Georgia" panose="02040502050405020303" pitchFamily="18" charset="0"/>
                </a:rPr>
                <a:t>Flere seksjoner som hver enkelt skal editeres og lagres</a:t>
              </a:r>
            </a:p>
            <a:p>
              <a:pPr marL="268288" indent="-268288">
                <a:buFont typeface="Arial" pitchFamily="34" charset="0"/>
                <a:buChar char="•"/>
              </a:pPr>
              <a:r>
                <a:rPr lang="nb-NO" altLang="nb-NO" sz="1400" dirty="0" smtClean="0">
                  <a:latin typeface="Georgia" panose="02040502050405020303" pitchFamily="18" charset="0"/>
                </a:rPr>
                <a:t>Gjør deg kjent med  innholdet i Club Central og hvilke data som skal legges inn</a:t>
              </a:r>
            </a:p>
            <a:p>
              <a:pPr marL="268288" indent="-268288">
                <a:buFont typeface="Arial" pitchFamily="34" charset="0"/>
                <a:buChar char="•"/>
              </a:pPr>
              <a:endParaRPr lang="nb-NO" altLang="nb-NO" sz="1400" dirty="0" smtClean="0">
                <a:latin typeface="Georgia" panose="02040502050405020303" pitchFamily="18" charset="0"/>
              </a:endParaRPr>
            </a:p>
            <a:p>
              <a:pPr marL="268288" indent="-268288">
                <a:buFont typeface="Arial" pitchFamily="34" charset="0"/>
                <a:buChar char="•"/>
              </a:pPr>
              <a:endParaRPr lang="nb-NO" altLang="nb-NO" sz="1400" dirty="0" smtClean="0">
                <a:latin typeface="Georgia" panose="02040502050405020303" pitchFamily="18" charset="0"/>
              </a:endParaRPr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00400" y="1524000"/>
              <a:ext cx="5179205" cy="27432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pic>
        <p:nvPicPr>
          <p:cNvPr id="16" name="Picture 3" descr="C:\Users\LudvigKåre\AppData\Local\Microsoft\Windows\INetCache\IE\E2JFOM4U\hand-309924_960_72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768827">
            <a:off x="4013165" y="2245540"/>
            <a:ext cx="210999" cy="2574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tel 1"/>
          <p:cNvSpPr>
            <a:spLocks noGrp="1"/>
          </p:cNvSpPr>
          <p:nvPr>
            <p:ph type="title"/>
          </p:nvPr>
        </p:nvSpPr>
        <p:spPr bwMode="auto">
          <a:xfrm>
            <a:off x="0" y="457200"/>
            <a:ext cx="9144000" cy="533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nb-NO" altLang="nb-NO" sz="3200" dirty="0" smtClean="0">
                <a:latin typeface="Arial Narrow" panose="020B0606020202030204" pitchFamily="34" charset="0"/>
              </a:rPr>
              <a:t>Forslag til øvelser</a:t>
            </a:r>
            <a:endParaRPr lang="nb-NO" altLang="nb-NO" sz="3200" dirty="0">
              <a:latin typeface="Arial Narrow" panose="020B0606020202030204" pitchFamily="34" charset="0"/>
            </a:endParaRPr>
          </a:p>
        </p:txBody>
      </p:sp>
      <p:sp>
        <p:nvSpPr>
          <p:cNvPr id="32771" name="Plassholder for innhold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nb-NO" altLang="nb-NO" dirty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>
                <a:latin typeface="Georgia" panose="02040502050405020303" pitchFamily="18" charset="0"/>
              </a:rPr>
              <a:t>Se på klubbens profil</a:t>
            </a: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>
                <a:latin typeface="Georgia" panose="02040502050405020303" pitchFamily="18" charset="0"/>
              </a:rPr>
              <a:t>Endre mailadresse på deg selv</a:t>
            </a: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>
                <a:latin typeface="Georgia" panose="02040502050405020303" pitchFamily="18" charset="0"/>
              </a:rPr>
              <a:t>Legg til medlem</a:t>
            </a: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>
                <a:latin typeface="Georgia" panose="02040502050405020303" pitchFamily="18" charset="0"/>
              </a:rPr>
              <a:t>Slette et medlem</a:t>
            </a: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>
                <a:latin typeface="Georgia" panose="02040502050405020303" pitchFamily="18" charset="0"/>
              </a:rPr>
              <a:t>Legge til nytt styremedlem</a:t>
            </a: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>
                <a:latin typeface="Georgia" panose="02040502050405020303" pitchFamily="18" charset="0"/>
              </a:rPr>
              <a:t>Opprette en komite</a:t>
            </a:r>
          </a:p>
          <a:p>
            <a:endParaRPr lang="nb-NO" altLang="nb-NO" dirty="0">
              <a:latin typeface="Georgia" panose="02040502050405020303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nb-NO" sz="3200" dirty="0" err="1" smtClean="0">
                <a:latin typeface="Arial Narrow" panose="020B0606020202030204" pitchFamily="34" charset="0"/>
              </a:rPr>
              <a:t>Mål</a:t>
            </a:r>
            <a:r>
              <a:rPr lang="en-US" altLang="nb-NO" sz="3200" dirty="0" smtClean="0">
                <a:latin typeface="Arial Narrow" panose="020B0606020202030204" pitchFamily="34" charset="0"/>
              </a:rPr>
              <a:t> for </a:t>
            </a:r>
            <a:r>
              <a:rPr lang="en-US" altLang="nb-NO" sz="3200" dirty="0" err="1" smtClean="0">
                <a:latin typeface="Arial Narrow" panose="020B0606020202030204" pitchFamily="34" charset="0"/>
              </a:rPr>
              <a:t>sekretæropplæring</a:t>
            </a:r>
            <a:endParaRPr lang="en-US" altLang="nb-NO" sz="32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/>
              </a:buClr>
              <a:buSzPct val="125000"/>
              <a:buNone/>
            </a:pPr>
            <a:endParaRPr lang="en-US" altLang="nb-NO" sz="2800" dirty="0" smtClean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r>
              <a:rPr lang="en-US" altLang="nb-NO" sz="2800" dirty="0" err="1" smtClean="0">
                <a:latin typeface="Georgia" panose="02040502050405020303" pitchFamily="18" charset="0"/>
              </a:rPr>
              <a:t>Gi</a:t>
            </a:r>
            <a:r>
              <a:rPr lang="en-US" altLang="nb-NO" sz="2800" dirty="0" smtClean="0">
                <a:latin typeface="Georgia" panose="02040502050405020303" pitchFamily="18" charset="0"/>
              </a:rPr>
              <a:t> </a:t>
            </a:r>
            <a:r>
              <a:rPr lang="en-US" altLang="nb-NO" sz="2800" dirty="0" err="1" smtClean="0">
                <a:latin typeface="Georgia" panose="02040502050405020303" pitchFamily="18" charset="0"/>
              </a:rPr>
              <a:t>oversikt</a:t>
            </a:r>
            <a:r>
              <a:rPr lang="en-US" altLang="nb-NO" sz="2800" dirty="0" smtClean="0">
                <a:latin typeface="Georgia" panose="02040502050405020303" pitchFamily="18" charset="0"/>
              </a:rPr>
              <a:t> over</a:t>
            </a:r>
            <a:endParaRPr lang="en-US" altLang="nb-NO" sz="2800" dirty="0">
              <a:latin typeface="Georgia" panose="02040502050405020303" pitchFamily="18" charset="0"/>
            </a:endParaRPr>
          </a:p>
          <a:p>
            <a:pPr lvl="1">
              <a:buClr>
                <a:schemeClr val="accent1"/>
              </a:buClr>
              <a:buSzPct val="125000"/>
            </a:pPr>
            <a:r>
              <a:rPr lang="en-US" altLang="nb-NO" sz="2400" dirty="0" err="1" smtClean="0">
                <a:latin typeface="Georgia" panose="02040502050405020303" pitchFamily="18" charset="0"/>
              </a:rPr>
              <a:t>Klubbsekretærens</a:t>
            </a:r>
            <a:r>
              <a:rPr lang="en-US" altLang="nb-NO" sz="2400" dirty="0" smtClean="0">
                <a:latin typeface="Georgia" panose="02040502050405020303" pitchFamily="18" charset="0"/>
              </a:rPr>
              <a:t>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oppgaver</a:t>
            </a:r>
            <a:endParaRPr lang="en-US" altLang="nb-NO" sz="2400" dirty="0" smtClean="0">
              <a:latin typeface="Georgia" panose="02040502050405020303" pitchFamily="18" charset="0"/>
            </a:endParaRPr>
          </a:p>
          <a:p>
            <a:pPr lvl="1">
              <a:buClr>
                <a:schemeClr val="accent1"/>
              </a:buClr>
              <a:buSzPct val="125000"/>
            </a:pPr>
            <a:r>
              <a:rPr lang="en-US" altLang="nb-NO" sz="2400" dirty="0" err="1" smtClean="0">
                <a:latin typeface="Georgia" panose="02040502050405020303" pitchFamily="18" charset="0"/>
              </a:rPr>
              <a:t>Medlemsnettet</a:t>
            </a:r>
            <a:r>
              <a:rPr lang="en-US" altLang="nb-NO" sz="2400" dirty="0" smtClean="0">
                <a:latin typeface="Georgia" panose="02040502050405020303" pitchFamily="18" charset="0"/>
              </a:rPr>
              <a:t>  </a:t>
            </a:r>
            <a:r>
              <a:rPr lang="en-US" altLang="nb-NO" sz="2400" dirty="0" err="1" smtClean="0">
                <a:latin typeface="Georgia" panose="02040502050405020303" pitchFamily="18" charset="0"/>
              </a:rPr>
              <a:t>på</a:t>
            </a:r>
            <a:r>
              <a:rPr lang="en-US" altLang="nb-NO" sz="2400" dirty="0" smtClean="0">
                <a:latin typeface="Georgia" panose="02040502050405020303" pitchFamily="18" charset="0"/>
              </a:rPr>
              <a:t> </a:t>
            </a:r>
            <a:r>
              <a:rPr lang="en-US" altLang="nb-NO" sz="2400" u="sng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3"/>
              </a:rPr>
              <a:t>www.rotary.no</a:t>
            </a:r>
            <a:endParaRPr lang="en-US" altLang="nb-NO" sz="2400" u="sng" dirty="0" smtClean="0">
              <a:solidFill>
                <a:schemeClr val="tx2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  <a:p>
            <a:pPr lvl="1">
              <a:buClr>
                <a:schemeClr val="accent1"/>
              </a:buClr>
              <a:buSzPct val="125000"/>
            </a:pPr>
            <a:r>
              <a:rPr lang="en-US" altLang="nb-NO" sz="2400" dirty="0" smtClean="0">
                <a:latin typeface="Georgia" panose="02040502050405020303" pitchFamily="18" charset="0"/>
              </a:rPr>
              <a:t>RI sin database  </a:t>
            </a:r>
            <a:r>
              <a:rPr lang="en-US" altLang="nb-NO" sz="2400" u="sng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  <a:hlinkClick r:id="rId4"/>
              </a:rPr>
              <a:t>www.rotary.org</a:t>
            </a:r>
            <a:endParaRPr lang="en-US" altLang="nb-NO" sz="2800" dirty="0" smtClean="0">
              <a:solidFill>
                <a:schemeClr val="tx2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r>
              <a:rPr lang="en-US" altLang="nb-NO" sz="2800" dirty="0" err="1" smtClean="0">
                <a:latin typeface="Georgia" panose="02040502050405020303" pitchFamily="18" charset="0"/>
              </a:rPr>
              <a:t>Kom</a:t>
            </a:r>
            <a:r>
              <a:rPr lang="en-US" altLang="nb-NO" sz="2800" dirty="0" smtClean="0">
                <a:latin typeface="Georgia" panose="02040502050405020303" pitchFamily="18" charset="0"/>
              </a:rPr>
              <a:t> </a:t>
            </a:r>
            <a:r>
              <a:rPr lang="en-US" altLang="nb-NO" sz="2800" dirty="0" err="1" smtClean="0">
                <a:latin typeface="Georgia" panose="02040502050405020303" pitchFamily="18" charset="0"/>
              </a:rPr>
              <a:t>igang</a:t>
            </a:r>
            <a:r>
              <a:rPr lang="en-US" altLang="nb-NO" sz="2800" dirty="0" smtClean="0">
                <a:latin typeface="Georgia" panose="02040502050405020303" pitchFamily="18" charset="0"/>
              </a:rPr>
              <a:t> </a:t>
            </a:r>
            <a:r>
              <a:rPr lang="en-US" altLang="nb-NO" sz="2800" dirty="0" err="1" smtClean="0">
                <a:latin typeface="Georgia" panose="02040502050405020303" pitchFamily="18" charset="0"/>
              </a:rPr>
              <a:t>råd</a:t>
            </a:r>
            <a:r>
              <a:rPr lang="en-US" altLang="nb-NO" sz="2800" dirty="0" smtClean="0">
                <a:latin typeface="Georgia" panose="02040502050405020303" pitchFamily="18" charset="0"/>
              </a:rPr>
              <a:t>/tips</a:t>
            </a:r>
          </a:p>
          <a:p>
            <a:pPr>
              <a:buClr>
                <a:schemeClr val="accent1"/>
              </a:buClr>
              <a:buSzPct val="125000"/>
            </a:pPr>
            <a:r>
              <a:rPr lang="en-US" altLang="nb-NO" sz="2800" dirty="0" err="1" smtClean="0">
                <a:latin typeface="Georgia" panose="02040502050405020303" pitchFamily="18" charset="0"/>
              </a:rPr>
              <a:t>Demonstrasjon</a:t>
            </a:r>
            <a:r>
              <a:rPr lang="en-US" altLang="nb-NO" sz="2800" dirty="0" smtClean="0">
                <a:latin typeface="Georgia" panose="02040502050405020303" pitchFamily="18" charset="0"/>
              </a:rPr>
              <a:t> </a:t>
            </a:r>
            <a:r>
              <a:rPr lang="en-US" altLang="nb-NO" sz="2800" dirty="0" err="1" smtClean="0">
                <a:latin typeface="Georgia" panose="02040502050405020303" pitchFamily="18" charset="0"/>
              </a:rPr>
              <a:t>og</a:t>
            </a:r>
            <a:r>
              <a:rPr lang="en-US" altLang="nb-NO" sz="2800" dirty="0" smtClean="0">
                <a:latin typeface="Georgia" panose="02040502050405020303" pitchFamily="18" charset="0"/>
              </a:rPr>
              <a:t> </a:t>
            </a:r>
            <a:r>
              <a:rPr lang="en-US" altLang="nb-NO" sz="2800" dirty="0" err="1" smtClean="0">
                <a:latin typeface="Georgia" panose="02040502050405020303" pitchFamily="18" charset="0"/>
              </a:rPr>
              <a:t>øvelser</a:t>
            </a:r>
            <a:endParaRPr lang="en-US" altLang="nb-NO" sz="2800" dirty="0" smtClean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endParaRPr lang="en-US" altLang="nb-NO" sz="3200" dirty="0">
              <a:latin typeface="Georgia" panose="02040502050405020303" pitchFamily="18" charset="0"/>
            </a:endParaRPr>
          </a:p>
          <a:p>
            <a:endParaRPr lang="en-US" altLang="nb-NO" sz="3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tel 1"/>
          <p:cNvSpPr>
            <a:spLocks noGrp="1"/>
          </p:cNvSpPr>
          <p:nvPr>
            <p:ph type="title"/>
          </p:nvPr>
        </p:nvSpPr>
        <p:spPr bwMode="auto">
          <a:xfrm>
            <a:off x="0" y="457200"/>
            <a:ext cx="9144000" cy="533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nb-NO" altLang="nb-NO" sz="2800" dirty="0" smtClean="0">
                <a:latin typeface="Arial Narrow" panose="020B0606020202030204" pitchFamily="34" charset="0"/>
              </a:rPr>
              <a:t>Forslag til øvelser</a:t>
            </a:r>
            <a:endParaRPr lang="nb-NO" altLang="nb-NO" sz="2800" dirty="0">
              <a:latin typeface="Arial Narrow" panose="020B0606020202030204" pitchFamily="34" charset="0"/>
            </a:endParaRPr>
          </a:p>
        </p:txBody>
      </p:sp>
      <p:sp>
        <p:nvSpPr>
          <p:cNvPr id="33795" name="Plassholder for innhold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229600" cy="4800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>
                <a:latin typeface="Georgia" panose="02040502050405020303" pitchFamily="18" charset="0"/>
              </a:rPr>
              <a:t>Liste over alle medlemmer i klubben din</a:t>
            </a: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>
                <a:latin typeface="Georgia" panose="02040502050405020303" pitchFamily="18" charset="0"/>
              </a:rPr>
              <a:t>Hvor mange er dere?</a:t>
            </a: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>
                <a:latin typeface="Georgia" panose="02040502050405020303" pitchFamily="18" charset="0"/>
              </a:rPr>
              <a:t>Har alle registrert mailadresse?</a:t>
            </a: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>
                <a:latin typeface="Georgia" panose="02040502050405020303" pitchFamily="18" charset="0"/>
              </a:rPr>
              <a:t>Lage adresseliste for massemail til alle i klubben</a:t>
            </a:r>
          </a:p>
          <a:p>
            <a:pPr>
              <a:buClr>
                <a:schemeClr val="accent1"/>
              </a:buClr>
              <a:buSzPct val="125000"/>
            </a:pPr>
            <a:endParaRPr lang="nb-NO" altLang="nb-NO" sz="2800" dirty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>
                <a:latin typeface="Georgia" panose="02040502050405020303" pitchFamily="18" charset="0"/>
              </a:rPr>
              <a:t>mye nyttig å finne på supportsiden: </a:t>
            </a:r>
            <a:r>
              <a:rPr lang="nb-NO" altLang="nb-NO" sz="2800" dirty="0">
                <a:latin typeface="Georgia" panose="02040502050405020303" pitchFamily="18" charset="0"/>
                <a:hlinkClick r:id="rId2"/>
              </a:rPr>
              <a:t>http://support.rotary.no/</a:t>
            </a:r>
            <a:endParaRPr lang="en-US" altLang="nb-NO" sz="2800" dirty="0">
              <a:latin typeface="Georgia" panose="02040502050405020303" pitchFamily="18" charset="0"/>
            </a:endParaRPr>
          </a:p>
          <a:p>
            <a:endParaRPr lang="nb-NO" altLang="nb-NO" dirty="0">
              <a:latin typeface="Georgia" panose="02040502050405020303" pitchFamily="18" charset="0"/>
            </a:endParaRPr>
          </a:p>
          <a:p>
            <a:endParaRPr lang="nb-NO" altLang="nb-NO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Takk for oppmerksomheten</a:t>
            </a:r>
            <a:endParaRPr lang="nb-NO" dirty="0"/>
          </a:p>
        </p:txBody>
      </p:sp>
      <p:sp>
        <p:nvSpPr>
          <p:cNvPr id="26627" name="Undertittel 2"/>
          <p:cNvSpPr>
            <a:spLocks noGrp="1"/>
          </p:cNvSpPr>
          <p:nvPr>
            <p:ph type="subTitle" idx="1"/>
          </p:nvPr>
        </p:nvSpPr>
        <p:spPr bwMode="auto">
          <a:xfrm>
            <a:off x="533400" y="4611688"/>
            <a:ext cx="6400800" cy="950912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0" y="457200"/>
            <a:ext cx="9144000" cy="533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nb-NO" sz="3200" dirty="0" err="1" smtClean="0">
                <a:latin typeface="Arial Narrow" panose="020B0606020202030204" pitchFamily="34" charset="0"/>
              </a:rPr>
              <a:t>Sekretærenes</a:t>
            </a:r>
            <a:r>
              <a:rPr lang="en-US" altLang="nb-NO" sz="3200" dirty="0" smtClean="0">
                <a:latin typeface="Arial Narrow" panose="020B0606020202030204" pitchFamily="34" charset="0"/>
              </a:rPr>
              <a:t> </a:t>
            </a:r>
            <a:r>
              <a:rPr lang="en-US" altLang="nb-NO" sz="3200" dirty="0" err="1">
                <a:latin typeface="Arial Narrow" panose="020B0606020202030204" pitchFamily="34" charset="0"/>
              </a:rPr>
              <a:t>viktigste</a:t>
            </a:r>
            <a:r>
              <a:rPr lang="en-US" altLang="nb-NO" sz="3200" dirty="0">
                <a:latin typeface="Arial Narrow" panose="020B0606020202030204" pitchFamily="34" charset="0"/>
              </a:rPr>
              <a:t> </a:t>
            </a:r>
            <a:r>
              <a:rPr lang="en-US" altLang="nb-NO" sz="3200" dirty="0" err="1" smtClean="0">
                <a:latin typeface="Arial Narrow" panose="020B0606020202030204" pitchFamily="34" charset="0"/>
              </a:rPr>
              <a:t>oppgaver</a:t>
            </a:r>
            <a:endParaRPr lang="en-US" altLang="nb-NO" sz="32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14300" indent="0" eaLnBrk="1" hangingPunct="1">
              <a:spcAft>
                <a:spcPts val="90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None/>
            </a:pPr>
            <a:endParaRPr lang="en-US" altLang="nb-NO" sz="1700" dirty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r>
              <a:rPr lang="en-US" altLang="nb-NO" sz="2800" dirty="0" err="1">
                <a:latin typeface="Georgia" panose="02040502050405020303" pitchFamily="18" charset="0"/>
              </a:rPr>
              <a:t>Presidentens</a:t>
            </a:r>
            <a:r>
              <a:rPr lang="en-US" altLang="nb-NO" sz="2800" dirty="0">
                <a:latin typeface="Georgia" panose="02040502050405020303" pitchFamily="18" charset="0"/>
              </a:rPr>
              <a:t> </a:t>
            </a:r>
            <a:r>
              <a:rPr lang="en-US" altLang="nb-NO" sz="2800" dirty="0" err="1">
                <a:latin typeface="Georgia" panose="02040502050405020303" pitchFamily="18" charset="0"/>
              </a:rPr>
              <a:t>nærmeste</a:t>
            </a:r>
            <a:r>
              <a:rPr lang="en-US" altLang="nb-NO" sz="2800" dirty="0">
                <a:latin typeface="Georgia" panose="02040502050405020303" pitchFamily="18" charset="0"/>
              </a:rPr>
              <a:t> </a:t>
            </a:r>
            <a:r>
              <a:rPr lang="en-US" altLang="nb-NO" sz="2800" dirty="0" err="1">
                <a:latin typeface="Georgia" panose="02040502050405020303" pitchFamily="18" charset="0"/>
              </a:rPr>
              <a:t>medarbeider</a:t>
            </a:r>
            <a:endParaRPr lang="en-US" altLang="nb-NO" sz="2800" dirty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r>
              <a:rPr lang="en-US" altLang="nb-NO" sz="2800" dirty="0" smtClean="0">
                <a:latin typeface="Georgia" panose="02040502050405020303" pitchFamily="18" charset="0"/>
              </a:rPr>
              <a:t>Hold </a:t>
            </a:r>
            <a:r>
              <a:rPr lang="en-US" altLang="nb-NO" sz="2800" dirty="0" err="1">
                <a:latin typeface="Georgia" panose="02040502050405020303" pitchFamily="18" charset="0"/>
              </a:rPr>
              <a:t>rede</a:t>
            </a:r>
            <a:r>
              <a:rPr lang="en-US" altLang="nb-NO" sz="2800" dirty="0">
                <a:latin typeface="Georgia" panose="02040502050405020303" pitchFamily="18" charset="0"/>
              </a:rPr>
              <a:t> </a:t>
            </a:r>
            <a:r>
              <a:rPr lang="en-US" altLang="nb-NO" sz="2800" dirty="0" err="1">
                <a:latin typeface="Georgia" panose="02040502050405020303" pitchFamily="18" charset="0"/>
              </a:rPr>
              <a:t>på</a:t>
            </a:r>
            <a:r>
              <a:rPr lang="en-US" altLang="nb-NO" sz="2800" dirty="0">
                <a:latin typeface="Georgia" panose="02040502050405020303" pitchFamily="18" charset="0"/>
              </a:rPr>
              <a:t> </a:t>
            </a:r>
            <a:r>
              <a:rPr lang="en-US" altLang="nb-NO" sz="2800" dirty="0" err="1">
                <a:latin typeface="Georgia" panose="02040502050405020303" pitchFamily="18" charset="0"/>
              </a:rPr>
              <a:t>frister</a:t>
            </a:r>
            <a:r>
              <a:rPr lang="en-US" altLang="nb-NO" sz="2800" dirty="0">
                <a:latin typeface="Georgia" panose="02040502050405020303" pitchFamily="18" charset="0"/>
              </a:rPr>
              <a:t> for </a:t>
            </a:r>
            <a:r>
              <a:rPr lang="en-US" altLang="nb-NO" sz="2800" dirty="0" err="1">
                <a:latin typeface="Georgia" panose="02040502050405020303" pitchFamily="18" charset="0"/>
              </a:rPr>
              <a:t>valg</a:t>
            </a:r>
            <a:r>
              <a:rPr lang="en-US" altLang="nb-NO" sz="2800" dirty="0">
                <a:latin typeface="Georgia" panose="02040502050405020303" pitchFamily="18" charset="0"/>
              </a:rPr>
              <a:t> </a:t>
            </a:r>
            <a:r>
              <a:rPr lang="en-US" altLang="nb-NO" sz="2800" dirty="0" err="1">
                <a:latin typeface="Georgia" panose="02040502050405020303" pitchFamily="18" charset="0"/>
              </a:rPr>
              <a:t>og</a:t>
            </a:r>
            <a:r>
              <a:rPr lang="en-US" altLang="nb-NO" sz="2800" dirty="0">
                <a:latin typeface="Georgia" panose="02040502050405020303" pitchFamily="18" charset="0"/>
              </a:rPr>
              <a:t> </a:t>
            </a:r>
            <a:r>
              <a:rPr lang="en-US" altLang="nb-NO" sz="2800" dirty="0" err="1" smtClean="0">
                <a:latin typeface="Georgia" panose="02040502050405020303" pitchFamily="18" charset="0"/>
              </a:rPr>
              <a:t>innrapportering</a:t>
            </a:r>
            <a:endParaRPr lang="en-US" altLang="nb-NO" sz="2800" dirty="0" smtClean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 smtClean="0">
                <a:latin typeface="Georgia" panose="02040502050405020303" pitchFamily="18" charset="0"/>
              </a:rPr>
              <a:t>God kontakt med medlemmene og støtte når det er behov.</a:t>
            </a: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 smtClean="0">
                <a:latin typeface="Georgia" panose="02040502050405020303" pitchFamily="18" charset="0"/>
              </a:rPr>
              <a:t>Følge med oppmøtet og ta aksjon der  medlemmer har lange fravær</a:t>
            </a:r>
          </a:p>
          <a:p>
            <a:pPr>
              <a:buClr>
                <a:schemeClr val="accent1"/>
              </a:buClr>
              <a:buSzPct val="125000"/>
            </a:pPr>
            <a:endParaRPr lang="en-US" altLang="nb-NO" sz="2800" dirty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endParaRPr lang="en-US" altLang="nb-NO" sz="3200" dirty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endParaRPr lang="en-US" altLang="nb-NO" sz="3200" dirty="0">
              <a:latin typeface="Georgia" panose="02040502050405020303" pitchFamily="18" charset="0"/>
            </a:endParaRPr>
          </a:p>
          <a:p>
            <a:endParaRPr lang="en-US" altLang="nb-NO" sz="3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tel 1"/>
          <p:cNvSpPr>
            <a:spLocks noGrp="1"/>
          </p:cNvSpPr>
          <p:nvPr>
            <p:ph type="title"/>
          </p:nvPr>
        </p:nvSpPr>
        <p:spPr bwMode="auto">
          <a:xfrm>
            <a:off x="0" y="457200"/>
            <a:ext cx="9144000" cy="533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nb-NO" altLang="nb-NO" sz="3200" dirty="0" smtClean="0">
                <a:latin typeface="Arial Narrow" panose="020B0606020202030204" pitchFamily="34" charset="0"/>
              </a:rPr>
              <a:t>Sekretærenes </a:t>
            </a:r>
            <a:r>
              <a:rPr lang="nb-NO" altLang="nb-NO" sz="3200" dirty="0">
                <a:latin typeface="Arial Narrow" panose="020B0606020202030204" pitchFamily="34" charset="0"/>
              </a:rPr>
              <a:t>viktigste </a:t>
            </a:r>
            <a:r>
              <a:rPr lang="nb-NO" altLang="nb-NO" sz="3200" dirty="0" smtClean="0">
                <a:latin typeface="Arial Narrow" panose="020B0606020202030204" pitchFamily="34" charset="0"/>
              </a:rPr>
              <a:t>oppgaver</a:t>
            </a:r>
            <a:endParaRPr lang="nb-NO" altLang="nb-NO" sz="3200" dirty="0">
              <a:latin typeface="Arial Narrow" panose="020B0606020202030204" pitchFamily="34" charset="0"/>
            </a:endParaRPr>
          </a:p>
        </p:txBody>
      </p:sp>
      <p:sp>
        <p:nvSpPr>
          <p:cNvPr id="20483" name="Plassholder for innhold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/>
              </a:buClr>
              <a:buSzPct val="125000"/>
            </a:pPr>
            <a:r>
              <a:rPr lang="nb-NO" altLang="nb-NO" sz="2400" dirty="0" smtClean="0">
                <a:latin typeface="Georgia" panose="02040502050405020303" pitchFamily="18" charset="0"/>
              </a:rPr>
              <a:t>Ajourhold </a:t>
            </a:r>
            <a:r>
              <a:rPr lang="nb-NO" altLang="nb-NO" sz="2400" dirty="0">
                <a:latin typeface="Georgia" panose="02040502050405020303" pitchFamily="18" charset="0"/>
              </a:rPr>
              <a:t>av </a:t>
            </a:r>
            <a:r>
              <a:rPr lang="nb-NO" altLang="nb-NO" sz="2400" dirty="0" smtClean="0">
                <a:latin typeface="Georgia" panose="02040502050405020303" pitchFamily="18" charset="0"/>
              </a:rPr>
              <a:t>medlemsregisteret</a:t>
            </a:r>
          </a:p>
          <a:p>
            <a:pPr lvl="1">
              <a:buClr>
                <a:schemeClr val="accent1"/>
              </a:buClr>
              <a:buSzPct val="125000"/>
            </a:pPr>
            <a:r>
              <a:rPr lang="nb-NO" altLang="nb-NO" sz="2000" dirty="0" smtClean="0">
                <a:latin typeface="Georgia" panose="02040502050405020303" pitchFamily="18" charset="0"/>
              </a:rPr>
              <a:t>Registrere nye medlemmer og ta bort de som slutter</a:t>
            </a:r>
          </a:p>
          <a:p>
            <a:pPr lvl="1">
              <a:buClr>
                <a:schemeClr val="accent1"/>
              </a:buClr>
              <a:buSzPct val="125000"/>
            </a:pPr>
            <a:r>
              <a:rPr lang="nb-NO" altLang="nb-NO" sz="2000" dirty="0" smtClean="0">
                <a:latin typeface="Georgia" panose="02040502050405020303" pitchFamily="18" charset="0"/>
              </a:rPr>
              <a:t>Oppdatere medlemsdata når de endres</a:t>
            </a:r>
            <a:br>
              <a:rPr lang="nb-NO" altLang="nb-NO" sz="2000" dirty="0" smtClean="0">
                <a:latin typeface="Georgia" panose="02040502050405020303" pitchFamily="18" charset="0"/>
              </a:rPr>
            </a:br>
            <a:r>
              <a:rPr lang="nb-NO" altLang="nb-NO" sz="2000" dirty="0" smtClean="0">
                <a:latin typeface="Georgia" panose="02040502050405020303" pitchFamily="18" charset="0"/>
              </a:rPr>
              <a:t>(telefon, e-post, adresse, etc.)</a:t>
            </a:r>
            <a:endParaRPr lang="nb-NO" altLang="nb-NO" sz="2000" dirty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400" dirty="0" smtClean="0">
                <a:latin typeface="Georgia" panose="02040502050405020303" pitchFamily="18" charset="0"/>
              </a:rPr>
              <a:t>Klubbmøter</a:t>
            </a:r>
          </a:p>
          <a:p>
            <a:pPr lvl="1">
              <a:buClr>
                <a:schemeClr val="accent1"/>
              </a:buClr>
              <a:buSzPct val="125000"/>
            </a:pPr>
            <a:r>
              <a:rPr lang="nb-NO" altLang="nb-NO" sz="2000" dirty="0" smtClean="0">
                <a:latin typeface="Georgia" panose="02040502050405020303" pitchFamily="18" charset="0"/>
              </a:rPr>
              <a:t>Innkalling og referat</a:t>
            </a:r>
          </a:p>
          <a:p>
            <a:pPr lvl="1">
              <a:buClr>
                <a:schemeClr val="accent1"/>
              </a:buClr>
              <a:buSzPct val="125000"/>
            </a:pPr>
            <a:r>
              <a:rPr lang="nb-NO" altLang="nb-NO" sz="2000" dirty="0" smtClean="0">
                <a:latin typeface="Georgia" panose="02040502050405020303" pitchFamily="18" charset="0"/>
              </a:rPr>
              <a:t>Ajourhold av kalender på hjemmeside</a:t>
            </a:r>
          </a:p>
          <a:p>
            <a:pPr lvl="1">
              <a:buClr>
                <a:schemeClr val="accent1"/>
              </a:buClr>
              <a:buSzPct val="125000"/>
            </a:pPr>
            <a:r>
              <a:rPr lang="nb-NO" altLang="nb-NO" sz="2000" dirty="0" smtClean="0">
                <a:latin typeface="Georgia" panose="02040502050405020303" pitchFamily="18" charset="0"/>
              </a:rPr>
              <a:t>Registrere oppmøte (ikke krav lenger)</a:t>
            </a: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400" dirty="0" smtClean="0">
                <a:latin typeface="Georgia" panose="02040502050405020303" pitchFamily="18" charset="0"/>
              </a:rPr>
              <a:t>Styremøter og årsmøte</a:t>
            </a:r>
          </a:p>
          <a:p>
            <a:pPr lvl="1">
              <a:buClr>
                <a:schemeClr val="accent1"/>
              </a:buClr>
              <a:buSzPct val="125000"/>
            </a:pPr>
            <a:r>
              <a:rPr lang="nb-NO" altLang="nb-NO" sz="2000" dirty="0" smtClean="0">
                <a:latin typeface="Georgia" panose="02040502050405020303" pitchFamily="18" charset="0"/>
              </a:rPr>
              <a:t>Saksliste</a:t>
            </a:r>
          </a:p>
          <a:p>
            <a:pPr lvl="1">
              <a:buClr>
                <a:schemeClr val="accent1"/>
              </a:buClr>
              <a:buSzPct val="125000"/>
            </a:pPr>
            <a:r>
              <a:rPr lang="nb-NO" altLang="nb-NO" sz="2000" dirty="0" smtClean="0">
                <a:latin typeface="Georgia" panose="02040502050405020303" pitchFamily="18" charset="0"/>
              </a:rPr>
              <a:t>Innkalling og referat/protokoll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tel 1"/>
          <p:cNvSpPr>
            <a:spLocks noGrp="1"/>
          </p:cNvSpPr>
          <p:nvPr>
            <p:ph type="title"/>
          </p:nvPr>
        </p:nvSpPr>
        <p:spPr bwMode="auto">
          <a:xfrm>
            <a:off x="0" y="457200"/>
            <a:ext cx="9144000" cy="533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nb-NO" altLang="nb-NO" sz="3200" dirty="0" smtClean="0">
                <a:latin typeface="Arial Narrow" panose="020B0606020202030204" pitchFamily="34" charset="0"/>
              </a:rPr>
              <a:t>Sekretærenes </a:t>
            </a:r>
            <a:r>
              <a:rPr lang="nb-NO" altLang="nb-NO" sz="3200" dirty="0">
                <a:latin typeface="Arial Narrow" panose="020B0606020202030204" pitchFamily="34" charset="0"/>
              </a:rPr>
              <a:t>viktigste </a:t>
            </a:r>
            <a:r>
              <a:rPr lang="nb-NO" altLang="nb-NO" sz="3200" dirty="0" smtClean="0">
                <a:latin typeface="Arial Narrow" panose="020B0606020202030204" pitchFamily="34" charset="0"/>
              </a:rPr>
              <a:t>oppgaver</a:t>
            </a:r>
            <a:endParaRPr lang="nb-NO" altLang="nb-NO" sz="3200" dirty="0">
              <a:latin typeface="Arial Narrow" panose="020B0606020202030204" pitchFamily="34" charset="0"/>
            </a:endParaRPr>
          </a:p>
        </p:txBody>
      </p:sp>
      <p:sp>
        <p:nvSpPr>
          <p:cNvPr id="20483" name="Plassholder for innhold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4582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/>
              </a:buClr>
              <a:buSzPct val="125000"/>
            </a:pPr>
            <a:endParaRPr lang="nb-NO" altLang="nb-NO" sz="2800" dirty="0" smtClean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 smtClean="0">
                <a:latin typeface="Georgia" panose="02040502050405020303" pitchFamily="18" charset="0"/>
              </a:rPr>
              <a:t>Håndtere, distribuere og arkivere korrespondanse</a:t>
            </a: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 smtClean="0">
                <a:latin typeface="Georgia" panose="02040502050405020303" pitchFamily="18" charset="0"/>
              </a:rPr>
              <a:t>Følge opp behov for eventuelle endringer i klubbens vedtekter.</a:t>
            </a: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 smtClean="0">
                <a:latin typeface="Georgia" panose="02040502050405020303" pitchFamily="18" charset="0"/>
              </a:rPr>
              <a:t>Bidra </a:t>
            </a:r>
            <a:r>
              <a:rPr lang="nb-NO" altLang="nb-NO" sz="2800" dirty="0">
                <a:latin typeface="Georgia" panose="02040502050405020303" pitchFamily="18" charset="0"/>
              </a:rPr>
              <a:t>til en god prosess for å vedta klubbens «mål og planer» for </a:t>
            </a:r>
            <a:r>
              <a:rPr lang="nb-NO" altLang="nb-NO" sz="2800" dirty="0" smtClean="0">
                <a:latin typeface="Georgia" panose="02040502050405020303" pitchFamily="18" charset="0"/>
              </a:rPr>
              <a:t>året</a:t>
            </a: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 smtClean="0">
                <a:latin typeface="Georgia" panose="02040502050405020303" pitchFamily="18" charset="0"/>
              </a:rPr>
              <a:t>Holde et passende lager av effekter, nåler, brosjyrer etc.</a:t>
            </a: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 smtClean="0">
                <a:latin typeface="Georgia" panose="02040502050405020303" pitchFamily="18" charset="0"/>
              </a:rPr>
              <a:t>Administrere klubbens arkiv</a:t>
            </a:r>
          </a:p>
          <a:p>
            <a:pPr>
              <a:buClr>
                <a:schemeClr val="accent1"/>
              </a:buClr>
              <a:buSzPct val="125000"/>
            </a:pPr>
            <a:endParaRPr lang="nb-NO" altLang="nb-NO" sz="2800" dirty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endParaRPr lang="nb-NO" altLang="nb-NO" sz="2800" dirty="0" err="1"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/>
          <p:cNvSpPr>
            <a:spLocks noGrp="1"/>
          </p:cNvSpPr>
          <p:nvPr>
            <p:ph type="title"/>
          </p:nvPr>
        </p:nvSpPr>
        <p:spPr bwMode="auto">
          <a:xfrm>
            <a:off x="0" y="457200"/>
            <a:ext cx="9144000" cy="533400"/>
          </a:xfrm>
          <a:solidFill>
            <a:schemeClr val="accent1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nb-NO" altLang="nb-NO" sz="3200" dirty="0" smtClean="0">
                <a:latin typeface="Arial Narrow" panose="020B0606020202030204" pitchFamily="34" charset="0"/>
              </a:rPr>
              <a:t>De to databasene </a:t>
            </a:r>
            <a:r>
              <a:rPr lang="nb-NO" altLang="nb-NO" sz="3200" dirty="0" err="1" smtClean="0">
                <a:latin typeface="Arial Narrow" panose="020B0606020202030204" pitchFamily="34" charset="0"/>
              </a:rPr>
              <a:t>Rotary</a:t>
            </a:r>
            <a:r>
              <a:rPr lang="nb-NO" altLang="nb-NO" sz="3200" dirty="0" smtClean="0">
                <a:latin typeface="Arial Narrow" panose="020B0606020202030204" pitchFamily="34" charset="0"/>
              </a:rPr>
              <a:t> bruker</a:t>
            </a:r>
            <a:endParaRPr lang="nb-NO" altLang="nb-NO" sz="3200" dirty="0">
              <a:latin typeface="Arial Narrow" panose="020B0606020202030204" pitchFamily="34" charset="0"/>
            </a:endParaRPr>
          </a:p>
        </p:txBody>
      </p:sp>
      <p:sp>
        <p:nvSpPr>
          <p:cNvPr id="25603" name="Plassholder for innhold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0010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nb-NO" altLang="nb-NO" dirty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 err="1" smtClean="0">
                <a:latin typeface="Georgia" panose="02040502050405020303" pitchFamily="18" charset="0"/>
              </a:rPr>
              <a:t>Rotary</a:t>
            </a:r>
            <a:r>
              <a:rPr lang="nb-NO" altLang="nb-NO" sz="2800" dirty="0" smtClean="0">
                <a:latin typeface="Georgia" panose="02040502050405020303" pitchFamily="18" charset="0"/>
              </a:rPr>
              <a:t> medlemsnett ligger på </a:t>
            </a:r>
            <a:r>
              <a:rPr lang="nb-NO" altLang="nb-NO" sz="2800" dirty="0" err="1" smtClean="0">
                <a:latin typeface="Georgia" panose="02040502050405020303" pitchFamily="18" charset="0"/>
                <a:hlinkClick r:id="rId2"/>
              </a:rPr>
              <a:t>www.rotary.</a:t>
            </a:r>
            <a:r>
              <a:rPr lang="nb-NO" altLang="nb-NO" sz="2800" b="1" dirty="0" err="1" smtClean="0">
                <a:solidFill>
                  <a:srgbClr val="FF0000"/>
                </a:solidFill>
                <a:latin typeface="Georgia" panose="02040502050405020303" pitchFamily="18" charset="0"/>
                <a:hlinkClick r:id="rId2"/>
              </a:rPr>
              <a:t>no</a:t>
            </a:r>
            <a:r>
              <a:rPr lang="nb-NO" altLang="nb-NO" sz="2800" dirty="0" smtClean="0">
                <a:latin typeface="Georgia" panose="02040502050405020303" pitchFamily="18" charset="0"/>
              </a:rPr>
              <a:t>	</a:t>
            </a: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 smtClean="0">
                <a:latin typeface="Georgia" panose="02040502050405020303" pitchFamily="18" charset="0"/>
              </a:rPr>
              <a:t>Administrasjon av klubbdata, medlemsdata, </a:t>
            </a:r>
            <a:r>
              <a:rPr lang="nb-NO" altLang="nb-NO" sz="2800" dirty="0" err="1" smtClean="0">
                <a:latin typeface="Georgia" panose="02040502050405020303" pitchFamily="18" charset="0"/>
              </a:rPr>
              <a:t>fremøte</a:t>
            </a:r>
            <a:r>
              <a:rPr lang="nb-NO" altLang="nb-NO" sz="2800" dirty="0" smtClean="0">
                <a:latin typeface="Georgia" panose="02040502050405020303" pitchFamily="18" charset="0"/>
              </a:rPr>
              <a:t> etc. gjøres på medlemsnett</a:t>
            </a: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 smtClean="0">
                <a:latin typeface="Georgia" panose="02040502050405020303" pitchFamily="18" charset="0"/>
              </a:rPr>
              <a:t>Alle data som skal til </a:t>
            </a:r>
            <a:r>
              <a:rPr lang="nb-NO" altLang="nb-NO" sz="2800" dirty="0" err="1" smtClean="0">
                <a:latin typeface="Georgia" panose="02040502050405020303" pitchFamily="18" charset="0"/>
              </a:rPr>
              <a:t>Rotary</a:t>
            </a:r>
            <a:r>
              <a:rPr lang="nb-NO" altLang="nb-NO" sz="2800" dirty="0" smtClean="0">
                <a:latin typeface="Georgia" panose="02040502050405020303" pitchFamily="18" charset="0"/>
              </a:rPr>
              <a:t> International blir automatisk overført til </a:t>
            </a:r>
            <a:r>
              <a:rPr lang="nb-NO" altLang="nb-NO" sz="2800" dirty="0" err="1" smtClean="0">
                <a:latin typeface="Georgia" panose="02040502050405020303" pitchFamily="18" charset="0"/>
                <a:hlinkClick r:id="rId3"/>
              </a:rPr>
              <a:t>www.rotary.</a:t>
            </a:r>
            <a:r>
              <a:rPr lang="nb-NO" altLang="nb-NO" sz="2800" b="1" dirty="0" err="1" smtClean="0">
                <a:solidFill>
                  <a:srgbClr val="FF0000"/>
                </a:solidFill>
                <a:latin typeface="Georgia" panose="02040502050405020303" pitchFamily="18" charset="0"/>
                <a:hlinkClick r:id="rId3"/>
              </a:rPr>
              <a:t>org</a:t>
            </a:r>
            <a:r>
              <a:rPr lang="nb-NO" altLang="nb-NO" sz="2800" dirty="0" smtClean="0">
                <a:latin typeface="Georgia" panose="02040502050405020303" pitchFamily="18" charset="0"/>
              </a:rPr>
              <a:t>	</a:t>
            </a: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 smtClean="0">
                <a:latin typeface="Georgia" panose="02040502050405020303" pitchFamily="18" charset="0"/>
              </a:rPr>
              <a:t>Overføring skjer en gang i døgnet og synkroniseres bare </a:t>
            </a:r>
            <a:r>
              <a:rPr lang="nb-NO" altLang="nb-NO" sz="2800" dirty="0" err="1" smtClean="0">
                <a:latin typeface="Georgia" panose="02040502050405020303" pitchFamily="18" charset="0"/>
              </a:rPr>
              <a:t>èn</a:t>
            </a:r>
            <a:r>
              <a:rPr lang="nb-NO" altLang="nb-NO" sz="2800" dirty="0" smtClean="0">
                <a:latin typeface="Georgia" panose="02040502050405020303" pitchFamily="18" charset="0"/>
              </a:rPr>
              <a:t> vei. </a:t>
            </a: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 smtClean="0">
                <a:latin typeface="Georgia" panose="02040502050405020303" pitchFamily="18" charset="0"/>
              </a:rPr>
              <a:t>Klubben og enkeltmedlemmer skal derfor kun forholde seg til medlemsnett i det daglige.</a:t>
            </a:r>
            <a:endParaRPr lang="nb-NO" altLang="nb-NO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/>
          <p:cNvSpPr>
            <a:spLocks noGrp="1"/>
          </p:cNvSpPr>
          <p:nvPr>
            <p:ph type="title"/>
          </p:nvPr>
        </p:nvSpPr>
        <p:spPr bwMode="auto">
          <a:xfrm>
            <a:off x="0" y="457200"/>
            <a:ext cx="9144000" cy="533400"/>
          </a:xfrm>
          <a:solidFill>
            <a:schemeClr val="accent1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nb-NO" altLang="nb-NO" sz="3200" dirty="0" smtClean="0">
                <a:latin typeface="Arial Narrow" panose="020B0606020202030204" pitchFamily="34" charset="0"/>
              </a:rPr>
              <a:t>”Min Side” på </a:t>
            </a:r>
            <a:r>
              <a:rPr lang="nb-NO" altLang="nb-NO" sz="3200" dirty="0" err="1" smtClean="0">
                <a:latin typeface="Arial Narrow" panose="020B0606020202030204" pitchFamily="34" charset="0"/>
              </a:rPr>
              <a:t>www.rotary.no</a:t>
            </a:r>
            <a:endParaRPr lang="nb-NO" altLang="nb-NO" sz="3200" dirty="0">
              <a:latin typeface="Arial Narrow" panose="020B0606020202030204" pitchFamily="34" charset="0"/>
            </a:endParaRPr>
          </a:p>
        </p:txBody>
      </p:sp>
      <p:sp>
        <p:nvSpPr>
          <p:cNvPr id="25603" name="Plassholder for innhold 2"/>
          <p:cNvSpPr>
            <a:spLocks noGrp="1"/>
          </p:cNvSpPr>
          <p:nvPr>
            <p:ph idx="1"/>
          </p:nvPr>
        </p:nvSpPr>
        <p:spPr bwMode="auto">
          <a:xfrm>
            <a:off x="381000" y="914400"/>
            <a:ext cx="8534400" cy="5334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nb-NO" altLang="nb-NO" sz="2800" dirty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400" dirty="0" smtClean="0">
                <a:latin typeface="Georgia" panose="02040502050405020303" pitchFamily="18" charset="0"/>
              </a:rPr>
              <a:t>Alle medlemmer har fått ”Min side” på </a:t>
            </a:r>
            <a:r>
              <a:rPr lang="nb-NO" altLang="nb-NO" sz="2400" dirty="0" err="1" smtClean="0">
                <a:latin typeface="Georgia" panose="02040502050405020303" pitchFamily="18" charset="0"/>
              </a:rPr>
              <a:t>rotary.no</a:t>
            </a:r>
            <a:endParaRPr lang="nb-NO" altLang="nb-NO" sz="2400" dirty="0" smtClean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400" dirty="0" smtClean="0">
                <a:latin typeface="Georgia" panose="02040502050405020303" pitchFamily="18" charset="0"/>
              </a:rPr>
              <a:t>Gjennom ”Min side” vil du avhengig av din rolle/funksjon få tilgang til ulike tjenester i </a:t>
            </a:r>
            <a:r>
              <a:rPr lang="nb-NO" altLang="nb-NO" sz="2400" dirty="0" err="1" smtClean="0">
                <a:latin typeface="Georgia" panose="02040502050405020303" pitchFamily="18" charset="0"/>
              </a:rPr>
              <a:t>Rotary</a:t>
            </a:r>
            <a:endParaRPr lang="nb-NO" altLang="nb-NO" sz="2400" dirty="0" smtClean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400" dirty="0" smtClean="0">
                <a:latin typeface="Georgia" panose="02040502050405020303" pitchFamily="18" charset="0"/>
              </a:rPr>
              <a:t>Er det noen som er kjent med eller </a:t>
            </a:r>
            <a:r>
              <a:rPr lang="nb-NO" altLang="nb-NO" sz="2400" dirty="0" err="1" smtClean="0">
                <a:latin typeface="Georgia" panose="02040502050405020303" pitchFamily="18" charset="0"/>
              </a:rPr>
              <a:t>bruker”Min</a:t>
            </a:r>
            <a:r>
              <a:rPr lang="nb-NO" altLang="nb-NO" sz="2400" dirty="0" smtClean="0">
                <a:latin typeface="Georgia" panose="02040502050405020303" pitchFamily="18" charset="0"/>
              </a:rPr>
              <a:t> side”?</a:t>
            </a: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400" dirty="0" err="1" smtClean="0">
                <a:latin typeface="Georgia" panose="02040502050405020303" pitchFamily="18" charset="0"/>
              </a:rPr>
              <a:t>Rotary</a:t>
            </a:r>
            <a:r>
              <a:rPr lang="nb-NO" altLang="nb-NO" sz="2400" dirty="0" smtClean="0">
                <a:latin typeface="Georgia" panose="02040502050405020303" pitchFamily="18" charset="0"/>
              </a:rPr>
              <a:t> Norge benytter </a:t>
            </a:r>
            <a:r>
              <a:rPr lang="nb-NO" altLang="nb-NO" sz="2400" dirty="0" err="1" smtClean="0">
                <a:latin typeface="Georgia" panose="02040502050405020303" pitchFamily="18" charset="0"/>
              </a:rPr>
              <a:t>Appsco</a:t>
            </a:r>
            <a:r>
              <a:rPr lang="nb-NO" altLang="nb-NO" sz="2400" dirty="0" smtClean="0">
                <a:latin typeface="Georgia" panose="02040502050405020303" pitchFamily="18" charset="0"/>
              </a:rPr>
              <a:t> </a:t>
            </a:r>
            <a:r>
              <a:rPr lang="nb-NO" altLang="nb-NO" sz="2000" dirty="0" smtClean="0">
                <a:latin typeface="Georgia" panose="02040502050405020303" pitchFamily="18" charset="0"/>
              </a:rPr>
              <a:t>(</a:t>
            </a:r>
            <a:r>
              <a:rPr lang="nb-NO" altLang="nb-NO" sz="2000" dirty="0" err="1" smtClean="0">
                <a:latin typeface="Georgia" panose="02040502050405020303" pitchFamily="18" charset="0"/>
                <a:hlinkClick r:id="rId2"/>
              </a:rPr>
              <a:t>www.appsco.com</a:t>
            </a:r>
            <a:r>
              <a:rPr lang="nb-NO" altLang="nb-NO" sz="2000" dirty="0" smtClean="0">
                <a:latin typeface="Georgia" panose="02040502050405020303" pitchFamily="18" charset="0"/>
              </a:rPr>
              <a:t>) </a:t>
            </a:r>
            <a:r>
              <a:rPr lang="nb-NO" altLang="nb-NO" sz="2400" dirty="0" smtClean="0">
                <a:latin typeface="Georgia" panose="02040502050405020303" pitchFamily="18" charset="0"/>
              </a:rPr>
              <a:t>som leverandør av IT tjenester som bl.a. våre hjemmesider og ”Min side”</a:t>
            </a: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400" dirty="0" smtClean="0">
                <a:latin typeface="Georgia" panose="02040502050405020303" pitchFamily="18" charset="0"/>
              </a:rPr>
              <a:t>Pålogging ”Min side” kan gjøres via </a:t>
            </a:r>
            <a:r>
              <a:rPr lang="nb-NO" altLang="nb-NO" sz="2000" dirty="0" err="1" smtClean="0">
                <a:latin typeface="Georgia" panose="02040502050405020303" pitchFamily="18" charset="0"/>
                <a:hlinkClick r:id="rId2"/>
              </a:rPr>
              <a:t>www.appsco.com</a:t>
            </a:r>
            <a:r>
              <a:rPr lang="nb-NO" altLang="nb-NO" sz="2000" dirty="0" smtClean="0">
                <a:latin typeface="Georgia" panose="02040502050405020303" pitchFamily="18" charset="0"/>
              </a:rPr>
              <a:t/>
            </a:r>
            <a:br>
              <a:rPr lang="nb-NO" altLang="nb-NO" sz="2000" dirty="0" smtClean="0">
                <a:latin typeface="Georgia" panose="02040502050405020303" pitchFamily="18" charset="0"/>
              </a:rPr>
            </a:br>
            <a:r>
              <a:rPr lang="nb-NO" altLang="nb-NO" sz="2000" dirty="0" smtClean="0">
                <a:latin typeface="Georgia" panose="02040502050405020303" pitchFamily="18" charset="0"/>
              </a:rPr>
              <a:t>(Første registrering på </a:t>
            </a:r>
            <a:r>
              <a:rPr lang="nb-NO" sz="2000" u="sng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https://appsco.com/login/register</a:t>
            </a:r>
            <a:r>
              <a:rPr lang="nb-NO" altLang="nb-NO" sz="2000" dirty="0" smtClean="0">
                <a:latin typeface="Georgia" panose="02040502050405020303" pitchFamily="18" charset="0"/>
              </a:rPr>
              <a:t> )</a:t>
            </a: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400" dirty="0" smtClean="0">
                <a:latin typeface="Georgia" panose="02040502050405020303" pitchFamily="18" charset="0"/>
              </a:rPr>
              <a:t>Det enkleste er likevel å logge på via en link på en av </a:t>
            </a:r>
            <a:r>
              <a:rPr lang="nb-NO" altLang="nb-NO" sz="2400" dirty="0" err="1" smtClean="0">
                <a:latin typeface="Georgia" panose="02040502050405020303" pitchFamily="18" charset="0"/>
              </a:rPr>
              <a:t>Rotary</a:t>
            </a:r>
            <a:r>
              <a:rPr lang="nb-NO" altLang="nb-NO" sz="2400" dirty="0" smtClean="0">
                <a:latin typeface="Georgia" panose="02040502050405020303" pitchFamily="18" charset="0"/>
              </a:rPr>
              <a:t> sine hjemmesider</a:t>
            </a:r>
            <a:r>
              <a:rPr lang="nb-NO" altLang="nb-NO" sz="2800" dirty="0" smtClean="0">
                <a:latin typeface="Georgia" panose="02040502050405020303" pitchFamily="18" charset="0"/>
              </a:rPr>
              <a:t/>
            </a:r>
            <a:br>
              <a:rPr lang="nb-NO" altLang="nb-NO" sz="2800" dirty="0" smtClean="0">
                <a:latin typeface="Georgia" panose="02040502050405020303" pitchFamily="18" charset="0"/>
              </a:rPr>
            </a:br>
            <a:endParaRPr lang="nb-NO" altLang="nb-NO" sz="2800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Rotary sine WEB-sider</a:t>
            </a:r>
          </a:p>
        </p:txBody>
      </p:sp>
      <p:sp>
        <p:nvSpPr>
          <p:cNvPr id="29699" name="Content Placeholder 2"/>
          <p:cNvSpPr txBox="1">
            <a:spLocks/>
          </p:cNvSpPr>
          <p:nvPr/>
        </p:nvSpPr>
        <p:spPr bwMode="auto">
          <a:xfrm>
            <a:off x="457200" y="1066800"/>
            <a:ext cx="830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</a:pPr>
            <a:r>
              <a:rPr lang="en-US" sz="1600" b="1">
                <a:solidFill>
                  <a:schemeClr val="accent1"/>
                </a:solidFill>
                <a:latin typeface="Georgia" pitchFamily="18" charset="0"/>
              </a:rPr>
              <a:t>Rotary International</a:t>
            </a:r>
          </a:p>
          <a:p>
            <a:pPr marL="795338" lvl="2" indent="-22225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nb-NO" sz="1600">
                <a:hlinkClick r:id="rId3"/>
              </a:rPr>
              <a:t>https://www.rotary.org/en</a:t>
            </a:r>
            <a:endParaRPr lang="nb-NO" sz="1600"/>
          </a:p>
          <a:p>
            <a:pPr marL="795338" lvl="2" indent="-22225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nb-NO" sz="1600"/>
              <a:t>Masser av Rotary-stoff og portal til ”My Rotary”, en plass med informasjon og rettledning til drift av klubben.</a:t>
            </a:r>
          </a:p>
          <a:p>
            <a:pPr marL="795338" lvl="2" indent="-22225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nb-NO" sz="1600"/>
              <a:t> På ”My Rotary” har alle Rotarymedlemmer en egen personlige side på Rotary” som krever innlogging.</a:t>
            </a:r>
          </a:p>
          <a:p>
            <a:pPr marL="795338" lvl="2" indent="-22225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nb-NO" sz="1600"/>
              <a:t>Rotary Club Central ligger under My Rotary</a:t>
            </a:r>
          </a:p>
          <a:p>
            <a:pPr marL="338138" lvl="1" indent="-222250" eaLnBrk="0" hangingPunct="0">
              <a:spcBef>
                <a:spcPct val="20000"/>
              </a:spcBef>
              <a:buClr>
                <a:schemeClr val="accent1"/>
              </a:buClr>
              <a:buSzPct val="120000"/>
            </a:pPr>
            <a:r>
              <a:rPr lang="nb-NO" sz="1600" b="1">
                <a:solidFill>
                  <a:schemeClr val="accent1"/>
                </a:solidFill>
                <a:latin typeface="Georgia" pitchFamily="18" charset="0"/>
              </a:rPr>
              <a:t>Rotary Norge </a:t>
            </a:r>
          </a:p>
          <a:p>
            <a:pPr marL="795338" lvl="2" indent="-22225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nb-NO" sz="1600">
                <a:hlinkClick r:id="rId4"/>
              </a:rPr>
              <a:t>http://www.rotary.no/</a:t>
            </a:r>
            <a:endParaRPr lang="nb-NO" sz="1600"/>
          </a:p>
          <a:p>
            <a:pPr marL="795338" lvl="2" indent="-22225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nb-NO" sz="1600"/>
              <a:t>Mye informasjon om Rotary i Norge</a:t>
            </a:r>
          </a:p>
          <a:p>
            <a:pPr marL="338138" lvl="1" indent="-222250" eaLnBrk="0" hangingPunct="0">
              <a:spcBef>
                <a:spcPct val="20000"/>
              </a:spcBef>
              <a:buClr>
                <a:schemeClr val="accent1"/>
              </a:buClr>
              <a:buSzPct val="120000"/>
            </a:pPr>
            <a:r>
              <a:rPr lang="nb-NO" sz="1600" b="1">
                <a:solidFill>
                  <a:schemeClr val="accent1"/>
                </a:solidFill>
                <a:latin typeface="Georgia" pitchFamily="18" charset="0"/>
              </a:rPr>
              <a:t>Distriktets Web-side</a:t>
            </a:r>
          </a:p>
          <a:p>
            <a:pPr marL="795338" lvl="2" indent="-22225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nb-NO" sz="1600">
                <a:hlinkClick r:id="rId5"/>
              </a:rPr>
              <a:t>http://d2305.rotary.no/?pageid=132#.XGbVUej0mUk</a:t>
            </a:r>
            <a:endParaRPr lang="nb-NO" sz="1600"/>
          </a:p>
          <a:p>
            <a:pPr marL="795338" lvl="2" indent="-22225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nb-NO" sz="1600"/>
              <a:t>Mye informasjon om Distrikt 2305</a:t>
            </a:r>
          </a:p>
          <a:p>
            <a:pPr marL="338138" lvl="1" indent="-222250" eaLnBrk="0" hangingPunct="0">
              <a:spcBef>
                <a:spcPct val="20000"/>
              </a:spcBef>
              <a:buClr>
                <a:schemeClr val="accent1"/>
              </a:buClr>
              <a:buSzPct val="120000"/>
            </a:pPr>
            <a:r>
              <a:rPr lang="nb-NO" sz="1600" b="1">
                <a:solidFill>
                  <a:schemeClr val="accent1"/>
                </a:solidFill>
                <a:latin typeface="Georgia" pitchFamily="18" charset="0"/>
              </a:rPr>
              <a:t>Klubbenes Web-side</a:t>
            </a:r>
          </a:p>
          <a:p>
            <a:pPr marL="795338" lvl="2" indent="-22225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nb-NO" sz="1600"/>
              <a:t>Alle klubber har sin egen Web-side som administreres av klubbens Web editor</a:t>
            </a:r>
          </a:p>
          <a:p>
            <a:pPr marL="795338" lvl="2" indent="-22225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nb-NO" sz="1600"/>
              <a:t>Forventes oppdatert ukentlig</a:t>
            </a:r>
          </a:p>
          <a:p>
            <a:pPr marL="795338" lvl="2" indent="-22225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nb-NO" sz="1600"/>
              <a:t>Kalender for klubbens aktiviteter</a:t>
            </a:r>
          </a:p>
          <a:p>
            <a:pPr marL="795338" lvl="2" indent="-22225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nb-NO" sz="1600"/>
              <a:t>Linker til ”Min side” og andre viktige Rotary-sider på web</a:t>
            </a:r>
          </a:p>
          <a:p>
            <a:pPr marL="338138" lvl="1" indent="-22225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endParaRPr lang="nb-NO" sz="1600"/>
          </a:p>
          <a:p>
            <a:pPr marL="338138" lvl="1" indent="-22225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endParaRPr lang="nb-NO" sz="160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/>
          <p:cNvSpPr>
            <a:spLocks noGrp="1"/>
          </p:cNvSpPr>
          <p:nvPr>
            <p:ph type="title"/>
          </p:nvPr>
        </p:nvSpPr>
        <p:spPr bwMode="auto">
          <a:xfrm>
            <a:off x="0" y="457200"/>
            <a:ext cx="9144000" cy="533400"/>
          </a:xfrm>
          <a:solidFill>
            <a:schemeClr val="accent1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nb-NO" altLang="nb-NO" sz="3200" dirty="0" smtClean="0">
                <a:latin typeface="Arial Narrow" panose="020B0606020202030204" pitchFamily="34" charset="0"/>
              </a:rPr>
              <a:t>Registrering og rapportering på medlemsnett</a:t>
            </a:r>
            <a:endParaRPr lang="nb-NO" altLang="nb-NO" sz="3200" dirty="0">
              <a:latin typeface="Arial Narrow" panose="020B0606020202030204" pitchFamily="34" charset="0"/>
            </a:endParaRPr>
          </a:p>
        </p:txBody>
      </p:sp>
      <p:sp>
        <p:nvSpPr>
          <p:cNvPr id="25603" name="Plassholder for innhold 2"/>
          <p:cNvSpPr>
            <a:spLocks noGrp="1"/>
          </p:cNvSpPr>
          <p:nvPr>
            <p:ph idx="1"/>
          </p:nvPr>
        </p:nvSpPr>
        <p:spPr bwMode="auto">
          <a:xfrm>
            <a:off x="381000" y="1143000"/>
            <a:ext cx="8458200" cy="495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nb-NO" altLang="nb-NO" dirty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 smtClean="0">
                <a:latin typeface="Georgia" panose="02040502050405020303" pitchFamily="18" charset="0"/>
              </a:rPr>
              <a:t>Klubbdata </a:t>
            </a:r>
            <a:r>
              <a:rPr lang="nb-NO" altLang="nb-NO" sz="2400" dirty="0" smtClean="0">
                <a:latin typeface="Georgia" panose="02040502050405020303" pitchFamily="18" charset="0"/>
              </a:rPr>
              <a:t>(adresse, møteinformasjon, klubbroller)</a:t>
            </a:r>
            <a:r>
              <a:rPr lang="nb-NO" altLang="nb-NO" sz="2800" dirty="0" smtClean="0">
                <a:latin typeface="Georgia" panose="02040502050405020303" pitchFamily="18" charset="0"/>
              </a:rPr>
              <a:t/>
            </a:r>
            <a:br>
              <a:rPr lang="nb-NO" altLang="nb-NO" sz="2800" dirty="0" smtClean="0">
                <a:latin typeface="Georgia" panose="02040502050405020303" pitchFamily="18" charset="0"/>
              </a:rPr>
            </a:br>
            <a:r>
              <a:rPr lang="nb-NO" altLang="nb-NO" sz="2000" dirty="0" smtClean="0">
                <a:latin typeface="Georgia" panose="02040502050405020303" pitchFamily="18" charset="0"/>
              </a:rPr>
              <a:t>Klubbroller </a:t>
            </a:r>
            <a:r>
              <a:rPr lang="nb-NO" altLang="nb-NO" sz="2000" b="1" dirty="0" smtClean="0">
                <a:latin typeface="Georgia" panose="02040502050405020303" pitchFamily="18" charset="0"/>
              </a:rPr>
              <a:t>skal</a:t>
            </a:r>
            <a:r>
              <a:rPr lang="nb-NO" altLang="nb-NO" sz="2000" dirty="0" smtClean="0">
                <a:latin typeface="Georgia" panose="02040502050405020303" pitchFamily="18" charset="0"/>
              </a:rPr>
              <a:t> være registrert per 31/12 for kommende </a:t>
            </a:r>
            <a:r>
              <a:rPr lang="nb-NO" altLang="nb-NO" sz="2000" dirty="0" err="1" smtClean="0">
                <a:latin typeface="Georgia" panose="02040502050405020303" pitchFamily="18" charset="0"/>
              </a:rPr>
              <a:t>Rotaryår</a:t>
            </a:r>
            <a:endParaRPr lang="nb-NO" altLang="nb-NO" sz="2000" dirty="0" smtClean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 smtClean="0">
                <a:latin typeface="Georgia" panose="02040502050405020303" pitchFamily="18" charset="0"/>
              </a:rPr>
              <a:t>Medlemsdata </a:t>
            </a:r>
            <a:r>
              <a:rPr lang="nb-NO" altLang="nb-NO" sz="2400" dirty="0" smtClean="0">
                <a:latin typeface="Georgia" panose="02040502050405020303" pitchFamily="18" charset="0"/>
              </a:rPr>
              <a:t>(navn, fødselsdato, kontaktdata etc.)</a:t>
            </a:r>
            <a:r>
              <a:rPr lang="nb-NO" altLang="nb-NO" sz="2800" dirty="0" smtClean="0">
                <a:latin typeface="Georgia" panose="02040502050405020303" pitchFamily="18" charset="0"/>
              </a:rPr>
              <a:t/>
            </a:r>
            <a:br>
              <a:rPr lang="nb-NO" altLang="nb-NO" sz="2800" dirty="0" smtClean="0">
                <a:latin typeface="Georgia" panose="02040502050405020303" pitchFamily="18" charset="0"/>
              </a:rPr>
            </a:br>
            <a:r>
              <a:rPr lang="nb-NO" altLang="nb-NO" sz="2000" dirty="0" smtClean="0">
                <a:latin typeface="Georgia" panose="02040502050405020303" pitchFamily="18" charset="0"/>
              </a:rPr>
              <a:t>Viktig at </a:t>
            </a:r>
            <a:r>
              <a:rPr lang="nb-NO" altLang="nb-NO" sz="2000" dirty="0" err="1" smtClean="0">
                <a:latin typeface="Georgia" panose="02040502050405020303" pitchFamily="18" charset="0"/>
              </a:rPr>
              <a:t>kotaktdetaljer</a:t>
            </a:r>
            <a:r>
              <a:rPr lang="nb-NO" altLang="nb-NO" sz="2000" dirty="0" smtClean="0">
                <a:latin typeface="Georgia" panose="02040502050405020303" pitchFamily="18" charset="0"/>
              </a:rPr>
              <a:t> oppdateres fortløpende</a:t>
            </a:r>
            <a:endParaRPr lang="nb-NO" altLang="nb-NO" sz="2800" dirty="0" smtClean="0">
              <a:latin typeface="Georgia" panose="02040502050405020303" pitchFamily="18" charset="0"/>
            </a:endParaRP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 smtClean="0">
                <a:latin typeface="Georgia" panose="02040502050405020303" pitchFamily="18" charset="0"/>
              </a:rPr>
              <a:t>Oppmøte , permisjoner og møtefrie uker</a:t>
            </a:r>
          </a:p>
          <a:p>
            <a:pPr>
              <a:buClr>
                <a:schemeClr val="accent1"/>
              </a:buClr>
              <a:buSzPct val="125000"/>
            </a:pPr>
            <a:r>
              <a:rPr lang="nb-NO" altLang="nb-NO" sz="2800" dirty="0" smtClean="0">
                <a:latin typeface="Georgia" panose="02040502050405020303" pitchFamily="18" charset="0"/>
              </a:rPr>
              <a:t>Registrere nye medlemmer og ta bort sluttede</a:t>
            </a:r>
            <a:br>
              <a:rPr lang="nb-NO" altLang="nb-NO" sz="2800" dirty="0" smtClean="0">
                <a:latin typeface="Georgia" panose="02040502050405020303" pitchFamily="18" charset="0"/>
              </a:rPr>
            </a:br>
            <a:r>
              <a:rPr lang="nb-NO" altLang="nb-NO" sz="2000" dirty="0" smtClean="0">
                <a:latin typeface="Georgia" panose="02040502050405020303" pitchFamily="18" charset="0"/>
              </a:rPr>
              <a:t>Veldig viktig at medlemslister er </a:t>
            </a:r>
            <a:r>
              <a:rPr lang="nb-NO" altLang="nb-NO" sz="2000" dirty="0" err="1" smtClean="0">
                <a:latin typeface="Georgia" panose="02040502050405020303" pitchFamily="18" charset="0"/>
              </a:rPr>
              <a:t>ajour</a:t>
            </a:r>
            <a:r>
              <a:rPr lang="nb-NO" altLang="nb-NO" sz="2000" dirty="0" smtClean="0">
                <a:latin typeface="Georgia" panose="02040502050405020303" pitchFamily="18" charset="0"/>
              </a:rPr>
              <a:t> da de danner grunnlag for kontingent beregning fra RI. (RI henter tallene </a:t>
            </a:r>
            <a:r>
              <a:rPr lang="nb-NO" altLang="nb-NO" sz="2000" smtClean="0">
                <a:latin typeface="Georgia" panose="02040502050405020303" pitchFamily="18" charset="0"/>
              </a:rPr>
              <a:t>1. juli </a:t>
            </a:r>
            <a:r>
              <a:rPr lang="nb-NO" altLang="nb-NO" sz="2000" dirty="0" smtClean="0">
                <a:latin typeface="Georgia" panose="02040502050405020303" pitchFamily="18" charset="0"/>
              </a:rPr>
              <a:t>og 1. januar)</a:t>
            </a:r>
            <a:endParaRPr lang="nb-NO" altLang="nb-NO" sz="2800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Rotary-NewBrand_Pallette">
    <a:dk1>
      <a:srgbClr val="958D85"/>
    </a:dk1>
    <a:lt1>
      <a:sysClr val="window" lastClr="FFFFFF"/>
    </a:lt1>
    <a:dk2>
      <a:srgbClr val="00246C"/>
    </a:dk2>
    <a:lt2>
      <a:srgbClr val="E6E5D8"/>
    </a:lt2>
    <a:accent1>
      <a:srgbClr val="01B4E7"/>
    </a:accent1>
    <a:accent2>
      <a:srgbClr val="FEBD11"/>
    </a:accent2>
    <a:accent3>
      <a:srgbClr val="009999"/>
    </a:accent3>
    <a:accent4>
      <a:srgbClr val="872175"/>
    </a:accent4>
    <a:accent5>
      <a:srgbClr val="D91B5C"/>
    </a:accent5>
    <a:accent6>
      <a:srgbClr val="FF7600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34153</TotalTime>
  <Words>800</Words>
  <Application>Microsoft Office PowerPoint</Application>
  <PresentationFormat>Skjermfremvisning (4:3)</PresentationFormat>
  <Paragraphs>165</Paragraphs>
  <Slides>21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Lysbildetitler</vt:lpstr>
      </vt:variant>
      <vt:variant>
        <vt:i4>21</vt:i4>
      </vt:variant>
    </vt:vector>
  </HeadingPairs>
  <TitlesOfParts>
    <vt:vector size="25" baseType="lpstr">
      <vt:lpstr>Communications_white</vt:lpstr>
      <vt:lpstr>Custom Design</vt:lpstr>
      <vt:lpstr>2_Custom Design</vt:lpstr>
      <vt:lpstr>1_Communications_white</vt:lpstr>
      <vt:lpstr>Klubbsekretærens oppgaver</vt:lpstr>
      <vt:lpstr>Mål for sekretæropplæring</vt:lpstr>
      <vt:lpstr>Sekretærenes viktigste oppgaver</vt:lpstr>
      <vt:lpstr>Sekretærenes viktigste oppgaver</vt:lpstr>
      <vt:lpstr>Sekretærenes viktigste oppgaver</vt:lpstr>
      <vt:lpstr>De to databasene Rotary bruker</vt:lpstr>
      <vt:lpstr>”Min Side” på www.rotary.no</vt:lpstr>
      <vt:lpstr>Rotary sine WEB-sider</vt:lpstr>
      <vt:lpstr>Registrering og rapportering på medlemsnett</vt:lpstr>
      <vt:lpstr>”My Rotary” på www.rotary.org</vt:lpstr>
      <vt:lpstr>”My Rotary” på www.rotary.org</vt:lpstr>
      <vt:lpstr>Håndboken</vt:lpstr>
      <vt:lpstr>Oppslagsverk for sekretærarbeidet</vt:lpstr>
      <vt:lpstr>Kom igang</vt:lpstr>
      <vt:lpstr>Kom igang</vt:lpstr>
      <vt:lpstr>”My Rotary” på www.rotary.org</vt:lpstr>
      <vt:lpstr>”My Rotary” på www.rotary.org</vt:lpstr>
      <vt:lpstr>Club Central – Klubbens mål og planer</vt:lpstr>
      <vt:lpstr>Forslag til øvelser</vt:lpstr>
      <vt:lpstr>Forslag til øvelser</vt:lpstr>
      <vt:lpstr>Takk for oppmerksomheten</vt:lpstr>
    </vt:vector>
  </TitlesOfParts>
  <Company>Rotary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Ludvig Kåre Øyen</cp:lastModifiedBy>
  <cp:revision>1020</cp:revision>
  <cp:lastPrinted>2013-04-11T19:55:04Z</cp:lastPrinted>
  <dcterms:created xsi:type="dcterms:W3CDTF">2010-04-16T20:11:30Z</dcterms:created>
  <dcterms:modified xsi:type="dcterms:W3CDTF">2019-04-23T20:02:26Z</dcterms:modified>
</cp:coreProperties>
</file>