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7" r:id="rId2"/>
    <p:sldId id="484" r:id="rId3"/>
    <p:sldId id="465" r:id="rId4"/>
    <p:sldId id="466" r:id="rId5"/>
    <p:sldId id="485" r:id="rId6"/>
    <p:sldId id="486" r:id="rId7"/>
    <p:sldId id="487" r:id="rId8"/>
    <p:sldId id="489" r:id="rId9"/>
    <p:sldId id="490" r:id="rId10"/>
    <p:sldId id="495" r:id="rId11"/>
    <p:sldId id="496" r:id="rId12"/>
    <p:sldId id="497" r:id="rId13"/>
    <p:sldId id="491" r:id="rId14"/>
    <p:sldId id="492" r:id="rId15"/>
    <p:sldId id="498" r:id="rId16"/>
    <p:sldId id="493" r:id="rId17"/>
    <p:sldId id="501" r:id="rId18"/>
    <p:sldId id="494" r:id="rId19"/>
    <p:sldId id="442" r:id="rId20"/>
    <p:sldId id="448" r:id="rId21"/>
    <p:sldId id="449" r:id="rId22"/>
    <p:sldId id="450" r:id="rId23"/>
    <p:sldId id="499" r:id="rId24"/>
    <p:sldId id="500" r:id="rId25"/>
    <p:sldId id="502" r:id="rId26"/>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38" autoAdjust="0"/>
  </p:normalViewPr>
  <p:slideViewPr>
    <p:cSldViewPr>
      <p:cViewPr>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F437E06-FA23-4683-8892-68582085A817}" type="datetimeFigureOut">
              <a:rPr lang="nb-NO"/>
              <a:pPr/>
              <a:t>22.09.2013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7E52C5-F709-43C8-B866-9C815843C2A4}" type="slidenum">
              <a:rPr lang="nb-NO"/>
              <a:pPr/>
              <a:t>‹#›</a:t>
            </a:fld>
            <a:endParaRPr lang="nb-NO"/>
          </a:p>
        </p:txBody>
      </p:sp>
    </p:spTree>
    <p:extLst>
      <p:ext uri="{BB962C8B-B14F-4D97-AF65-F5344CB8AC3E}">
        <p14:creationId xmlns:p14="http://schemas.microsoft.com/office/powerpoint/2010/main" val="3938185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207E52C5-F709-43C8-B866-9C815843C2A4}" type="slidenum">
              <a:rPr lang="nb-NO" smtClean="0"/>
              <a:pPr/>
              <a:t>1</a:t>
            </a:fld>
            <a:endParaRPr lang="nb-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p:cNvSpPr txBox="1"/>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31865"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ea typeface="MS PGothic" pitchFamily="34"/>
              </a:rPr>
              <a:t>FVC Report to Trustees, September 2011</a:t>
            </a:r>
          </a:p>
        </p:txBody>
      </p:sp>
      <p:sp>
        <p:nvSpPr>
          <p:cNvPr id="3" name="Slide Number Placeholder 6"/>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3186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65DC76-335C-493A-8EA3-951F106A6AEB}" type="slidenum">
              <a:t>2</a:t>
            </a:fld>
            <a:endParaRPr lang="en-US" sz="1200" b="0" i="0" u="none" strike="noStrike" kern="1200" cap="none" spc="0" baseline="0">
              <a:solidFill>
                <a:srgbClr val="000000"/>
              </a:solidFill>
              <a:uFillTx/>
              <a:latin typeface="Calibri"/>
              <a:ea typeface="MS PGothic" pitchFamily="34"/>
            </a:endParaRPr>
          </a:p>
        </p:txBody>
      </p:sp>
      <p:sp>
        <p:nvSpPr>
          <p:cNvPr id="4" name="Rectangle 7"/>
          <p:cNvSpPr txBox="1"/>
          <p:nvPr/>
        </p:nvSpPr>
        <p:spPr>
          <a:xfrm>
            <a:off x="3883027" y="8685208"/>
            <a:ext cx="2973391" cy="457200"/>
          </a:xfrm>
          <a:prstGeom prst="rect">
            <a:avLst/>
          </a:prstGeom>
          <a:noFill/>
          <a:ln>
            <a:noFill/>
          </a:ln>
        </p:spPr>
        <p:txBody>
          <a:bodyPr vert="horz" wrap="square" lIns="93341" tIns="46670" rIns="93341" bIns="46670" anchor="b" anchorCtr="0" compatLnSpc="1"/>
          <a:lstStyle/>
          <a:p>
            <a:pPr marL="0" marR="0" lvl="0" indent="0" algn="r" defTabSz="966785"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D0E6FFF-5DB0-4005-98D3-ED109B222E7B}" type="slidenum">
              <a:t>2</a:t>
            </a:fld>
            <a:endParaRPr lang="en-US" sz="1100" b="0" i="0" u="none" strike="noStrike" kern="1200" cap="none" spc="0" baseline="0">
              <a:solidFill>
                <a:srgbClr val="000000"/>
              </a:solidFill>
              <a:uFillTx/>
              <a:latin typeface="Calibri"/>
            </a:endParaRPr>
          </a:p>
        </p:txBody>
      </p:sp>
      <p:sp>
        <p:nvSpPr>
          <p:cNvPr id="5" name="Rectangle 2"/>
          <p:cNvSpPr>
            <a:spLocks noGrp="1" noRot="1" noChangeAspect="1"/>
          </p:cNvSpPr>
          <p:nvPr>
            <p:ph type="sldImg"/>
          </p:nvPr>
        </p:nvSpPr>
        <p:spPr>
          <a:xfrm>
            <a:off x="1346200" y="301625"/>
            <a:ext cx="3865563" cy="2898775"/>
          </a:xfrm>
        </p:spPr>
      </p:sp>
      <p:sp>
        <p:nvSpPr>
          <p:cNvPr id="6" name="Rectangle 3"/>
          <p:cNvSpPr txBox="1">
            <a:spLocks noGrp="1"/>
          </p:cNvSpPr>
          <p:nvPr>
            <p:ph type="body" sz="quarter" idx="1"/>
          </p:nvPr>
        </p:nvSpPr>
        <p:spPr>
          <a:xfrm>
            <a:off x="377820" y="3278188"/>
            <a:ext cx="6173791" cy="5518147"/>
          </a:xfrm>
        </p:spPr>
        <p:txBody>
          <a:bodyPr lIns="93341" tIns="46670" rIns="93341" bIns="46670"/>
          <a:lstStyle/>
          <a:p>
            <a:pPr lvl="0"/>
            <a:r>
              <a:rPr lang="en-US" sz="1100"/>
              <a:t>So how does the Future Vision Plan simplify the grant model?</a:t>
            </a:r>
          </a:p>
          <a:p>
            <a:pPr lvl="0"/>
            <a:r>
              <a:rPr lang="en-US" sz="1100" u="sng"/>
              <a:t>Current model</a:t>
            </a:r>
          </a:p>
          <a:p>
            <a:pPr lvl="0">
              <a:buSzPct val="100000"/>
              <a:buChar char="•"/>
            </a:pPr>
            <a:r>
              <a:rPr lang="en-US" sz="1100"/>
              <a:t>At one time there were some 12 different grant types offered by the foundation each with their own set of Program criteria and goals; eligibility guidelines; business cycles; application forms and funding mechanisms.   </a:t>
            </a:r>
          </a:p>
          <a:p>
            <a:pPr lvl="0">
              <a:buSzPct val="100000"/>
              <a:buChar char="•"/>
            </a:pPr>
            <a:r>
              <a:rPr lang="en-US" sz="1100"/>
              <a:t>Confusing for Rotarians to navigate in trying to access foundation funds for their activities.  Additionally, separating programs between educational and humanitarian activities has resulted in high operational costs.</a:t>
            </a:r>
          </a:p>
          <a:p>
            <a:pPr lvl="0"/>
            <a:r>
              <a:rPr lang="en-US" sz="1100" u="sng"/>
              <a:t>Future model</a:t>
            </a:r>
          </a:p>
          <a:p>
            <a:pPr lvl="0"/>
            <a:r>
              <a:rPr lang="en-US" sz="1100"/>
              <a:t>In the future vision model there are only two grant types; District Grants and Global Grants which fund activities for educational and humanitarian activities.  </a:t>
            </a:r>
          </a:p>
          <a:p>
            <a:pPr lvl="0">
              <a:buSzPct val="100000"/>
              <a:buChar char="•"/>
            </a:pPr>
            <a:r>
              <a:rPr lang="en-US" sz="1100"/>
              <a:t>District grants provide the flexibility to fund a broad range of local and international projects of clubs and districts related to TRF’s mission, but do not necessarily tie to the six areas of focus. The district applies annually for one District Grant – a  “block grant” so to speak – for up to 50% of its available District Designated Funds for that Rotary Year.  The Foundation only needs a simple spending plan from the district after it has reviewed requests and selected projects from its Rotarians and clubs to fund with this source.</a:t>
            </a:r>
          </a:p>
          <a:p>
            <a:pPr lvl="0">
              <a:buSzPct val="100000"/>
              <a:buChar char="•"/>
            </a:pPr>
            <a:r>
              <a:rPr lang="en-US" sz="1100"/>
              <a:t>The district will then issue the money and report to its clubs how all the funds were utilized. The Foundation itself will require very minimal reporting from the district, thanks to the advance planning done by clubs and districts before the funds are requested. This will enable districts to close out their grants quickly. </a:t>
            </a:r>
          </a:p>
          <a:p>
            <a:pPr lvl="0">
              <a:buSzPct val="100000"/>
              <a:buChar char="•"/>
            </a:pPr>
            <a:r>
              <a:rPr lang="en-US" sz="1100"/>
              <a:t>Global grants provide a world fund match on contributions for club and district developed humanitarian and educational activities aligned with the six areas of focus.  Packaged global grants offer a direct grant from the world fund for highly sustainable pre-designed activities developed by TRF with support from strategic partners</a:t>
            </a:r>
          </a:p>
          <a:p>
            <a:pPr lvl="0">
              <a:buSzPct val="100000"/>
              <a:buChar char="•"/>
            </a:pPr>
            <a:r>
              <a:rPr lang="en-US" sz="1100"/>
              <a:t>For the duration of the pilot, both non-pilot and pilot clubs and districts will be able to support Rotary Centers and PolioPlus.</a:t>
            </a:r>
          </a:p>
          <a:p>
            <a:pPr lvl="0"/>
            <a:r>
              <a:rPr lang="en-US" sz="1100"/>
              <a:t>These activities are funded for each grant type using simplified eligibility guidelines; one business cycle that virtually eliminates application deadlines and allows for a rolling submission of applications throughout the year; online application processing, which speeds the process.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8FEF7E-8D19-416D-94F0-B7C42E614CFC}" type="slidenum">
              <a:t>8</a:t>
            </a:fld>
            <a:endParaRPr lang="en-US" sz="1200" b="0" i="0" u="none" strike="noStrike" kern="1200" cap="none" spc="0" baseline="0">
              <a:solidFill>
                <a:srgbClr val="000000"/>
              </a:solidFill>
              <a:uFillTx/>
              <a:latin typeface="Calibri"/>
              <a:ea typeface="MS PGothic" pitchFamily="34"/>
            </a:endParaRPr>
          </a:p>
        </p:txBody>
      </p:sp>
      <p:sp>
        <p:nvSpPr>
          <p:cNvPr id="3" name="Rectangle 2"/>
          <p:cNvSpPr>
            <a:spLocks noGrp="1" noRot="1" noChangeAspect="1"/>
          </p:cNvSpPr>
          <p:nvPr>
            <p:ph type="sldImg"/>
          </p:nvPr>
        </p:nvSpPr>
        <p:spPr/>
      </p:sp>
      <p:sp>
        <p:nvSpPr>
          <p:cNvPr id="4" name="Rectangle 3"/>
          <p:cNvSpPr txBox="1">
            <a:spLocks noGrp="1"/>
          </p:cNvSpPr>
          <p:nvPr>
            <p:ph type="body" sz="quarter" idx="1"/>
          </p:nvPr>
        </p:nvSpPr>
        <p:spPr>
          <a:xfrm>
            <a:off x="423860" y="4343400"/>
            <a:ext cx="5937254" cy="4116391"/>
          </a:xfrm>
        </p:spPr>
        <p:txBody>
          <a:bodyPr/>
          <a:lstStyle/>
          <a:p>
            <a:pPr lvl="0">
              <a:buSzPct val="100000"/>
              <a:buChar char="•"/>
            </a:pPr>
            <a:r>
              <a:rPr lang="en-US"/>
              <a:t>Rotary Foundation District Grants support the overall mission of The Rotary Foundation, but do not necessarily tie to the six areas of focus, thereby allowing a broad range of choices for clubs and districts.</a:t>
            </a:r>
          </a:p>
          <a:p>
            <a:pPr lvl="0">
              <a:buSzPct val="100000"/>
              <a:buChar char="•"/>
            </a:pPr>
            <a:r>
              <a:rPr lang="en-US"/>
              <a:t>The district can apply annually for one District Grant – a  “block grant” so to speak – for up to 50% of its available District Designated Funds for that Rotary Year - after reviewing requests from its Rotarians and clubs. The district then issues the money and reports to its clubs how all the funds were utilized.</a:t>
            </a:r>
          </a:p>
          <a:p>
            <a:pPr lvl="0">
              <a:buSzPct val="100000"/>
              <a:buChar char="•"/>
            </a:pPr>
            <a:r>
              <a:rPr lang="en-US"/>
              <a:t>The Foundation itself requires very minimal reporting, thanks to the advance planning done by clubs and districts before the funds are requested. This enables districts to close out their grants quickly.</a:t>
            </a:r>
          </a:p>
          <a:p>
            <a:pPr lvl="0">
              <a:buSzPct val="100000"/>
              <a:buChar char="•"/>
            </a:pPr>
            <a:r>
              <a:rPr lang="en-US"/>
              <a:t>District grants are intended to support smaller activities and projects both locally and internationally.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881887-0DA9-4B34-A3CA-FB4F516A8E3E}" type="slidenum">
              <a:t>18</a:t>
            </a:fld>
            <a:endParaRPr lang="en-US" sz="1200" b="0" i="0" u="none" strike="noStrike" kern="1200" cap="none" spc="0" baseline="0">
              <a:solidFill>
                <a:srgbClr val="000000"/>
              </a:solidFill>
              <a:uFillTx/>
              <a:latin typeface="Calibri"/>
              <a:ea typeface="MS PGothic" pitchFamily="34"/>
            </a:endParaRPr>
          </a:p>
        </p:txBody>
      </p:sp>
      <p:sp>
        <p:nvSpPr>
          <p:cNvPr id="3" name="Rectangle 2"/>
          <p:cNvSpPr>
            <a:spLocks noGrp="1" noRot="1" noChangeAspect="1"/>
          </p:cNvSpPr>
          <p:nvPr>
            <p:ph type="sldImg"/>
          </p:nvPr>
        </p:nvSpPr>
        <p:spPr>
          <a:xfrm>
            <a:off x="1144588" y="685800"/>
            <a:ext cx="4573587" cy="3430588"/>
          </a:xfrm>
        </p:spPr>
      </p:sp>
      <p:sp>
        <p:nvSpPr>
          <p:cNvPr id="4" name="Rectangle 3"/>
          <p:cNvSpPr txBox="1">
            <a:spLocks noGrp="1"/>
          </p:cNvSpPr>
          <p:nvPr>
            <p:ph type="body" sz="quarter" idx="1"/>
          </p:nvPr>
        </p:nvSpPr>
        <p:spPr>
          <a:xfrm>
            <a:off x="349245" y="4343400"/>
            <a:ext cx="6086475" cy="4114800"/>
          </a:xfrm>
        </p:spPr>
        <p:txBody>
          <a:bodyPr lIns="91421" tIns="45710" rIns="91421" bIns="45710"/>
          <a:lstStyle/>
          <a:p>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US"/>
              <a:t>As mentioned before, we are reaching out to internationally recognized partners to help the Foundation through its clubs provide service opportunities through packaged global grants.  </a:t>
            </a:r>
          </a:p>
          <a:p>
            <a:pPr lvl="0"/>
            <a:r>
              <a:rPr lang="en-US"/>
              <a:t>Some recent exciting news includes the announcement of a strategic partnership and packaged grants through UNESCO-IHE.  Rotary clubs will be helping train engineers and scientists to solve problems in water and sanitation, particularly in developing countries, through this new strategic partnership with UNESCO-IHE Institute for Water Education.  </a:t>
            </a:r>
          </a:p>
          <a:p>
            <a:pPr lvl="0"/>
            <a:r>
              <a:rPr lang="en-US"/>
              <a:t>Through the partnership, the Foundation will offer packaged grants that Rotary clubs may use to select and sponsor scholarships for professionals in the water sector. Up to eight students a year may be chosen for any of three master of science programs at the institute in Delft, the Netherlands. </a:t>
            </a:r>
          </a:p>
          <a:p>
            <a:pPr lvl="0"/>
            <a:r>
              <a:rPr lang="en-US"/>
              <a:t>Both the institute and Rotary share a vision of making water and sanitation more accessible and more sustainable for all people, particularly the poor. The partnership directly supports Rotary's water and sanitation area of focus. </a:t>
            </a:r>
          </a:p>
          <a:p>
            <a:pPr lvl="0"/>
            <a:r>
              <a:rPr lang="en-US"/>
              <a:t>Other partnerships include:</a:t>
            </a:r>
          </a:p>
          <a:p>
            <a:pPr lvl="0">
              <a:buSzPct val="100000"/>
              <a:buChar char="•"/>
            </a:pPr>
            <a:r>
              <a:rPr lang="en-US"/>
              <a:t>OikoCredit offering Training and humanitarian projects in India, Uruguay, the Philippines</a:t>
            </a:r>
          </a:p>
          <a:p>
            <a:pPr lvl="0">
              <a:buSzPct val="100000"/>
              <a:buChar char="•"/>
            </a:pPr>
            <a:r>
              <a:rPr lang="en-US"/>
              <a:t>Aga Khan University offering Nursing Scholarships and Vocational Training Teams for Health Educators</a:t>
            </a:r>
          </a:p>
          <a:p>
            <a:pPr lvl="0"/>
            <a:endParaRPr lang="en-US"/>
          </a:p>
          <a:p>
            <a:pPr lvl="0"/>
            <a:endParaRPr lang="en-US"/>
          </a:p>
        </p:txBody>
      </p:sp>
      <p:sp>
        <p:nvSpPr>
          <p:cNvPr id="4" name="Footer Placeholder 3"/>
          <p:cNvSpPr txBox="1"/>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280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ea typeface="MS PGothic" pitchFamily="34"/>
              </a:rPr>
              <a:t>FVC Report to Trustees, September 2011</a:t>
            </a:r>
          </a:p>
        </p:txBody>
      </p:sp>
      <p:sp>
        <p:nvSpPr>
          <p:cNvPr id="5" name="Slide Number Placeholder 4"/>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280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62AE4-389D-43BB-8C0F-9B86F99EBEA5}" type="slidenum">
              <a:t>22</a:t>
            </a:fld>
            <a:endParaRPr lang="en-US" sz="1200" b="0" i="0" u="none" strike="noStrike" kern="1200" cap="none" spc="0" baseline="0">
              <a:solidFill>
                <a:srgbClr val="000000"/>
              </a:solidFill>
              <a:uFillTx/>
              <a:latin typeface="Calibri"/>
              <a:ea typeface="MS PGothic"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6" name="Plassholder for lysbildenummer 5"/>
          <p:cNvSpPr>
            <a:spLocks noGrp="1"/>
          </p:cNvSpPr>
          <p:nvPr>
            <p:ph type="sldNum" sz="quarter" idx="12"/>
          </p:nvPr>
        </p:nvSpPr>
        <p:spPr/>
        <p:txBody>
          <a:bodyPr/>
          <a:lstStyle>
            <a:lvl1pPr>
              <a:defRPr/>
            </a:lvl1pPr>
          </a:lstStyle>
          <a:p>
            <a:fld id="{4CE26E74-B862-4888-95E6-047A76722B75}" type="slidenum">
              <a:rPr lang="nb-NO"/>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6" name="Plassholder for lysbildenummer 5"/>
          <p:cNvSpPr>
            <a:spLocks noGrp="1"/>
          </p:cNvSpPr>
          <p:nvPr>
            <p:ph type="sldNum" sz="quarter" idx="12"/>
          </p:nvPr>
        </p:nvSpPr>
        <p:spPr/>
        <p:txBody>
          <a:bodyPr/>
          <a:lstStyle>
            <a:lvl1pPr>
              <a:defRPr/>
            </a:lvl1pPr>
          </a:lstStyle>
          <a:p>
            <a:fld id="{765A53E0-A0AF-40C4-AFA9-6ECB5E587DB5}" type="slidenum">
              <a:rPr lang="nb-NO"/>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6" name="Plassholder for lysbildenummer 5"/>
          <p:cNvSpPr>
            <a:spLocks noGrp="1"/>
          </p:cNvSpPr>
          <p:nvPr>
            <p:ph type="sldNum" sz="quarter" idx="12"/>
          </p:nvPr>
        </p:nvSpPr>
        <p:spPr/>
        <p:txBody>
          <a:bodyPr/>
          <a:lstStyle>
            <a:lvl1pPr>
              <a:defRPr/>
            </a:lvl1pPr>
          </a:lstStyle>
          <a:p>
            <a:fld id="{A65F95AE-ED63-45A7-A15F-D091A86012C1}" type="slidenum">
              <a:rPr lang="nb-NO"/>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6" name="Plassholder for lysbildenummer 5"/>
          <p:cNvSpPr>
            <a:spLocks noGrp="1"/>
          </p:cNvSpPr>
          <p:nvPr>
            <p:ph type="sldNum" sz="quarter" idx="12"/>
          </p:nvPr>
        </p:nvSpPr>
        <p:spPr/>
        <p:txBody>
          <a:bodyPr/>
          <a:lstStyle>
            <a:lvl1pPr>
              <a:defRPr/>
            </a:lvl1pPr>
          </a:lstStyle>
          <a:p>
            <a:fld id="{CD3B3C54-1744-48DC-B871-2D7B77E6254B}" type="slidenum">
              <a:rPr lang="nb-NO"/>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6" name="Plassholder for lysbildenummer 5"/>
          <p:cNvSpPr>
            <a:spLocks noGrp="1"/>
          </p:cNvSpPr>
          <p:nvPr>
            <p:ph type="sldNum" sz="quarter" idx="12"/>
          </p:nvPr>
        </p:nvSpPr>
        <p:spPr/>
        <p:txBody>
          <a:bodyPr/>
          <a:lstStyle>
            <a:lvl1pPr>
              <a:defRPr/>
            </a:lvl1pPr>
          </a:lstStyle>
          <a:p>
            <a:fld id="{C6D7F283-A313-4B98-A34A-3243AD13790C}" type="slidenum">
              <a:rPr lang="nb-NO"/>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7" name="Plassholder for lysbildenummer 5"/>
          <p:cNvSpPr>
            <a:spLocks noGrp="1"/>
          </p:cNvSpPr>
          <p:nvPr>
            <p:ph type="sldNum" sz="quarter" idx="12"/>
          </p:nvPr>
        </p:nvSpPr>
        <p:spPr/>
        <p:txBody>
          <a:bodyPr/>
          <a:lstStyle>
            <a:lvl1pPr>
              <a:defRPr/>
            </a:lvl1pPr>
          </a:lstStyle>
          <a:p>
            <a:fld id="{D4F29ADF-FFA9-4F11-AE69-3D30B580DF85}" type="slidenum">
              <a:rPr lang="nb-NO"/>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endParaRPr lang="nb-NO"/>
          </a:p>
        </p:txBody>
      </p:sp>
      <p:sp>
        <p:nvSpPr>
          <p:cNvPr id="8"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9" name="Plassholder for lysbildenummer 5"/>
          <p:cNvSpPr>
            <a:spLocks noGrp="1"/>
          </p:cNvSpPr>
          <p:nvPr>
            <p:ph type="sldNum" sz="quarter" idx="12"/>
          </p:nvPr>
        </p:nvSpPr>
        <p:spPr/>
        <p:txBody>
          <a:bodyPr/>
          <a:lstStyle>
            <a:lvl1pPr>
              <a:defRPr/>
            </a:lvl1pPr>
          </a:lstStyle>
          <a:p>
            <a:fld id="{953F5609-7F91-4343-B7D3-8AC24A712129}" type="slidenum">
              <a:rPr lang="nb-NO"/>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endParaRPr lang="nb-NO"/>
          </a:p>
        </p:txBody>
      </p:sp>
      <p:sp>
        <p:nvSpPr>
          <p:cNvPr id="4"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5" name="Plassholder for lysbildenummer 5"/>
          <p:cNvSpPr>
            <a:spLocks noGrp="1"/>
          </p:cNvSpPr>
          <p:nvPr>
            <p:ph type="sldNum" sz="quarter" idx="12"/>
          </p:nvPr>
        </p:nvSpPr>
        <p:spPr/>
        <p:txBody>
          <a:bodyPr/>
          <a:lstStyle>
            <a:lvl1pPr>
              <a:defRPr/>
            </a:lvl1pPr>
          </a:lstStyle>
          <a:p>
            <a:fld id="{981ED839-EA93-4A20-B2D0-D73F5B35CB46}" type="slidenum">
              <a:rPr lang="nb-NO"/>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endParaRPr lang="nb-NO"/>
          </a:p>
        </p:txBody>
      </p:sp>
      <p:sp>
        <p:nvSpPr>
          <p:cNvPr id="3"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4" name="Plassholder for lysbildenummer 5"/>
          <p:cNvSpPr>
            <a:spLocks noGrp="1"/>
          </p:cNvSpPr>
          <p:nvPr>
            <p:ph type="sldNum" sz="quarter" idx="12"/>
          </p:nvPr>
        </p:nvSpPr>
        <p:spPr/>
        <p:txBody>
          <a:bodyPr/>
          <a:lstStyle>
            <a:lvl1pPr>
              <a:defRPr/>
            </a:lvl1pPr>
          </a:lstStyle>
          <a:p>
            <a:fld id="{66627CA9-00C4-4304-A18D-66E6661CA3EF}" type="slidenum">
              <a:rPr lang="nb-NO"/>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7" name="Plassholder for lysbildenummer 5"/>
          <p:cNvSpPr>
            <a:spLocks noGrp="1"/>
          </p:cNvSpPr>
          <p:nvPr>
            <p:ph type="sldNum" sz="quarter" idx="12"/>
          </p:nvPr>
        </p:nvSpPr>
        <p:spPr/>
        <p:txBody>
          <a:bodyPr/>
          <a:lstStyle>
            <a:lvl1pPr>
              <a:defRPr/>
            </a:lvl1pPr>
          </a:lstStyle>
          <a:p>
            <a:fld id="{39FCDD96-5349-44E6-9F78-EC10D9CB73B5}" type="slidenum">
              <a:rPr lang="nb-NO"/>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smtClean="0"/>
              <a:t>PETS 2012 24 mars 2012</a:t>
            </a:r>
            <a:endParaRPr lang="nb-NO"/>
          </a:p>
        </p:txBody>
      </p:sp>
      <p:sp>
        <p:nvSpPr>
          <p:cNvPr id="7" name="Plassholder for lysbildenummer 5"/>
          <p:cNvSpPr>
            <a:spLocks noGrp="1"/>
          </p:cNvSpPr>
          <p:nvPr>
            <p:ph type="sldNum" sz="quarter" idx="12"/>
          </p:nvPr>
        </p:nvSpPr>
        <p:spPr/>
        <p:txBody>
          <a:bodyPr/>
          <a:lstStyle>
            <a:lvl1pPr>
              <a:defRPr/>
            </a:lvl1pPr>
          </a:lstStyle>
          <a:p>
            <a:fld id="{8C2BDB44-698B-4130-B27B-7F380A1501DE}" type="slidenum">
              <a:rPr lang="nb-NO"/>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nb-NO" smtClean="0"/>
              <a:t>PETS 2012 24 mars 2012</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9E22C1D-F515-49E4-9240-9DFA430EF87D}" type="slidenum">
              <a:rPr lang="nb-NO"/>
              <a:pPr/>
              <a:t>‹#›</a:t>
            </a:fld>
            <a:endParaRPr lang="nb-NO"/>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rotary.org/grants" TargetMode="External"/><Relationship Id="rId2" Type="http://schemas.openxmlformats.org/officeDocument/2006/relationships/hyperlink" Target="http://d2305.rotary.no/index.php?pageid=218" TargetMode="External"/><Relationship Id="rId1" Type="http://schemas.openxmlformats.org/officeDocument/2006/relationships/slideLayout" Target="../slideLayouts/slideLayout7.xml"/><Relationship Id="rId4" Type="http://schemas.openxmlformats.org/officeDocument/2006/relationships/hyperlink" Target="https://www.rotary.org/myrotary/en/packaged-gra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3429000"/>
            <a:ext cx="7772400" cy="1470025"/>
          </a:xfrm>
        </p:spPr>
        <p:txBody>
          <a:bodyPr/>
          <a:lstStyle/>
          <a:p>
            <a:r>
              <a:rPr lang="nb-NO" sz="4000" b="1" dirty="0" smtClean="0"/>
              <a:t>Rotary </a:t>
            </a:r>
            <a:r>
              <a:rPr lang="nb-NO" sz="4000" b="1" dirty="0" err="1" smtClean="0"/>
              <a:t>Grants</a:t>
            </a:r>
            <a:r>
              <a:rPr lang="nb-NO" sz="4000" b="1" dirty="0" smtClean="0"/>
              <a:t> fra 1. juli 2013</a:t>
            </a:r>
            <a:endParaRPr lang="nb-NO" sz="40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76672"/>
            <a:ext cx="2160240" cy="13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437"/>
            <a:ext cx="5904656" cy="687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1805006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2608" cy="687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57630"/>
            <a:ext cx="1976634" cy="296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p:cNvPicPr>
          <p:nvPr/>
        </p:nvPicPr>
        <p:blipFill>
          <a:blip r:embed="rId4"/>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67930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5131073"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p:cNvPicPr>
          <p:nvPr/>
        </p:nvPicPr>
        <p:blipFill>
          <a:blip r:embed="rId3"/>
          <a:srcRect/>
          <a:stretch>
            <a:fillRect/>
          </a:stretch>
        </p:blipFill>
        <p:spPr>
          <a:xfrm>
            <a:off x="7740350" y="0"/>
            <a:ext cx="1403649" cy="908721"/>
          </a:xfrm>
          <a:prstGeom prst="rect">
            <a:avLst/>
          </a:prstGeom>
          <a:noFill/>
          <a:ln>
            <a:noFill/>
          </a:ln>
        </p:spPr>
      </p:pic>
      <p:pic>
        <p:nvPicPr>
          <p:cNvPr id="5" name="Plassholder for innhold 3"/>
          <p:cNvPicPr>
            <a:picLocks noChangeAspect="1"/>
          </p:cNvPicPr>
          <p:nvPr/>
        </p:nvPicPr>
        <p:blipFill>
          <a:blip r:embed="rId4" cstate="print"/>
          <a:srcRect/>
          <a:stretch>
            <a:fillRect/>
          </a:stretch>
        </p:blipFill>
        <p:spPr bwMode="auto">
          <a:xfrm>
            <a:off x="5580112" y="2136423"/>
            <a:ext cx="3240360" cy="2168659"/>
          </a:xfrm>
          <a:prstGeom prst="rect">
            <a:avLst/>
          </a:prstGeom>
          <a:noFill/>
          <a:ln w="9525">
            <a:noFill/>
            <a:miter lim="800000"/>
            <a:headEnd/>
            <a:tailEnd/>
          </a:ln>
        </p:spPr>
      </p:pic>
    </p:spTree>
    <p:extLst>
      <p:ext uri="{BB962C8B-B14F-4D97-AF65-F5344CB8AC3E}">
        <p14:creationId xmlns:p14="http://schemas.microsoft.com/office/powerpoint/2010/main" val="36494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b="1"/>
              <a:t>Global Grant (1)</a:t>
            </a:r>
          </a:p>
        </p:txBody>
      </p:sp>
      <p:sp>
        <p:nvSpPr>
          <p:cNvPr id="3" name="Plassholder for innhold 2"/>
          <p:cNvSpPr txBox="1">
            <a:spLocks noGrp="1"/>
          </p:cNvSpPr>
          <p:nvPr>
            <p:ph idx="1"/>
          </p:nvPr>
        </p:nvSpPr>
        <p:spPr>
          <a:xfrm>
            <a:off x="457200" y="1340766"/>
            <a:ext cx="8229600" cy="4785393"/>
          </a:xfrm>
        </p:spPr>
        <p:txBody>
          <a:bodyPr/>
          <a:lstStyle/>
          <a:p>
            <a:pPr lvl="0">
              <a:lnSpc>
                <a:spcPct val="80000"/>
              </a:lnSpc>
              <a:spcBef>
                <a:spcPts val="600"/>
              </a:spcBef>
              <a:buNone/>
            </a:pPr>
            <a:r>
              <a:rPr lang="nb-NO" sz="2700" b="1" u="sng" dirty="0"/>
              <a:t>Finansierer</a:t>
            </a:r>
            <a:r>
              <a:rPr lang="nb-NO" sz="2700" b="1" dirty="0"/>
              <a:t>: </a:t>
            </a:r>
          </a:p>
          <a:p>
            <a:pPr lvl="0">
              <a:lnSpc>
                <a:spcPct val="80000"/>
              </a:lnSpc>
              <a:spcBef>
                <a:spcPts val="600"/>
              </a:spcBef>
            </a:pPr>
            <a:r>
              <a:rPr lang="nb-NO" sz="2700" dirty="0"/>
              <a:t>Humanitære prosjekter</a:t>
            </a:r>
          </a:p>
          <a:p>
            <a:pPr lvl="0">
              <a:lnSpc>
                <a:spcPct val="80000"/>
              </a:lnSpc>
              <a:spcBef>
                <a:spcPts val="600"/>
              </a:spcBef>
            </a:pPr>
            <a:r>
              <a:rPr lang="nb-NO" sz="2700" dirty="0"/>
              <a:t>Stipend for akademiske studier på </a:t>
            </a:r>
            <a:r>
              <a:rPr lang="nb-NO" sz="2700" dirty="0" err="1"/>
              <a:t>graduate</a:t>
            </a:r>
            <a:r>
              <a:rPr lang="nb-NO" sz="2700" dirty="0"/>
              <a:t>-nivå</a:t>
            </a:r>
          </a:p>
          <a:p>
            <a:pPr lvl="0">
              <a:lnSpc>
                <a:spcPct val="80000"/>
              </a:lnSpc>
              <a:spcBef>
                <a:spcPts val="600"/>
              </a:spcBef>
            </a:pPr>
            <a:r>
              <a:rPr lang="nb-NO" sz="2700" dirty="0" err="1"/>
              <a:t>Vocational</a:t>
            </a:r>
            <a:r>
              <a:rPr lang="nb-NO" sz="2700" dirty="0"/>
              <a:t> Training </a:t>
            </a:r>
            <a:r>
              <a:rPr lang="nb-NO" sz="2700" dirty="0" smtClean="0"/>
              <a:t>Team (</a:t>
            </a:r>
            <a:r>
              <a:rPr lang="nb-NO" sz="2700" dirty="0"/>
              <a:t>VTT</a:t>
            </a:r>
            <a:r>
              <a:rPr lang="nb-NO" sz="2700" dirty="0" smtClean="0"/>
              <a:t>)</a:t>
            </a:r>
          </a:p>
          <a:p>
            <a:pPr lvl="0">
              <a:lnSpc>
                <a:spcPct val="80000"/>
              </a:lnSpc>
              <a:spcBef>
                <a:spcPts val="600"/>
              </a:spcBef>
            </a:pPr>
            <a:endParaRPr lang="nb-NO" sz="2700" dirty="0"/>
          </a:p>
          <a:p>
            <a:pPr lvl="0">
              <a:lnSpc>
                <a:spcPct val="80000"/>
              </a:lnSpc>
              <a:spcBef>
                <a:spcPts val="600"/>
              </a:spcBef>
              <a:buNone/>
            </a:pPr>
            <a:r>
              <a:rPr lang="nb-NO" sz="2700" b="1" u="sng" dirty="0"/>
              <a:t>Finansieres ved</a:t>
            </a:r>
            <a:r>
              <a:rPr lang="nb-NO" sz="2700" b="1" dirty="0"/>
              <a:t>:</a:t>
            </a:r>
          </a:p>
          <a:p>
            <a:pPr lvl="0">
              <a:lnSpc>
                <a:spcPct val="80000"/>
              </a:lnSpc>
              <a:spcBef>
                <a:spcPts val="600"/>
              </a:spcBef>
            </a:pPr>
            <a:r>
              <a:rPr lang="nb-NO" sz="2700" dirty="0"/>
              <a:t>Kontante </a:t>
            </a:r>
            <a:r>
              <a:rPr lang="nb-NO" sz="2700" dirty="0" smtClean="0"/>
              <a:t>bidrag (</a:t>
            </a:r>
            <a:r>
              <a:rPr lang="nb-NO" sz="2700" dirty="0"/>
              <a:t>cash) – match med 50 % fra World Fund </a:t>
            </a:r>
          </a:p>
          <a:p>
            <a:pPr lvl="0">
              <a:lnSpc>
                <a:spcPct val="80000"/>
              </a:lnSpc>
              <a:spcBef>
                <a:spcPts val="600"/>
              </a:spcBef>
            </a:pPr>
            <a:r>
              <a:rPr lang="nb-NO" sz="2700" dirty="0" smtClean="0"/>
              <a:t>(DDF) District </a:t>
            </a:r>
            <a:r>
              <a:rPr lang="nb-NO" sz="2700" dirty="0" err="1"/>
              <a:t>Designated</a:t>
            </a:r>
            <a:r>
              <a:rPr lang="nb-NO" sz="2700" dirty="0"/>
              <a:t> Fund – match med 100 % fra World Fund</a:t>
            </a:r>
          </a:p>
          <a:p>
            <a:pPr lvl="0">
              <a:lnSpc>
                <a:spcPct val="80000"/>
              </a:lnSpc>
              <a:spcBef>
                <a:spcPts val="600"/>
              </a:spcBef>
            </a:pPr>
            <a:endParaRPr lang="nb-NO" sz="2700" dirty="0"/>
          </a:p>
        </p:txBody>
      </p:sp>
      <p:pic>
        <p:nvPicPr>
          <p:cNvPr id="4" name="Picture 23"/>
          <p:cNvPicPr>
            <a:picLocks noChangeAspect="1"/>
          </p:cNvPicPr>
          <p:nvPr/>
        </p:nvPicPr>
        <p:blipFill>
          <a:blip r:embed="rId2"/>
          <a:srcRect/>
          <a:stretch>
            <a:fillRect/>
          </a:stretch>
        </p:blipFill>
        <p:spPr>
          <a:xfrm>
            <a:off x="7740350" y="0"/>
            <a:ext cx="1403649" cy="836712"/>
          </a:xfrm>
          <a:prstGeom prst="rect">
            <a:avLst/>
          </a:prstGeom>
          <a:noFill/>
          <a:ln>
            <a:noFill/>
          </a:ln>
        </p:spPr>
      </p:pic>
    </p:spTree>
    <p:extLst>
      <p:ext uri="{BB962C8B-B14F-4D97-AF65-F5344CB8AC3E}">
        <p14:creationId xmlns:p14="http://schemas.microsoft.com/office/powerpoint/2010/main" val="58748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ox(in)">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b="1"/>
              <a:t>Global Grant (2)</a:t>
            </a:r>
          </a:p>
        </p:txBody>
      </p:sp>
      <p:sp>
        <p:nvSpPr>
          <p:cNvPr id="3" name="Plassholder for innhold 2"/>
          <p:cNvSpPr txBox="1">
            <a:spLocks noGrp="1"/>
          </p:cNvSpPr>
          <p:nvPr>
            <p:ph idx="1"/>
          </p:nvPr>
        </p:nvSpPr>
        <p:spPr>
          <a:xfrm>
            <a:off x="457200" y="1268757"/>
            <a:ext cx="8229600" cy="5112565"/>
          </a:xfrm>
        </p:spPr>
        <p:txBody>
          <a:bodyPr/>
          <a:lstStyle/>
          <a:p>
            <a:pPr lvl="0">
              <a:lnSpc>
                <a:spcPct val="80000"/>
              </a:lnSpc>
              <a:spcBef>
                <a:spcPts val="600"/>
              </a:spcBef>
              <a:buNone/>
            </a:pPr>
            <a:r>
              <a:rPr lang="nb-NO" sz="2500" b="1" dirty="0"/>
              <a:t>    </a:t>
            </a:r>
            <a:r>
              <a:rPr lang="nb-NO" sz="2800" b="1" u="sng" dirty="0"/>
              <a:t>Krav</a:t>
            </a:r>
            <a:r>
              <a:rPr lang="nb-NO" sz="2800" b="1" dirty="0"/>
              <a:t>:  </a:t>
            </a:r>
          </a:p>
          <a:p>
            <a:pPr lvl="0">
              <a:lnSpc>
                <a:spcPct val="80000"/>
              </a:lnSpc>
              <a:spcBef>
                <a:spcPts val="600"/>
              </a:spcBef>
            </a:pPr>
            <a:r>
              <a:rPr lang="nb-NO" sz="2800" dirty="0"/>
              <a:t>Partnerskap mellom internasjonal Rotary klubb/distrikt og Rotary klubb/distrikt i prosjekt landet</a:t>
            </a:r>
          </a:p>
          <a:p>
            <a:pPr lvl="0">
              <a:lnSpc>
                <a:spcPct val="80000"/>
              </a:lnSpc>
              <a:spcBef>
                <a:spcPts val="600"/>
              </a:spcBef>
            </a:pPr>
            <a:r>
              <a:rPr lang="nb-NO" sz="2800" dirty="0"/>
              <a:t>Rettet mot ett eller flere mål innen minst ett av de seks fokus områder</a:t>
            </a:r>
          </a:p>
          <a:p>
            <a:pPr lvl="0">
              <a:lnSpc>
                <a:spcPct val="80000"/>
              </a:lnSpc>
              <a:spcBef>
                <a:spcPts val="600"/>
              </a:spcBef>
            </a:pPr>
            <a:r>
              <a:rPr lang="nb-NO" sz="2800" dirty="0"/>
              <a:t>Skal være </a:t>
            </a:r>
            <a:r>
              <a:rPr lang="nb-NO" sz="2800" dirty="0" smtClean="0"/>
              <a:t>bærekraftig, målbart og langsiktig</a:t>
            </a:r>
            <a:endParaRPr lang="nb-NO" sz="2800" dirty="0"/>
          </a:p>
          <a:p>
            <a:pPr lvl="0">
              <a:lnSpc>
                <a:spcPct val="80000"/>
              </a:lnSpc>
              <a:spcBef>
                <a:spcPts val="600"/>
              </a:spcBef>
            </a:pPr>
            <a:r>
              <a:rPr lang="nb-NO" sz="2800" dirty="0"/>
              <a:t>Dekke reelle behov i lokalsamfunnet</a:t>
            </a:r>
          </a:p>
          <a:p>
            <a:pPr lvl="0">
              <a:lnSpc>
                <a:spcPct val="80000"/>
              </a:lnSpc>
              <a:spcBef>
                <a:spcPts val="600"/>
              </a:spcBef>
            </a:pPr>
            <a:endParaRPr lang="nb-NO" sz="2800" dirty="0"/>
          </a:p>
        </p:txBody>
      </p:sp>
      <p:pic>
        <p:nvPicPr>
          <p:cNvPr id="4" name="Picture 23"/>
          <p:cNvPicPr>
            <a:picLocks noChangeAspect="1"/>
          </p:cNvPicPr>
          <p:nvPr/>
        </p:nvPicPr>
        <p:blipFill>
          <a:blip r:embed="rId2"/>
          <a:srcRect/>
          <a:stretch>
            <a:fillRect/>
          </a:stretch>
        </p:blipFill>
        <p:spPr>
          <a:xfrm>
            <a:off x="7740350" y="0"/>
            <a:ext cx="1403649" cy="836712"/>
          </a:xfrm>
          <a:prstGeom prst="rect">
            <a:avLst/>
          </a:prstGeom>
          <a:noFill/>
          <a:ln>
            <a:noFill/>
          </a:ln>
        </p:spPr>
      </p:pic>
    </p:spTree>
    <p:extLst>
      <p:ext uri="{BB962C8B-B14F-4D97-AF65-F5344CB8AC3E}">
        <p14:creationId xmlns:p14="http://schemas.microsoft.com/office/powerpoint/2010/main" val="338498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b="1" dirty="0"/>
              <a:t>Global Grant </a:t>
            </a:r>
            <a:r>
              <a:rPr lang="nb-NO" b="1" dirty="0" smtClean="0"/>
              <a:t>(3)</a:t>
            </a:r>
            <a:endParaRPr lang="nb-NO" b="1" dirty="0"/>
          </a:p>
        </p:txBody>
      </p:sp>
      <p:sp>
        <p:nvSpPr>
          <p:cNvPr id="3" name="Plassholder for innhold 2"/>
          <p:cNvSpPr txBox="1">
            <a:spLocks noGrp="1"/>
          </p:cNvSpPr>
          <p:nvPr>
            <p:ph idx="1"/>
          </p:nvPr>
        </p:nvSpPr>
        <p:spPr>
          <a:xfrm>
            <a:off x="457200" y="1268757"/>
            <a:ext cx="8229600" cy="5112565"/>
          </a:xfrm>
        </p:spPr>
        <p:txBody>
          <a:bodyPr/>
          <a:lstStyle/>
          <a:p>
            <a:pPr lvl="0">
              <a:lnSpc>
                <a:spcPct val="80000"/>
              </a:lnSpc>
              <a:spcBef>
                <a:spcPts val="600"/>
              </a:spcBef>
              <a:buNone/>
            </a:pPr>
            <a:r>
              <a:rPr lang="nb-NO" sz="2500" b="1" dirty="0"/>
              <a:t>    </a:t>
            </a:r>
            <a:r>
              <a:rPr lang="nb-NO" sz="2800" b="1" u="sng" dirty="0"/>
              <a:t>Krav</a:t>
            </a:r>
            <a:r>
              <a:rPr lang="nb-NO" sz="2800" b="1" dirty="0"/>
              <a:t>:  </a:t>
            </a:r>
            <a:endParaRPr lang="nb-NO" sz="2800" dirty="0"/>
          </a:p>
          <a:p>
            <a:pPr lvl="0">
              <a:lnSpc>
                <a:spcPct val="80000"/>
              </a:lnSpc>
              <a:spcBef>
                <a:spcPts val="600"/>
              </a:spcBef>
            </a:pPr>
            <a:r>
              <a:rPr lang="nb-NO" sz="2800" dirty="0"/>
              <a:t>Både rotarianere og medlemmer av lokalsamfunnet skal delta aktivt</a:t>
            </a:r>
            <a:endParaRPr lang="nb-NO" sz="2800" b="1" dirty="0"/>
          </a:p>
          <a:p>
            <a:pPr lvl="0">
              <a:lnSpc>
                <a:spcPct val="80000"/>
              </a:lnSpc>
              <a:spcBef>
                <a:spcPts val="600"/>
              </a:spcBef>
            </a:pPr>
            <a:r>
              <a:rPr lang="nb-NO" sz="2800" dirty="0"/>
              <a:t>Målbare mål som dokumenteres gjennom </a:t>
            </a:r>
            <a:r>
              <a:rPr lang="nb-NO" sz="2800" dirty="0" smtClean="0"/>
              <a:t>fremdrifts- </a:t>
            </a:r>
            <a:r>
              <a:rPr lang="nb-NO" sz="2800" dirty="0"/>
              <a:t>rapporter</a:t>
            </a:r>
            <a:endParaRPr lang="nb-NO" sz="2800" b="1" dirty="0"/>
          </a:p>
          <a:p>
            <a:pPr lvl="0">
              <a:lnSpc>
                <a:spcPct val="80000"/>
              </a:lnSpc>
              <a:spcBef>
                <a:spcPts val="600"/>
              </a:spcBef>
            </a:pPr>
            <a:r>
              <a:rPr lang="nb-NO" sz="2800" dirty="0"/>
              <a:t>Min. budsjett - </a:t>
            </a:r>
            <a:r>
              <a:rPr lang="nb-NO" sz="2800" b="1" u="sng" dirty="0"/>
              <a:t>$ 30.000 </a:t>
            </a:r>
            <a:r>
              <a:rPr lang="nb-NO" sz="2800" dirty="0"/>
              <a:t>hvorav $ 15.000 fra </a:t>
            </a:r>
            <a:r>
              <a:rPr lang="nb-NO" sz="2800" dirty="0" smtClean="0"/>
              <a:t>hhv. World Fund </a:t>
            </a:r>
            <a:r>
              <a:rPr lang="nb-NO" sz="2800" dirty="0"/>
              <a:t>og </a:t>
            </a:r>
            <a:r>
              <a:rPr lang="nb-NO" sz="2800" dirty="0" smtClean="0"/>
              <a:t>DDF</a:t>
            </a:r>
            <a:endParaRPr lang="nb-NO" sz="2800" b="1" dirty="0"/>
          </a:p>
          <a:p>
            <a:pPr lvl="0">
              <a:lnSpc>
                <a:spcPct val="80000"/>
              </a:lnSpc>
              <a:spcBef>
                <a:spcPts val="600"/>
              </a:spcBef>
            </a:pPr>
            <a:endParaRPr lang="nb-NO" sz="2500" dirty="0"/>
          </a:p>
        </p:txBody>
      </p:sp>
      <p:pic>
        <p:nvPicPr>
          <p:cNvPr id="4" name="Picture 23"/>
          <p:cNvPicPr>
            <a:picLocks noChangeAspect="1"/>
          </p:cNvPicPr>
          <p:nvPr/>
        </p:nvPicPr>
        <p:blipFill>
          <a:blip r:embed="rId2"/>
          <a:srcRect/>
          <a:stretch>
            <a:fillRect/>
          </a:stretch>
        </p:blipFill>
        <p:spPr>
          <a:xfrm>
            <a:off x="7740350" y="0"/>
            <a:ext cx="1403649" cy="836712"/>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05064"/>
            <a:ext cx="24479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23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a:xfrm>
            <a:off x="1187622" y="274640"/>
            <a:ext cx="6984772" cy="1143000"/>
          </a:xfrm>
        </p:spPr>
        <p:txBody>
          <a:bodyPr/>
          <a:lstStyle/>
          <a:p>
            <a:pPr lvl="0"/>
            <a:r>
              <a:rPr lang="da-DK" b="1"/>
              <a:t>Bærekraftig -Sustainable</a:t>
            </a:r>
          </a:p>
        </p:txBody>
      </p:sp>
      <p:sp>
        <p:nvSpPr>
          <p:cNvPr id="3" name="Pladsholder til indhold 2"/>
          <p:cNvSpPr txBox="1">
            <a:spLocks noGrp="1"/>
          </p:cNvSpPr>
          <p:nvPr>
            <p:ph idx="1"/>
          </p:nvPr>
        </p:nvSpPr>
        <p:spPr>
          <a:xfrm>
            <a:off x="685434" y="1662004"/>
            <a:ext cx="7773122" cy="3711211"/>
          </a:xfrm>
        </p:spPr>
        <p:txBody>
          <a:bodyPr lIns="64309" tIns="32159" rIns="64309" bIns="32159"/>
          <a:lstStyle/>
          <a:p>
            <a:pPr lvl="0"/>
            <a:r>
              <a:rPr lang="da-DK" dirty="0" smtClean="0"/>
              <a:t>Effekten </a:t>
            </a:r>
            <a:r>
              <a:rPr lang="da-DK" dirty="0"/>
              <a:t>videreføres etter at selve Rotary projektet er avsluttet</a:t>
            </a:r>
          </a:p>
          <a:p>
            <a:pPr lvl="0"/>
            <a:r>
              <a:rPr lang="da-DK" dirty="0"/>
              <a:t>Utnytte lokale ressurser optimalt</a:t>
            </a:r>
          </a:p>
          <a:p>
            <a:pPr lvl="0"/>
            <a:r>
              <a:rPr lang="da-DK" dirty="0"/>
              <a:t>Lære opp og innvolvere lokalt personell for øke effekten og sikre videreføring</a:t>
            </a:r>
          </a:p>
        </p:txBody>
      </p:sp>
      <p:pic>
        <p:nvPicPr>
          <p:cNvPr id="4" name="Picture 23"/>
          <p:cNvPicPr>
            <a:picLocks noChangeAspect="1"/>
          </p:cNvPicPr>
          <p:nvPr/>
        </p:nvPicPr>
        <p:blipFill>
          <a:blip r:embed="rId2"/>
          <a:srcRect/>
          <a:stretch>
            <a:fillRect/>
          </a:stretch>
        </p:blipFill>
        <p:spPr>
          <a:xfrm>
            <a:off x="7956377" y="0"/>
            <a:ext cx="1187622" cy="764703"/>
          </a:xfrm>
          <a:prstGeom prst="rect">
            <a:avLst/>
          </a:prstGeom>
          <a:noFill/>
          <a:ln>
            <a:noFill/>
          </a:ln>
        </p:spPr>
      </p:pic>
      <p:pic>
        <p:nvPicPr>
          <p:cNvPr id="5" name="Picture 2"/>
          <p:cNvPicPr>
            <a:picLocks noChangeAspect="1" noChangeArrowheads="1"/>
          </p:cNvPicPr>
          <p:nvPr/>
        </p:nvPicPr>
        <p:blipFill>
          <a:blip r:embed="rId3" cstate="print"/>
          <a:srcRect/>
          <a:stretch>
            <a:fillRect/>
          </a:stretch>
        </p:blipFill>
        <p:spPr bwMode="auto">
          <a:xfrm>
            <a:off x="3275856" y="4473458"/>
            <a:ext cx="3312368" cy="2252215"/>
          </a:xfrm>
          <a:prstGeom prst="rect">
            <a:avLst/>
          </a:prstGeom>
          <a:noFill/>
          <a:ln w="9525">
            <a:noFill/>
            <a:miter lim="800000"/>
            <a:headEnd/>
            <a:tailEnd/>
          </a:ln>
        </p:spPr>
      </p:pic>
    </p:spTree>
    <p:extLst>
      <p:ext uri="{BB962C8B-B14F-4D97-AF65-F5344CB8AC3E}">
        <p14:creationId xmlns:p14="http://schemas.microsoft.com/office/powerpoint/2010/main" val="159672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1187622" y="1785987"/>
            <a:ext cx="7651616" cy="3549627"/>
          </a:xfrm>
        </p:spPr>
        <p:txBody>
          <a:bodyPr lIns="91430" tIns="45710" rIns="91430" bIns="45710"/>
          <a:lstStyle/>
          <a:p>
            <a:pPr marL="382584" lvl="0">
              <a:spcBef>
                <a:spcPts val="700"/>
              </a:spcBef>
            </a:pPr>
            <a:r>
              <a:rPr lang="en-US" sz="3000" dirty="0" err="1"/>
              <a:t>Fredsarbeid</a:t>
            </a:r>
            <a:r>
              <a:rPr lang="en-US" sz="3000" dirty="0"/>
              <a:t> </a:t>
            </a:r>
            <a:r>
              <a:rPr lang="en-US" sz="3000" dirty="0" err="1"/>
              <a:t>og</a:t>
            </a:r>
            <a:r>
              <a:rPr lang="en-US" sz="3000" dirty="0"/>
              <a:t> </a:t>
            </a:r>
            <a:r>
              <a:rPr lang="en-US" sz="3000" dirty="0" err="1"/>
              <a:t>konfliktløsning</a:t>
            </a:r>
            <a:endParaRPr lang="en-US" sz="3000" dirty="0"/>
          </a:p>
          <a:p>
            <a:pPr marL="382584" lvl="0">
              <a:spcBef>
                <a:spcPts val="700"/>
              </a:spcBef>
            </a:pPr>
            <a:r>
              <a:rPr lang="en-US" sz="3000" dirty="0" err="1"/>
              <a:t>Sykdoms</a:t>
            </a:r>
            <a:r>
              <a:rPr lang="en-US" sz="3000" dirty="0"/>
              <a:t> </a:t>
            </a:r>
            <a:r>
              <a:rPr lang="en-US" sz="3000" dirty="0" err="1"/>
              <a:t>forebygging</a:t>
            </a:r>
            <a:r>
              <a:rPr lang="en-US" sz="3000" dirty="0"/>
              <a:t> </a:t>
            </a:r>
            <a:r>
              <a:rPr lang="en-US" sz="3000" dirty="0" err="1"/>
              <a:t>og</a:t>
            </a:r>
            <a:r>
              <a:rPr lang="en-US" sz="3000" dirty="0"/>
              <a:t> </a:t>
            </a:r>
            <a:r>
              <a:rPr lang="en-US" sz="3000" dirty="0" err="1"/>
              <a:t>behandling</a:t>
            </a:r>
            <a:endParaRPr lang="en-US" sz="3000" dirty="0"/>
          </a:p>
          <a:p>
            <a:pPr marL="382584" lvl="0">
              <a:spcBef>
                <a:spcPts val="700"/>
              </a:spcBef>
            </a:pPr>
            <a:r>
              <a:rPr lang="en-US" sz="3000" dirty="0"/>
              <a:t>Vann </a:t>
            </a:r>
            <a:r>
              <a:rPr lang="en-US" sz="3000" dirty="0" err="1"/>
              <a:t>og</a:t>
            </a:r>
            <a:r>
              <a:rPr lang="en-US" sz="3000" dirty="0"/>
              <a:t> </a:t>
            </a:r>
            <a:r>
              <a:rPr lang="en-US" sz="3000" dirty="0" err="1"/>
              <a:t>sanitær</a:t>
            </a:r>
            <a:endParaRPr lang="en-US" sz="3000" dirty="0"/>
          </a:p>
          <a:p>
            <a:pPr marL="382584" lvl="0">
              <a:spcBef>
                <a:spcPts val="700"/>
              </a:spcBef>
            </a:pPr>
            <a:r>
              <a:rPr lang="en-US" sz="3000" dirty="0" err="1" smtClean="0"/>
              <a:t>Helsetiltak</a:t>
            </a:r>
            <a:r>
              <a:rPr lang="en-US" sz="3000" dirty="0" smtClean="0"/>
              <a:t> for </a:t>
            </a:r>
            <a:r>
              <a:rPr lang="en-US" sz="3000" dirty="0" err="1" smtClean="0"/>
              <a:t>mødre</a:t>
            </a:r>
            <a:r>
              <a:rPr lang="en-US" sz="3000" dirty="0" smtClean="0"/>
              <a:t> </a:t>
            </a:r>
            <a:r>
              <a:rPr lang="en-US" sz="3000" dirty="0" err="1" smtClean="0"/>
              <a:t>og</a:t>
            </a:r>
            <a:r>
              <a:rPr lang="en-US" sz="3000" dirty="0" smtClean="0"/>
              <a:t> barn</a:t>
            </a:r>
          </a:p>
          <a:p>
            <a:pPr marL="382584" lvl="0">
              <a:spcBef>
                <a:spcPts val="700"/>
              </a:spcBef>
            </a:pPr>
            <a:r>
              <a:rPr lang="en-US" sz="3000" dirty="0" err="1" smtClean="0"/>
              <a:t>Grunnutdanning</a:t>
            </a:r>
            <a:r>
              <a:rPr lang="en-US" sz="3000" dirty="0" smtClean="0"/>
              <a:t> </a:t>
            </a:r>
            <a:r>
              <a:rPr lang="en-US" sz="3000" dirty="0" err="1"/>
              <a:t>og</a:t>
            </a:r>
            <a:r>
              <a:rPr lang="en-US" sz="3000" dirty="0"/>
              <a:t> </a:t>
            </a:r>
            <a:r>
              <a:rPr lang="en-US" sz="3000" dirty="0" err="1"/>
              <a:t>leseferdighet</a:t>
            </a:r>
            <a:r>
              <a:rPr lang="en-US" sz="3000" dirty="0"/>
              <a:t> </a:t>
            </a:r>
          </a:p>
          <a:p>
            <a:pPr marL="382584" lvl="0">
              <a:spcBef>
                <a:spcPts val="700"/>
              </a:spcBef>
            </a:pPr>
            <a:r>
              <a:rPr lang="en-US" sz="3000" dirty="0" err="1" smtClean="0"/>
              <a:t>Økonomisk</a:t>
            </a:r>
            <a:r>
              <a:rPr lang="en-US" sz="3000" dirty="0" smtClean="0"/>
              <a:t>- </a:t>
            </a:r>
            <a:r>
              <a:rPr lang="en-US" sz="3000" dirty="0" err="1"/>
              <a:t>og</a:t>
            </a:r>
            <a:r>
              <a:rPr lang="en-US" sz="3000" dirty="0"/>
              <a:t> </a:t>
            </a:r>
            <a:r>
              <a:rPr lang="en-US" sz="3000" dirty="0" err="1"/>
              <a:t>samfunnsmessig</a:t>
            </a:r>
            <a:r>
              <a:rPr lang="en-US" sz="3000" dirty="0"/>
              <a:t> </a:t>
            </a:r>
            <a:br>
              <a:rPr lang="en-US" sz="3000" dirty="0"/>
            </a:br>
            <a:r>
              <a:rPr lang="en-US" sz="3000" dirty="0" err="1"/>
              <a:t>utvikling</a:t>
            </a:r>
            <a:r>
              <a:rPr lang="en-US" sz="3000" dirty="0"/>
              <a:t>   </a:t>
            </a:r>
          </a:p>
          <a:p>
            <a:pPr marL="336060" lvl="0" indent="-336060">
              <a:lnSpc>
                <a:spcPct val="90000"/>
              </a:lnSpc>
              <a:spcBef>
                <a:spcPts val="700"/>
              </a:spcBef>
            </a:pPr>
            <a:endParaRPr lang="en-US" sz="3000" dirty="0">
              <a:cs typeface="Arial"/>
            </a:endParaRPr>
          </a:p>
        </p:txBody>
      </p:sp>
      <p:pic>
        <p:nvPicPr>
          <p:cNvPr id="3" name="Picture 4" descr="Disease-green"/>
          <p:cNvPicPr>
            <a:picLocks noChangeAspect="1"/>
          </p:cNvPicPr>
          <p:nvPr/>
        </p:nvPicPr>
        <p:blipFill>
          <a:blip r:embed="rId2"/>
          <a:srcRect/>
          <a:stretch>
            <a:fillRect/>
          </a:stretch>
        </p:blipFill>
        <p:spPr>
          <a:xfrm>
            <a:off x="394069" y="2380192"/>
            <a:ext cx="535847" cy="538362"/>
          </a:xfrm>
          <a:prstGeom prst="rect">
            <a:avLst/>
          </a:prstGeom>
          <a:noFill/>
          <a:ln>
            <a:noFill/>
          </a:ln>
        </p:spPr>
      </p:pic>
      <p:pic>
        <p:nvPicPr>
          <p:cNvPr id="4" name="Picture 6" descr="Literacy-orange"/>
          <p:cNvPicPr>
            <a:picLocks noChangeAspect="1"/>
          </p:cNvPicPr>
          <p:nvPr/>
        </p:nvPicPr>
        <p:blipFill>
          <a:blip r:embed="rId3"/>
          <a:srcRect/>
          <a:stretch>
            <a:fillRect/>
          </a:stretch>
        </p:blipFill>
        <p:spPr>
          <a:xfrm>
            <a:off x="392954" y="4036609"/>
            <a:ext cx="538078" cy="536131"/>
          </a:xfrm>
          <a:prstGeom prst="rect">
            <a:avLst/>
          </a:prstGeom>
          <a:noFill/>
          <a:ln>
            <a:noFill/>
          </a:ln>
        </p:spPr>
      </p:pic>
      <p:pic>
        <p:nvPicPr>
          <p:cNvPr id="5" name="Picture 7" descr="Maternal-pink"/>
          <p:cNvPicPr>
            <a:picLocks noChangeAspect="1"/>
          </p:cNvPicPr>
          <p:nvPr/>
        </p:nvPicPr>
        <p:blipFill>
          <a:blip r:embed="rId4"/>
          <a:srcRect/>
          <a:stretch>
            <a:fillRect/>
          </a:stretch>
        </p:blipFill>
        <p:spPr>
          <a:xfrm>
            <a:off x="394069" y="3484851"/>
            <a:ext cx="535847" cy="538362"/>
          </a:xfrm>
          <a:prstGeom prst="rect">
            <a:avLst/>
          </a:prstGeom>
          <a:noFill/>
          <a:ln>
            <a:noFill/>
          </a:ln>
        </p:spPr>
      </p:pic>
      <p:pic>
        <p:nvPicPr>
          <p:cNvPr id="6" name="Picture 8" descr="Peace-purple"/>
          <p:cNvPicPr>
            <a:picLocks noChangeAspect="1"/>
          </p:cNvPicPr>
          <p:nvPr/>
        </p:nvPicPr>
        <p:blipFill>
          <a:blip r:embed="rId5"/>
          <a:srcRect/>
          <a:stretch>
            <a:fillRect/>
          </a:stretch>
        </p:blipFill>
        <p:spPr>
          <a:xfrm>
            <a:off x="394069" y="1828425"/>
            <a:ext cx="535847" cy="538362"/>
          </a:xfrm>
          <a:prstGeom prst="rect">
            <a:avLst/>
          </a:prstGeom>
          <a:noFill/>
          <a:ln>
            <a:noFill/>
          </a:ln>
        </p:spPr>
      </p:pic>
      <p:pic>
        <p:nvPicPr>
          <p:cNvPr id="7" name="Picture 9" descr="Water-blue"/>
          <p:cNvPicPr>
            <a:picLocks noChangeAspect="1"/>
          </p:cNvPicPr>
          <p:nvPr/>
        </p:nvPicPr>
        <p:blipFill>
          <a:blip r:embed="rId6"/>
          <a:srcRect/>
          <a:stretch>
            <a:fillRect/>
          </a:stretch>
        </p:blipFill>
        <p:spPr>
          <a:xfrm>
            <a:off x="392954" y="2931959"/>
            <a:ext cx="538078" cy="538362"/>
          </a:xfrm>
          <a:prstGeom prst="rect">
            <a:avLst/>
          </a:prstGeom>
          <a:noFill/>
          <a:ln>
            <a:noFill/>
          </a:ln>
        </p:spPr>
      </p:pic>
      <p:pic>
        <p:nvPicPr>
          <p:cNvPr id="8" name="Picture 10" descr="New Picture (24)"/>
          <p:cNvPicPr>
            <a:picLocks noChangeAspect="1"/>
          </p:cNvPicPr>
          <p:nvPr/>
        </p:nvPicPr>
        <p:blipFill>
          <a:blip r:embed="rId7"/>
          <a:srcRect/>
          <a:stretch>
            <a:fillRect/>
          </a:stretch>
        </p:blipFill>
        <p:spPr>
          <a:xfrm>
            <a:off x="382905" y="4587261"/>
            <a:ext cx="558177" cy="558469"/>
          </a:xfrm>
          <a:prstGeom prst="rect">
            <a:avLst/>
          </a:prstGeom>
          <a:noFill/>
          <a:ln>
            <a:noFill/>
          </a:ln>
        </p:spPr>
      </p:pic>
      <p:sp>
        <p:nvSpPr>
          <p:cNvPr id="9" name="Title 1"/>
          <p:cNvSpPr txBox="1">
            <a:spLocks noGrp="1"/>
          </p:cNvSpPr>
          <p:nvPr>
            <p:ph type="title"/>
          </p:nvPr>
        </p:nvSpPr>
        <p:spPr/>
        <p:txBody>
          <a:bodyPr/>
          <a:lstStyle/>
          <a:p>
            <a:pPr lvl="0"/>
            <a:r>
              <a:rPr lang="en-US" sz="3400" b="1">
                <a:solidFill>
                  <a:srgbClr val="000000"/>
                </a:solidFill>
                <a:cs typeface="Arial"/>
              </a:rPr>
              <a:t>De 6 fokusområder</a:t>
            </a:r>
            <a:endParaRPr lang="en-US" sz="3400" b="1"/>
          </a:p>
        </p:txBody>
      </p:sp>
      <p:pic>
        <p:nvPicPr>
          <p:cNvPr id="10" name="Picture 2"/>
          <p:cNvPicPr>
            <a:picLocks noChangeAspect="1"/>
          </p:cNvPicPr>
          <p:nvPr/>
        </p:nvPicPr>
        <p:blipFill>
          <a:blip r:embed="rId8"/>
          <a:srcRect/>
          <a:stretch>
            <a:fillRect/>
          </a:stretch>
        </p:blipFill>
        <p:spPr>
          <a:xfrm>
            <a:off x="7740350" y="0"/>
            <a:ext cx="1403649" cy="908721"/>
          </a:xfrm>
          <a:prstGeom prst="rect">
            <a:avLst/>
          </a:prstGeom>
          <a:noFill/>
          <a:ln>
            <a:noFill/>
          </a:ln>
        </p:spPr>
      </p:pic>
      <p:pic>
        <p:nvPicPr>
          <p:cNvPr id="11" name="Picture 2"/>
          <p:cNvPicPr>
            <a:picLocks noChangeAspect="1" noChangeArrowheads="1"/>
          </p:cNvPicPr>
          <p:nvPr/>
        </p:nvPicPr>
        <p:blipFill>
          <a:blip r:embed="rId9" cstate="print"/>
          <a:srcRect/>
          <a:stretch>
            <a:fillRect/>
          </a:stretch>
        </p:blipFill>
        <p:spPr bwMode="auto">
          <a:xfrm>
            <a:off x="5076056" y="5229200"/>
            <a:ext cx="2310912" cy="1368152"/>
          </a:xfrm>
          <a:prstGeom prst="rect">
            <a:avLst/>
          </a:prstGeom>
          <a:noFill/>
          <a:ln w="9525">
            <a:noFill/>
            <a:miter lim="800000"/>
            <a:headEnd/>
            <a:tailEnd/>
          </a:ln>
        </p:spPr>
      </p:pic>
    </p:spTree>
    <p:extLst>
      <p:ext uri="{BB962C8B-B14F-4D97-AF65-F5344CB8AC3E}">
        <p14:creationId xmlns:p14="http://schemas.microsoft.com/office/powerpoint/2010/main" val="385483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body" idx="4294967295"/>
          </p:nvPr>
        </p:nvSpPr>
        <p:spPr>
          <a:xfrm>
            <a:off x="179515" y="1844820"/>
            <a:ext cx="8410779" cy="4251420"/>
          </a:xfrm>
        </p:spPr>
        <p:txBody>
          <a:bodyPr lIns="91430" tIns="45710" rIns="91430" bIns="45710"/>
          <a:lstStyle/>
          <a:p>
            <a:pPr lvl="0">
              <a:spcBef>
                <a:spcPts val="700"/>
              </a:spcBef>
            </a:pPr>
            <a:r>
              <a:rPr lang="en-US" sz="2800" dirty="0" err="1"/>
              <a:t>Kan</a:t>
            </a:r>
            <a:r>
              <a:rPr lang="en-US" sz="2800" dirty="0"/>
              <a:t> </a:t>
            </a:r>
            <a:r>
              <a:rPr lang="en-US" sz="2800" dirty="0" err="1"/>
              <a:t>gjennomføres</a:t>
            </a:r>
            <a:r>
              <a:rPr lang="en-US" sz="2800" dirty="0"/>
              <a:t> </a:t>
            </a:r>
            <a:r>
              <a:rPr lang="en-US" sz="2800" dirty="0" err="1"/>
              <a:t>både</a:t>
            </a:r>
            <a:r>
              <a:rPr lang="en-US" sz="2800" dirty="0"/>
              <a:t> </a:t>
            </a:r>
            <a:r>
              <a:rPr lang="en-US" sz="2800" dirty="0" err="1"/>
              <a:t>som</a:t>
            </a:r>
            <a:r>
              <a:rPr lang="en-US" sz="2800" dirty="0"/>
              <a:t> DG </a:t>
            </a:r>
            <a:r>
              <a:rPr lang="en-US" sz="2800" dirty="0" err="1"/>
              <a:t>og</a:t>
            </a:r>
            <a:r>
              <a:rPr lang="en-US" sz="2800" dirty="0"/>
              <a:t> GG</a:t>
            </a:r>
          </a:p>
          <a:p>
            <a:pPr lvl="0">
              <a:spcBef>
                <a:spcPts val="700"/>
              </a:spcBef>
            </a:pPr>
            <a:r>
              <a:rPr lang="en-US" sz="2800" dirty="0" err="1"/>
              <a:t>Målet</a:t>
            </a:r>
            <a:r>
              <a:rPr lang="en-US" sz="2800" dirty="0"/>
              <a:t> </a:t>
            </a:r>
            <a:r>
              <a:rPr lang="en-US" sz="2800" dirty="0" err="1"/>
              <a:t>er</a:t>
            </a:r>
            <a:r>
              <a:rPr lang="en-US" sz="2800" dirty="0"/>
              <a:t> å </a:t>
            </a:r>
            <a:r>
              <a:rPr lang="en-US" sz="2800" dirty="0" err="1"/>
              <a:t>styrke</a:t>
            </a:r>
            <a:r>
              <a:rPr lang="en-US" sz="2800" dirty="0"/>
              <a:t> </a:t>
            </a:r>
            <a:r>
              <a:rPr lang="en-US" sz="2800" dirty="0" err="1"/>
              <a:t>kunnskap</a:t>
            </a:r>
            <a:r>
              <a:rPr lang="en-US" sz="2800" dirty="0"/>
              <a:t> </a:t>
            </a:r>
            <a:r>
              <a:rPr lang="en-US" sz="2800" dirty="0" err="1"/>
              <a:t>og</a:t>
            </a:r>
            <a:r>
              <a:rPr lang="en-US" sz="2800" dirty="0"/>
              <a:t> </a:t>
            </a:r>
            <a:r>
              <a:rPr lang="en-US" sz="2800" dirty="0" err="1"/>
              <a:t>ferdigheter</a:t>
            </a:r>
            <a:r>
              <a:rPr lang="en-US" sz="2800" dirty="0"/>
              <a:t> </a:t>
            </a:r>
            <a:r>
              <a:rPr lang="en-US" sz="2800" dirty="0" err="1"/>
              <a:t>innenfor</a:t>
            </a:r>
            <a:r>
              <a:rPr lang="en-US" sz="2800" dirty="0"/>
              <a:t> et </a:t>
            </a:r>
            <a:r>
              <a:rPr lang="en-US" sz="2800" dirty="0" err="1"/>
              <a:t>område</a:t>
            </a:r>
            <a:r>
              <a:rPr lang="en-US" sz="2800" dirty="0"/>
              <a:t> </a:t>
            </a:r>
            <a:r>
              <a:rPr lang="en-US" sz="2800" dirty="0" err="1"/>
              <a:t>hvor</a:t>
            </a:r>
            <a:r>
              <a:rPr lang="en-US" sz="2800" dirty="0"/>
              <a:t> der </a:t>
            </a:r>
            <a:r>
              <a:rPr lang="en-US" sz="2800" dirty="0" err="1"/>
              <a:t>er</a:t>
            </a:r>
            <a:r>
              <a:rPr lang="en-US" sz="2800" dirty="0"/>
              <a:t> </a:t>
            </a:r>
            <a:r>
              <a:rPr lang="en-US" sz="2800" dirty="0" err="1"/>
              <a:t>behov</a:t>
            </a:r>
            <a:endParaRPr lang="en-US" sz="2800" dirty="0"/>
          </a:p>
          <a:p>
            <a:pPr lvl="0">
              <a:spcBef>
                <a:spcPts val="700"/>
              </a:spcBef>
            </a:pPr>
            <a:r>
              <a:rPr lang="en-US" sz="2800" dirty="0" err="1"/>
              <a:t>Gruppe</a:t>
            </a:r>
            <a:r>
              <a:rPr lang="en-US" sz="2800" dirty="0"/>
              <a:t> (</a:t>
            </a:r>
            <a:r>
              <a:rPr lang="en-US" sz="2800" dirty="0" err="1"/>
              <a:t>som</a:t>
            </a:r>
            <a:r>
              <a:rPr lang="en-US" sz="2800" dirty="0"/>
              <a:t> GG - min. 3 </a:t>
            </a:r>
            <a:r>
              <a:rPr lang="en-US" sz="2800" dirty="0" err="1"/>
              <a:t>og</a:t>
            </a:r>
            <a:r>
              <a:rPr lang="en-US" sz="2800" dirty="0"/>
              <a:t> </a:t>
            </a:r>
            <a:r>
              <a:rPr lang="en-US" sz="2800" dirty="0" err="1"/>
              <a:t>innen</a:t>
            </a:r>
            <a:r>
              <a:rPr lang="en-US" sz="2800" dirty="0"/>
              <a:t> </a:t>
            </a:r>
            <a:r>
              <a:rPr lang="en-US" sz="2800" dirty="0" err="1"/>
              <a:t>fokus</a:t>
            </a:r>
            <a:r>
              <a:rPr lang="en-US" sz="2800" dirty="0"/>
              <a:t> </a:t>
            </a:r>
            <a:r>
              <a:rPr lang="en-US" sz="2800" dirty="0" err="1"/>
              <a:t>områdene</a:t>
            </a:r>
            <a:r>
              <a:rPr lang="en-US" sz="2800" dirty="0"/>
              <a:t>) med </a:t>
            </a:r>
            <a:r>
              <a:rPr lang="en-US" sz="2800" dirty="0" err="1"/>
              <a:t>etterspurt</a:t>
            </a:r>
            <a:r>
              <a:rPr lang="en-US" sz="2800" dirty="0"/>
              <a:t> </a:t>
            </a:r>
            <a:r>
              <a:rPr lang="en-US" sz="2800" dirty="0" err="1"/>
              <a:t>fagkompetanse</a:t>
            </a:r>
            <a:r>
              <a:rPr lang="en-US" sz="2800" dirty="0"/>
              <a:t> </a:t>
            </a:r>
            <a:r>
              <a:rPr lang="en-US" sz="2800" dirty="0" err="1"/>
              <a:t>som</a:t>
            </a:r>
            <a:endParaRPr lang="en-US" sz="2800" dirty="0"/>
          </a:p>
          <a:p>
            <a:pPr lvl="1">
              <a:spcBef>
                <a:spcPts val="600"/>
              </a:spcBef>
            </a:pPr>
            <a:r>
              <a:rPr lang="en-US" sz="2400" dirty="0" err="1"/>
              <a:t>sendes</a:t>
            </a:r>
            <a:r>
              <a:rPr lang="en-US" sz="2400" dirty="0"/>
              <a:t> </a:t>
            </a:r>
            <a:r>
              <a:rPr lang="en-US" sz="2400" dirty="0" err="1"/>
              <a:t>ut</a:t>
            </a:r>
            <a:r>
              <a:rPr lang="en-US" sz="2400" dirty="0"/>
              <a:t> for å </a:t>
            </a:r>
            <a:r>
              <a:rPr lang="en-US" sz="2400" dirty="0" err="1"/>
              <a:t>lære</a:t>
            </a:r>
            <a:r>
              <a:rPr lang="en-US" sz="2400" dirty="0"/>
              <a:t> </a:t>
            </a:r>
            <a:r>
              <a:rPr lang="en-US" sz="2400" dirty="0" err="1"/>
              <a:t>opp</a:t>
            </a:r>
            <a:r>
              <a:rPr lang="en-US" sz="2400" dirty="0"/>
              <a:t> </a:t>
            </a:r>
            <a:r>
              <a:rPr lang="en-US" sz="2400" dirty="0" err="1"/>
              <a:t>andre</a:t>
            </a:r>
            <a:r>
              <a:rPr lang="en-US" sz="2400" dirty="0"/>
              <a:t> </a:t>
            </a:r>
            <a:r>
              <a:rPr lang="en-US" sz="2400" dirty="0" err="1"/>
              <a:t>innen</a:t>
            </a:r>
            <a:r>
              <a:rPr lang="en-US" sz="2400" dirty="0"/>
              <a:t> et </a:t>
            </a:r>
            <a:r>
              <a:rPr lang="en-US" sz="2400" dirty="0" err="1"/>
              <a:t>fagområde</a:t>
            </a:r>
            <a:endParaRPr lang="en-US" sz="2400" dirty="0"/>
          </a:p>
          <a:p>
            <a:pPr lvl="1">
              <a:spcBef>
                <a:spcPts val="600"/>
              </a:spcBef>
            </a:pPr>
            <a:r>
              <a:rPr lang="en-US" sz="2400" dirty="0" err="1"/>
              <a:t>tas</a:t>
            </a:r>
            <a:r>
              <a:rPr lang="en-US" sz="2400" dirty="0"/>
              <a:t> </a:t>
            </a:r>
            <a:r>
              <a:rPr lang="en-US" sz="2400" dirty="0" err="1"/>
              <a:t>imot</a:t>
            </a:r>
            <a:r>
              <a:rPr lang="en-US" sz="2400" dirty="0"/>
              <a:t> for </a:t>
            </a:r>
            <a:r>
              <a:rPr lang="en-US" sz="2400" dirty="0" err="1"/>
              <a:t>undervisning</a:t>
            </a:r>
            <a:r>
              <a:rPr lang="en-US" sz="2400" dirty="0"/>
              <a:t>/</a:t>
            </a:r>
            <a:r>
              <a:rPr lang="en-US" sz="2400" dirty="0" err="1"/>
              <a:t>opplæring</a:t>
            </a:r>
            <a:r>
              <a:rPr lang="en-US" sz="2400" dirty="0"/>
              <a:t> </a:t>
            </a:r>
          </a:p>
          <a:p>
            <a:pPr lvl="1">
              <a:spcBef>
                <a:spcPts val="500"/>
              </a:spcBef>
            </a:pPr>
            <a:endParaRPr lang="en-US" sz="2000" dirty="0"/>
          </a:p>
        </p:txBody>
      </p:sp>
      <p:sp>
        <p:nvSpPr>
          <p:cNvPr id="3" name="Rectangle 3"/>
          <p:cNvSpPr txBox="1">
            <a:spLocks noGrp="1"/>
          </p:cNvSpPr>
          <p:nvPr>
            <p:ph type="title" idx="4294967295"/>
          </p:nvPr>
        </p:nvSpPr>
        <p:spPr>
          <a:xfrm>
            <a:off x="107504" y="274638"/>
            <a:ext cx="8229600" cy="1143000"/>
          </a:xfrm>
        </p:spPr>
        <p:txBody>
          <a:bodyPr/>
          <a:lstStyle/>
          <a:p>
            <a:pPr lvl="0"/>
            <a:r>
              <a:rPr lang="en-US" b="1" dirty="0">
                <a:cs typeface="Arial"/>
              </a:rPr>
              <a:t>Vocational</a:t>
            </a:r>
            <a:r>
              <a:rPr lang="en-US" b="1" i="1" dirty="0">
                <a:cs typeface="Arial"/>
              </a:rPr>
              <a:t> </a:t>
            </a:r>
            <a:r>
              <a:rPr lang="en-US" b="1" dirty="0">
                <a:cs typeface="Arial"/>
              </a:rPr>
              <a:t>Training Team (VTT)</a:t>
            </a:r>
          </a:p>
        </p:txBody>
      </p:sp>
      <p:pic>
        <p:nvPicPr>
          <p:cNvPr id="4" name="Picture 4" descr="boy_student_nelson-8"/>
          <p:cNvPicPr>
            <a:picLocks noChangeAspect="1"/>
          </p:cNvPicPr>
          <p:nvPr/>
        </p:nvPicPr>
        <p:blipFill>
          <a:blip r:embed="rId3"/>
          <a:srcRect/>
          <a:stretch>
            <a:fillRect/>
          </a:stretch>
        </p:blipFill>
        <p:spPr>
          <a:xfrm>
            <a:off x="6248195" y="4926814"/>
            <a:ext cx="2895804" cy="1931185"/>
          </a:xfrm>
          <a:prstGeom prst="rect">
            <a:avLst/>
          </a:prstGeom>
          <a:noFill/>
          <a:ln>
            <a:noFill/>
          </a:ln>
        </p:spPr>
      </p:pic>
      <p:pic>
        <p:nvPicPr>
          <p:cNvPr id="5" name="Picture 23"/>
          <p:cNvPicPr>
            <a:picLocks noChangeAspect="1"/>
          </p:cNvPicPr>
          <p:nvPr/>
        </p:nvPicPr>
        <p:blipFill>
          <a:blip r:embed="rId4"/>
          <a:srcRect/>
          <a:stretch>
            <a:fillRect/>
          </a:stretch>
        </p:blipFill>
        <p:spPr>
          <a:xfrm>
            <a:off x="7812359" y="0"/>
            <a:ext cx="1331640" cy="764703"/>
          </a:xfrm>
          <a:prstGeom prst="rect">
            <a:avLst/>
          </a:prstGeom>
          <a:noFill/>
          <a:ln>
            <a:noFill/>
          </a:ln>
        </p:spPr>
      </p:pic>
    </p:spTree>
    <p:extLst>
      <p:ext uri="{BB962C8B-B14F-4D97-AF65-F5344CB8AC3E}">
        <p14:creationId xmlns:p14="http://schemas.microsoft.com/office/powerpoint/2010/main" val="335342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289"/>
            <a:ext cx="6264696" cy="684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3452782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txBox="1">
            <a:spLocks noGrp="1"/>
          </p:cNvSpPr>
          <p:nvPr>
            <p:ph type="title" idx="4294967295"/>
          </p:nvPr>
        </p:nvSpPr>
        <p:spPr>
          <a:xfrm>
            <a:off x="-411928" y="0"/>
            <a:ext cx="9145115" cy="1418508"/>
          </a:xfrm>
        </p:spPr>
        <p:txBody>
          <a:bodyPr/>
          <a:lstStyle/>
          <a:p>
            <a:endParaRPr lang="nb-NO"/>
          </a:p>
        </p:txBody>
      </p:sp>
      <p:sp>
        <p:nvSpPr>
          <p:cNvPr id="3" name="Rectangle 6"/>
          <p:cNvSpPr/>
          <p:nvPr/>
        </p:nvSpPr>
        <p:spPr>
          <a:xfrm>
            <a:off x="10049" y="1684535"/>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4" name="Rectangle 7"/>
          <p:cNvSpPr/>
          <p:nvPr/>
        </p:nvSpPr>
        <p:spPr>
          <a:xfrm>
            <a:off x="10049" y="1684535"/>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tab pos="159654" algn="l"/>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5" name="Rectangle 8"/>
          <p:cNvSpPr/>
          <p:nvPr/>
        </p:nvSpPr>
        <p:spPr>
          <a:xfrm>
            <a:off x="10049" y="1683977"/>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6" name="Rectangle 9"/>
          <p:cNvSpPr/>
          <p:nvPr/>
        </p:nvSpPr>
        <p:spPr>
          <a:xfrm>
            <a:off x="10049" y="1684535"/>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7" name="Rectangle 10"/>
          <p:cNvSpPr/>
          <p:nvPr/>
        </p:nvSpPr>
        <p:spPr>
          <a:xfrm>
            <a:off x="10049" y="1533558"/>
            <a:ext cx="183081" cy="671279"/>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cs typeface="Times New Roman" pitchFamily="18"/>
              </a:rPr>
              <a:t/>
            </a:r>
            <a:br>
              <a:rPr lang="en-US" sz="1000" b="0" i="0" u="none" strike="noStrike" kern="1200" cap="none" spc="0" baseline="0">
                <a:solidFill>
                  <a:srgbClr val="000000"/>
                </a:solidFill>
                <a:uFillTx/>
                <a:latin typeface="Times New Roman" pitchFamily="18"/>
                <a:cs typeface="Times New Roman" pitchFamily="18"/>
              </a:rPr>
            </a:br>
            <a:endParaRPr lang="en-US" sz="1000" b="0" i="0" u="none" strike="noStrike" kern="1200" cap="none" spc="0" baseline="0">
              <a:solidFill>
                <a:srgbClr val="000000"/>
              </a:solidFill>
              <a:uFillTx/>
              <a:latin typeface="Times New Roman" pitchFamily="18"/>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Rectangle 11"/>
          <p:cNvSpPr/>
          <p:nvPr/>
        </p:nvSpPr>
        <p:spPr>
          <a:xfrm>
            <a:off x="10049" y="1609508"/>
            <a:ext cx="183081" cy="519379"/>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000000"/>
              </a:solidFill>
              <a:uFillTx/>
              <a:latin typeface="Times New Roman" pitchFamily="18"/>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Rectangle 12"/>
          <p:cNvSpPr/>
          <p:nvPr/>
        </p:nvSpPr>
        <p:spPr>
          <a:xfrm>
            <a:off x="10049" y="1683977"/>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0" name="Rectangle 13"/>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1" name="Rectangle 14"/>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2" name="Rectangle 15"/>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3" name="Rectangle 16"/>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4" name="Rectangle 17"/>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5" name="Rectangle 18"/>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6" name="Rectangle 19"/>
          <p:cNvSpPr/>
          <p:nvPr/>
        </p:nvSpPr>
        <p:spPr>
          <a:xfrm>
            <a:off x="10049" y="1868640"/>
            <a:ext cx="184708" cy="369326"/>
          </a:xfrm>
          <a:prstGeom prst="rect">
            <a:avLst/>
          </a:prstGeom>
          <a:noFill/>
          <a:ln>
            <a:noFill/>
            <a:prstDash val="solid"/>
          </a:ln>
        </p:spPr>
        <p:txBody>
          <a:bodyPr vert="horz" wrap="none" lIns="91430" tIns="45710" rIns="91430" bIns="4571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7" name="Rectangle 20"/>
          <p:cNvSpPr/>
          <p:nvPr/>
        </p:nvSpPr>
        <p:spPr>
          <a:xfrm>
            <a:off x="10049" y="5194514"/>
            <a:ext cx="184708" cy="369326"/>
          </a:xfrm>
          <a:prstGeom prst="rect">
            <a:avLst/>
          </a:prstGeom>
          <a:noFill/>
          <a:ln>
            <a:noFill/>
            <a:prstDash val="solid"/>
          </a:ln>
        </p:spPr>
        <p:txBody>
          <a:bodyPr vert="horz" wrap="none" lIns="91430" tIns="45710" rIns="91430" bIns="4571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p:txBody>
      </p:sp>
      <p:sp>
        <p:nvSpPr>
          <p:cNvPr id="18" name="Text Box 21"/>
          <p:cNvSpPr txBox="1"/>
          <p:nvPr/>
        </p:nvSpPr>
        <p:spPr>
          <a:xfrm>
            <a:off x="241127" y="2972174"/>
            <a:ext cx="1219050" cy="558469"/>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Ambassadorial Scholarships: Multi-year</a:t>
            </a:r>
          </a:p>
        </p:txBody>
      </p:sp>
      <p:sp>
        <p:nvSpPr>
          <p:cNvPr id="19" name="AutoShape 22"/>
          <p:cNvSpPr/>
          <p:nvPr/>
        </p:nvSpPr>
        <p:spPr>
          <a:xfrm>
            <a:off x="1088437" y="980730"/>
            <a:ext cx="2679228" cy="12241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F6DEC"/>
          </a:solidFill>
          <a:ln w="9528">
            <a:solidFill>
              <a:srgbClr val="000000"/>
            </a:solidFill>
            <a:prstDash val="solid"/>
            <a:round/>
          </a:ln>
        </p:spPr>
        <p:txBody>
          <a:bodyPr vert="horz" wrap="none" lIns="91430" tIns="45710" rIns="91430" bIns="4571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err="1" smtClean="0">
                <a:solidFill>
                  <a:srgbClr val="FFFFFF"/>
                </a:solidFill>
                <a:uFillTx/>
                <a:latin typeface="Calibri"/>
              </a:rPr>
              <a:t>Tidligere</a:t>
            </a:r>
            <a:r>
              <a:rPr lang="en-US" sz="2400" b="1" i="0" u="none" strike="noStrike" kern="1200" cap="none" spc="0" baseline="0" dirty="0" smtClean="0">
                <a:solidFill>
                  <a:srgbClr val="FFFFFF"/>
                </a:solidFill>
                <a:uFillTx/>
                <a:latin typeface="Calibri"/>
              </a:rPr>
              <a:t> </a:t>
            </a:r>
            <a:r>
              <a:rPr lang="en-US" sz="2400" b="1" i="0" u="none" strike="noStrike" kern="1200" cap="none" spc="0" baseline="0" dirty="0" err="1" smtClean="0">
                <a:solidFill>
                  <a:srgbClr val="FFFFFF"/>
                </a:solidFill>
                <a:uFillTx/>
                <a:latin typeface="Calibri"/>
              </a:rPr>
              <a:t>modell</a:t>
            </a:r>
            <a:endParaRPr lang="en-US" sz="2400" b="1" i="0" u="none" strike="noStrike" kern="1200" cap="none" spc="0" baseline="0" dirty="0">
              <a:solidFill>
                <a:srgbClr val="FFFFFF"/>
              </a:solidFill>
              <a:uFillTx/>
              <a:latin typeface="Calibri"/>
            </a:endParaRPr>
          </a:p>
        </p:txBody>
      </p:sp>
      <p:sp>
        <p:nvSpPr>
          <p:cNvPr id="20" name="AutoShape 23"/>
          <p:cNvSpPr/>
          <p:nvPr/>
        </p:nvSpPr>
        <p:spPr>
          <a:xfrm>
            <a:off x="5428792" y="1052739"/>
            <a:ext cx="2893573" cy="11521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9CCFF"/>
          </a:solidFill>
          <a:ln w="9528">
            <a:solidFill>
              <a:srgbClr val="000000"/>
            </a:solidFill>
            <a:prstDash val="solid"/>
            <a:round/>
          </a:ln>
        </p:spPr>
        <p:txBody>
          <a:bodyPr vert="horz" wrap="none" lIns="91430" tIns="45710" rIns="91430" bIns="4571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FFFFFF"/>
                </a:solidFill>
                <a:uFillTx/>
                <a:latin typeface="Calibri"/>
              </a:rPr>
              <a:t>Grants </a:t>
            </a:r>
            <a:r>
              <a:rPr lang="en-US" sz="2400" b="1" dirty="0" err="1">
                <a:solidFill>
                  <a:srgbClr val="FFFFFF"/>
                </a:solidFill>
                <a:latin typeface="Calibri"/>
              </a:rPr>
              <a:t>m</a:t>
            </a:r>
            <a:r>
              <a:rPr lang="en-US" sz="2400" b="1" i="0" u="none" strike="noStrike" kern="1200" cap="none" spc="0" baseline="0" dirty="0" err="1" smtClean="0">
                <a:solidFill>
                  <a:srgbClr val="FFFFFF"/>
                </a:solidFill>
                <a:uFillTx/>
                <a:latin typeface="Calibri"/>
              </a:rPr>
              <a:t>odell</a:t>
            </a:r>
            <a:r>
              <a:rPr lang="en-US" sz="2400" b="1" i="0" u="none" strike="noStrike" kern="1200" cap="none" spc="0" baseline="0" dirty="0" smtClean="0">
                <a:solidFill>
                  <a:srgbClr val="FFFFFF"/>
                </a:solidFill>
                <a:uFillTx/>
                <a:latin typeface="Calibri"/>
              </a:rPr>
              <a:t> </a:t>
            </a:r>
            <a:r>
              <a:rPr lang="en-US" sz="2400" b="1" i="0" u="none" strike="noStrike" kern="1200" cap="none" spc="0" baseline="0" dirty="0" err="1" smtClean="0">
                <a:solidFill>
                  <a:srgbClr val="FFFFFF"/>
                </a:solidFill>
                <a:uFillTx/>
                <a:latin typeface="Calibri"/>
              </a:rPr>
              <a:t>fra</a:t>
            </a:r>
            <a:r>
              <a:rPr lang="en-US" sz="2400" b="1" i="0" u="none" strike="noStrike" kern="1200" cap="none" spc="0" baseline="0" dirty="0" smtClean="0">
                <a:solidFill>
                  <a:srgbClr val="FFFFFF"/>
                </a:solidFill>
                <a:uFillTx/>
                <a:latin typeface="Calibri"/>
              </a:rPr>
              <a:t> 1. </a:t>
            </a:r>
            <a:r>
              <a:rPr lang="en-US" sz="2400" b="1" i="0" u="none" strike="noStrike" kern="1200" cap="none" spc="0" baseline="0" dirty="0" err="1" smtClean="0">
                <a:solidFill>
                  <a:srgbClr val="FFFFFF"/>
                </a:solidFill>
                <a:uFillTx/>
                <a:latin typeface="Calibri"/>
              </a:rPr>
              <a:t>juli</a:t>
            </a:r>
            <a:endParaRPr lang="en-US" sz="2400" b="1" i="0" u="none" strike="noStrike" kern="1200" cap="none" spc="0" baseline="0" dirty="0">
              <a:solidFill>
                <a:srgbClr val="FFFFFF"/>
              </a:solidFill>
              <a:uFillTx/>
              <a:latin typeface="Calibri"/>
            </a:endParaRPr>
          </a:p>
        </p:txBody>
      </p:sp>
      <p:sp>
        <p:nvSpPr>
          <p:cNvPr id="21" name="Text Box 24"/>
          <p:cNvSpPr txBox="1"/>
          <p:nvPr/>
        </p:nvSpPr>
        <p:spPr>
          <a:xfrm>
            <a:off x="1523811" y="2972174"/>
            <a:ext cx="1219050" cy="558469"/>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Ambassadorial Scholarships: Cultural</a:t>
            </a:r>
          </a:p>
        </p:txBody>
      </p:sp>
      <p:sp>
        <p:nvSpPr>
          <p:cNvPr id="22" name="Text Box 25"/>
          <p:cNvSpPr txBox="1"/>
          <p:nvPr/>
        </p:nvSpPr>
        <p:spPr>
          <a:xfrm>
            <a:off x="241127" y="3580900"/>
            <a:ext cx="1219050" cy="559585"/>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Ambassadorial Scholarships: Academic year</a:t>
            </a:r>
          </a:p>
        </p:txBody>
      </p:sp>
      <p:sp>
        <p:nvSpPr>
          <p:cNvPr id="23" name="Text Box 26"/>
          <p:cNvSpPr txBox="1"/>
          <p:nvPr/>
        </p:nvSpPr>
        <p:spPr>
          <a:xfrm>
            <a:off x="1523811" y="3580900"/>
            <a:ext cx="1219050" cy="559585"/>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Ambassadorial Scholarships: Low-income</a:t>
            </a:r>
          </a:p>
        </p:txBody>
      </p:sp>
      <p:sp>
        <p:nvSpPr>
          <p:cNvPr id="24" name="Text Box 27"/>
          <p:cNvSpPr txBox="1"/>
          <p:nvPr/>
        </p:nvSpPr>
        <p:spPr>
          <a:xfrm>
            <a:off x="1523811" y="4190750"/>
            <a:ext cx="1219050" cy="559585"/>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Rotary Grants for University Teachers</a:t>
            </a:r>
          </a:p>
        </p:txBody>
      </p:sp>
      <p:sp>
        <p:nvSpPr>
          <p:cNvPr id="25" name="Text Box 28"/>
          <p:cNvSpPr txBox="1"/>
          <p:nvPr/>
        </p:nvSpPr>
        <p:spPr>
          <a:xfrm>
            <a:off x="228856" y="4190750"/>
            <a:ext cx="1219050" cy="406560"/>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Group Study Exchange</a:t>
            </a:r>
          </a:p>
        </p:txBody>
      </p:sp>
      <p:sp>
        <p:nvSpPr>
          <p:cNvPr id="26" name="Text Box 29"/>
          <p:cNvSpPr txBox="1"/>
          <p:nvPr/>
        </p:nvSpPr>
        <p:spPr>
          <a:xfrm>
            <a:off x="762463" y="2362324"/>
            <a:ext cx="1446781" cy="584767"/>
          </a:xfrm>
          <a:prstGeom prst="rect">
            <a:avLst/>
          </a:prstGeom>
          <a:noFill/>
          <a:ln>
            <a:noFill/>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Tahoma" pitchFamily="34"/>
              </a:rPr>
              <a:t>Educational Programs</a:t>
            </a:r>
          </a:p>
        </p:txBody>
      </p:sp>
      <p:sp>
        <p:nvSpPr>
          <p:cNvPr id="27" name="Text Box 30"/>
          <p:cNvSpPr txBox="1"/>
          <p:nvPr/>
        </p:nvSpPr>
        <p:spPr>
          <a:xfrm>
            <a:off x="2987820" y="2362324"/>
            <a:ext cx="1656179" cy="584767"/>
          </a:xfrm>
          <a:prstGeom prst="rect">
            <a:avLst/>
          </a:prstGeom>
          <a:noFill/>
          <a:ln>
            <a:noFill/>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Tahoma" pitchFamily="34"/>
              </a:rPr>
              <a:t>Humanitarian Grants</a:t>
            </a:r>
          </a:p>
        </p:txBody>
      </p:sp>
      <p:sp>
        <p:nvSpPr>
          <p:cNvPr id="28" name="Text Box 31"/>
          <p:cNvSpPr txBox="1"/>
          <p:nvPr/>
        </p:nvSpPr>
        <p:spPr>
          <a:xfrm>
            <a:off x="3200564" y="2972174"/>
            <a:ext cx="1219050" cy="406560"/>
          </a:xfrm>
          <a:prstGeom prst="rect">
            <a:avLst/>
          </a:prstGeom>
          <a:solidFill>
            <a:srgbClr val="339966"/>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Matching Grants</a:t>
            </a:r>
          </a:p>
        </p:txBody>
      </p:sp>
      <p:sp>
        <p:nvSpPr>
          <p:cNvPr id="29" name="Text Box 32"/>
          <p:cNvSpPr txBox="1"/>
          <p:nvPr/>
        </p:nvSpPr>
        <p:spPr>
          <a:xfrm>
            <a:off x="3200564" y="3429000"/>
            <a:ext cx="1219050" cy="558469"/>
          </a:xfrm>
          <a:prstGeom prst="rect">
            <a:avLst/>
          </a:prstGeom>
          <a:solidFill>
            <a:srgbClr val="339966"/>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District Simplified Grants</a:t>
            </a:r>
          </a:p>
        </p:txBody>
      </p:sp>
      <p:sp>
        <p:nvSpPr>
          <p:cNvPr id="30" name="Text Box 33"/>
          <p:cNvSpPr txBox="1"/>
          <p:nvPr/>
        </p:nvSpPr>
        <p:spPr>
          <a:xfrm>
            <a:off x="3200564" y="4038849"/>
            <a:ext cx="1219050" cy="558469"/>
          </a:xfrm>
          <a:prstGeom prst="rect">
            <a:avLst/>
          </a:prstGeom>
          <a:solidFill>
            <a:srgbClr val="339966"/>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Health, Hunger, and Humanity Grants</a:t>
            </a:r>
          </a:p>
        </p:txBody>
      </p:sp>
      <p:sp>
        <p:nvSpPr>
          <p:cNvPr id="31" name="Text Box 34"/>
          <p:cNvSpPr txBox="1"/>
          <p:nvPr/>
        </p:nvSpPr>
        <p:spPr>
          <a:xfrm>
            <a:off x="3200564" y="4648699"/>
            <a:ext cx="1219050" cy="553989"/>
          </a:xfrm>
          <a:prstGeom prst="rect">
            <a:avLst/>
          </a:prstGeom>
          <a:solidFill>
            <a:srgbClr val="339966"/>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Volunteer Service    Grants</a:t>
            </a:r>
          </a:p>
        </p:txBody>
      </p:sp>
      <p:sp>
        <p:nvSpPr>
          <p:cNvPr id="32" name="Text Box 35"/>
          <p:cNvSpPr txBox="1"/>
          <p:nvPr/>
        </p:nvSpPr>
        <p:spPr>
          <a:xfrm>
            <a:off x="5182087" y="3175455"/>
            <a:ext cx="1219050" cy="584767"/>
          </a:xfrm>
          <a:prstGeom prst="rect">
            <a:avLst/>
          </a:prstGeom>
          <a:solidFill>
            <a:srgbClr val="80008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Tahoma" pitchFamily="34"/>
              </a:rPr>
              <a:t>District    Grants</a:t>
            </a:r>
          </a:p>
        </p:txBody>
      </p:sp>
      <p:sp>
        <p:nvSpPr>
          <p:cNvPr id="33" name="Text Box 36"/>
          <p:cNvSpPr txBox="1"/>
          <p:nvPr/>
        </p:nvSpPr>
        <p:spPr>
          <a:xfrm>
            <a:off x="6401138" y="3175455"/>
            <a:ext cx="1219050" cy="584767"/>
          </a:xfrm>
          <a:prstGeom prst="rect">
            <a:avLst/>
          </a:prstGeom>
          <a:gradFill>
            <a:gsLst>
              <a:gs pos="0">
                <a:srgbClr val="254872"/>
              </a:gs>
              <a:gs pos="100000">
                <a:srgbClr val="3A6BA5"/>
              </a:gs>
            </a:gsLst>
            <a:lin ang="5400000"/>
          </a:gra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Tahoma" pitchFamily="34"/>
                <a:ea typeface="ＭＳ Ｐゴシック"/>
                <a:cs typeface="Arial"/>
              </a:rPr>
              <a:t>Global Grants</a:t>
            </a:r>
          </a:p>
        </p:txBody>
      </p:sp>
      <p:sp>
        <p:nvSpPr>
          <p:cNvPr id="34" name="Text Box 37"/>
          <p:cNvSpPr txBox="1"/>
          <p:nvPr/>
        </p:nvSpPr>
        <p:spPr>
          <a:xfrm>
            <a:off x="7620188" y="3175455"/>
            <a:ext cx="1219050" cy="584767"/>
          </a:xfrm>
          <a:prstGeom prst="rect">
            <a:avLst/>
          </a:prstGeom>
          <a:solidFill>
            <a:srgbClr val="333399"/>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Tahoma" pitchFamily="34"/>
              </a:rPr>
              <a:t>Packaged Grants</a:t>
            </a:r>
          </a:p>
        </p:txBody>
      </p:sp>
      <p:sp>
        <p:nvSpPr>
          <p:cNvPr id="35" name="Line 38"/>
          <p:cNvSpPr/>
          <p:nvPr/>
        </p:nvSpPr>
        <p:spPr>
          <a:xfrm>
            <a:off x="4800289" y="1838483"/>
            <a:ext cx="0" cy="472464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custDash>
              <a:ds d="100000" sp="100000"/>
            </a:custDash>
            <a:round/>
          </a:ln>
        </p:spPr>
        <p:txBody>
          <a:bodyPr vert="horz" wrap="square" lIns="91430" tIns="45710" rIns="91430" bIns="4571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36" name="Text Box 40"/>
          <p:cNvSpPr txBox="1"/>
          <p:nvPr/>
        </p:nvSpPr>
        <p:spPr>
          <a:xfrm>
            <a:off x="241127" y="4648699"/>
            <a:ext cx="1219050" cy="558469"/>
          </a:xfrm>
          <a:prstGeom prst="rect">
            <a:avLst/>
          </a:prstGeom>
          <a:solidFill>
            <a:srgbClr val="FF9900"/>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Regional Scholar Seminars</a:t>
            </a:r>
          </a:p>
        </p:txBody>
      </p:sp>
      <p:sp>
        <p:nvSpPr>
          <p:cNvPr id="37" name="Text Box 41"/>
          <p:cNvSpPr txBox="1"/>
          <p:nvPr/>
        </p:nvSpPr>
        <p:spPr>
          <a:xfrm>
            <a:off x="3200564" y="5270830"/>
            <a:ext cx="1219050" cy="406560"/>
          </a:xfrm>
          <a:prstGeom prst="rect">
            <a:avLst/>
          </a:prstGeom>
          <a:solidFill>
            <a:srgbClr val="339966"/>
          </a:solidFill>
          <a:ln w="9528">
            <a:solidFill>
              <a:srgbClr val="000000"/>
            </a:solidFill>
            <a:prstDash val="solid"/>
            <a:miter/>
          </a:ln>
        </p:spPr>
        <p:txBody>
          <a:bodyPr vert="horz" wrap="square" lIns="91430" tIns="45710" rIns="91430" bIns="45710" anchor="t" anchorCtr="1" compatLnSpc="1">
            <a:spAutoFit/>
          </a:bodyPr>
          <a:lstStyle/>
          <a:p>
            <a:pPr marL="0" marR="0" lvl="0" indent="0" algn="ctr"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000000"/>
                </a:solidFill>
                <a:uFillTx/>
                <a:latin typeface="Tahoma" pitchFamily="34"/>
              </a:rPr>
              <a:t>Disaster Recovery</a:t>
            </a:r>
          </a:p>
        </p:txBody>
      </p:sp>
      <p:sp>
        <p:nvSpPr>
          <p:cNvPr id="38" name="Footer Placeholder 39"/>
          <p:cNvSpPr txBox="1"/>
          <p:nvPr/>
        </p:nvSpPr>
        <p:spPr>
          <a:xfrm>
            <a:off x="0" y="6021287"/>
            <a:ext cx="9144000" cy="360035"/>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1" i="0" u="none" strike="noStrike" kern="1200" cap="none" spc="0" baseline="0" dirty="0">
                <a:solidFill>
                  <a:srgbClr val="000000"/>
                </a:solidFill>
                <a:uFillTx/>
                <a:latin typeface="Calibri"/>
                <a:ea typeface="MS PGothic" pitchFamily="34"/>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1" i="0" u="none" strike="noStrike" kern="1200" cap="none" spc="0" baseline="0" dirty="0">
                <a:solidFill>
                  <a:srgbClr val="000000"/>
                </a:solidFill>
                <a:uFillTx/>
                <a:latin typeface="Calibri"/>
                <a:ea typeface="MS PGothic" pitchFamily="34"/>
              </a:rPr>
              <a:t>Peace</a:t>
            </a:r>
            <a:r>
              <a:rPr lang="en-US" sz="2000" b="1" i="0" u="none" strike="noStrike" kern="1200" cap="none" spc="0" baseline="0" dirty="0">
                <a:solidFill>
                  <a:srgbClr val="000000"/>
                </a:solidFill>
                <a:uFillTx/>
                <a:latin typeface="Calibri"/>
                <a:ea typeface="MS PGothic" pitchFamily="34"/>
              </a:rPr>
              <a:t> </a:t>
            </a:r>
            <a:r>
              <a:rPr lang="en-US" sz="2500" b="1" i="0" u="none" strike="noStrike" kern="1200" cap="none" spc="0" baseline="0" dirty="0">
                <a:solidFill>
                  <a:srgbClr val="000000"/>
                </a:solidFill>
                <a:uFillTx/>
                <a:latin typeface="Calibri"/>
                <a:ea typeface="MS PGothic" pitchFamily="34"/>
              </a:rPr>
              <a:t>Centers and Polio Plus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1F497D"/>
                </a:solidFill>
                <a:uFillTx/>
                <a:latin typeface="Calibri"/>
                <a:ea typeface="MS PGothic" pitchFamily="34"/>
              </a:rPr>
              <a:t>                                                                                    Ref: </a:t>
            </a:r>
            <a:r>
              <a:rPr lang="en-US" sz="2000" b="0" i="0" u="none" strike="noStrike" kern="1200" cap="none" spc="0" baseline="0" dirty="0">
                <a:solidFill>
                  <a:srgbClr val="1F497D"/>
                </a:solidFill>
                <a:uFillTx/>
                <a:latin typeface="Calibri"/>
                <a:ea typeface="MS PGothic" pitchFamily="34"/>
              </a:rPr>
              <a:t>www.rotary.org/grants</a:t>
            </a:r>
          </a:p>
        </p:txBody>
      </p:sp>
      <p:pic>
        <p:nvPicPr>
          <p:cNvPr id="39" name="Picture 2"/>
          <p:cNvPicPr>
            <a:picLocks noChangeAspect="1"/>
          </p:cNvPicPr>
          <p:nvPr/>
        </p:nvPicPr>
        <p:blipFill>
          <a:blip r:embed="rId3"/>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85308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850106"/>
          </a:xfrm>
        </p:spPr>
        <p:txBody>
          <a:bodyPr/>
          <a:lstStyle/>
          <a:p>
            <a:r>
              <a:rPr lang="nb-NO" dirty="0" smtClean="0"/>
              <a:t>Global &amp; District </a:t>
            </a:r>
            <a:r>
              <a:rPr lang="nb-NO" dirty="0" err="1" smtClean="0"/>
              <a:t>Grants</a:t>
            </a:r>
            <a:endParaRPr lang="nb-NO" dirty="0"/>
          </a:p>
        </p:txBody>
      </p:sp>
      <p:sp>
        <p:nvSpPr>
          <p:cNvPr id="3" name="Plassholder for innhold 2"/>
          <p:cNvSpPr>
            <a:spLocks noGrp="1"/>
          </p:cNvSpPr>
          <p:nvPr>
            <p:ph sz="half" idx="1"/>
          </p:nvPr>
        </p:nvSpPr>
        <p:spPr>
          <a:xfrm>
            <a:off x="467544" y="1412776"/>
            <a:ext cx="4038600" cy="4525963"/>
          </a:xfrm>
        </p:spPr>
        <p:txBody>
          <a:bodyPr/>
          <a:lstStyle/>
          <a:p>
            <a:pPr marL="0" indent="0" algn="ctr">
              <a:buNone/>
            </a:pPr>
            <a:r>
              <a:rPr lang="nb-NO" sz="2000" b="1" dirty="0" smtClean="0"/>
              <a:t>DISTRICT</a:t>
            </a:r>
          </a:p>
          <a:p>
            <a:r>
              <a:rPr lang="nb-NO" sz="2000" dirty="0" smtClean="0"/>
              <a:t>I </a:t>
            </a:r>
            <a:r>
              <a:rPr lang="nb-NO" sz="2000" dirty="0"/>
              <a:t>samsvar med </a:t>
            </a:r>
            <a:r>
              <a:rPr lang="nb-NO" sz="2000" dirty="0" err="1"/>
              <a:t>Rotarys</a:t>
            </a:r>
            <a:r>
              <a:rPr lang="nb-NO" sz="2000" dirty="0"/>
              <a:t> </a:t>
            </a:r>
            <a:r>
              <a:rPr lang="nb-NO" sz="2000" dirty="0" smtClean="0"/>
              <a:t>formål</a:t>
            </a:r>
          </a:p>
          <a:p>
            <a:r>
              <a:rPr lang="nb-NO" sz="2000" dirty="0" smtClean="0"/>
              <a:t>Ingen </a:t>
            </a:r>
            <a:r>
              <a:rPr lang="nb-NO" sz="2000" dirty="0"/>
              <a:t>minimum budsjett</a:t>
            </a:r>
          </a:p>
          <a:p>
            <a:r>
              <a:rPr lang="nb-NO" sz="2000" dirty="0" smtClean="0"/>
              <a:t>Kortsiktige </a:t>
            </a:r>
            <a:r>
              <a:rPr lang="nb-NO" sz="2000" dirty="0"/>
              <a:t>aktiviteter </a:t>
            </a:r>
            <a:r>
              <a:rPr lang="nb-NO" sz="2000" dirty="0" smtClean="0"/>
              <a:t>og prosjekter</a:t>
            </a:r>
            <a:endParaRPr lang="nb-NO" sz="2000" dirty="0"/>
          </a:p>
          <a:p>
            <a:r>
              <a:rPr lang="nb-NO" sz="2000" dirty="0" smtClean="0"/>
              <a:t>Støtte </a:t>
            </a:r>
            <a:r>
              <a:rPr lang="nb-NO" sz="2000" dirty="0"/>
              <a:t>til studier på alle </a:t>
            </a:r>
            <a:r>
              <a:rPr lang="nb-NO" sz="2000" dirty="0" smtClean="0"/>
              <a:t>nivåer, lokalt </a:t>
            </a:r>
            <a:r>
              <a:rPr lang="nb-NO" sz="2000" dirty="0"/>
              <a:t>eller internasjonalt</a:t>
            </a:r>
          </a:p>
          <a:p>
            <a:r>
              <a:rPr lang="nb-NO" sz="2000" dirty="0" smtClean="0"/>
              <a:t>Aktivt </a:t>
            </a:r>
            <a:r>
              <a:rPr lang="nb-NO" sz="2000" dirty="0"/>
              <a:t>rotarianer engasjement</a:t>
            </a:r>
          </a:p>
          <a:p>
            <a:r>
              <a:rPr lang="nb-NO" sz="2000" dirty="0" smtClean="0"/>
              <a:t>Tilfredsstille </a:t>
            </a:r>
            <a:r>
              <a:rPr lang="nb-NO" sz="2000" dirty="0"/>
              <a:t>krav i ”Grant </a:t>
            </a:r>
            <a:r>
              <a:rPr lang="nb-NO" sz="2000" dirty="0" smtClean="0"/>
              <a:t>terms and </a:t>
            </a:r>
            <a:r>
              <a:rPr lang="nb-NO" sz="2000" dirty="0" err="1"/>
              <a:t>conditions</a:t>
            </a:r>
            <a:r>
              <a:rPr lang="nb-NO" sz="2000" dirty="0"/>
              <a:t>”</a:t>
            </a:r>
          </a:p>
          <a:p>
            <a:r>
              <a:rPr lang="nb-NO" sz="2000" dirty="0" smtClean="0"/>
              <a:t>Lokale beslutningsprosesser etter </a:t>
            </a:r>
            <a:r>
              <a:rPr lang="nb-NO" sz="2000" dirty="0"/>
              <a:t>vide retningslinjer fra TRF</a:t>
            </a:r>
          </a:p>
          <a:p>
            <a:r>
              <a:rPr lang="nb-NO" sz="2000" dirty="0" smtClean="0"/>
              <a:t>Finansiering </a:t>
            </a:r>
            <a:r>
              <a:rPr lang="nb-NO" sz="2000" dirty="0"/>
              <a:t>lokalt – klubb og </a:t>
            </a:r>
            <a:r>
              <a:rPr lang="nb-NO" sz="2000" dirty="0" smtClean="0"/>
              <a:t>fra District </a:t>
            </a:r>
            <a:r>
              <a:rPr lang="nb-NO" sz="2000" dirty="0" err="1"/>
              <a:t>Designated</a:t>
            </a:r>
            <a:r>
              <a:rPr lang="nb-NO" sz="2000" dirty="0"/>
              <a:t> Fund</a:t>
            </a:r>
          </a:p>
        </p:txBody>
      </p:sp>
      <p:sp>
        <p:nvSpPr>
          <p:cNvPr id="4" name="Plassholder for innhold 3"/>
          <p:cNvSpPr>
            <a:spLocks noGrp="1"/>
          </p:cNvSpPr>
          <p:nvPr>
            <p:ph sz="half" idx="2"/>
          </p:nvPr>
        </p:nvSpPr>
        <p:spPr>
          <a:xfrm>
            <a:off x="4644008" y="1340768"/>
            <a:ext cx="4038600" cy="4525963"/>
          </a:xfrm>
        </p:spPr>
        <p:txBody>
          <a:bodyPr/>
          <a:lstStyle/>
          <a:p>
            <a:pPr marL="0" indent="0" algn="ctr">
              <a:buNone/>
            </a:pPr>
            <a:r>
              <a:rPr lang="nb-NO" sz="2000" b="1" dirty="0" smtClean="0"/>
              <a:t>GLOBAL</a:t>
            </a:r>
            <a:endParaRPr lang="nb-NO" sz="2000" b="1" dirty="0"/>
          </a:p>
          <a:p>
            <a:r>
              <a:rPr lang="nb-NO" sz="2000" dirty="0" smtClean="0"/>
              <a:t>Innenfor </a:t>
            </a:r>
            <a:r>
              <a:rPr lang="nb-NO" sz="2000" dirty="0"/>
              <a:t>de 6 </a:t>
            </a:r>
            <a:r>
              <a:rPr lang="nb-NO" sz="2000" dirty="0" smtClean="0"/>
              <a:t>fokusområdene</a:t>
            </a:r>
            <a:endParaRPr lang="nb-NO" sz="2000" dirty="0"/>
          </a:p>
          <a:p>
            <a:r>
              <a:rPr lang="nb-NO" sz="2000" dirty="0" smtClean="0"/>
              <a:t>USD </a:t>
            </a:r>
            <a:r>
              <a:rPr lang="nb-NO" sz="2000" dirty="0"/>
              <a:t>30,000 minimum budsjett</a:t>
            </a:r>
          </a:p>
          <a:p>
            <a:r>
              <a:rPr lang="nb-NO" sz="2000" dirty="0" smtClean="0"/>
              <a:t>Langsiktige, </a:t>
            </a:r>
            <a:r>
              <a:rPr lang="nb-NO" sz="2000" dirty="0"/>
              <a:t>bærekraftige </a:t>
            </a:r>
            <a:r>
              <a:rPr lang="nb-NO" sz="2000" dirty="0" smtClean="0"/>
              <a:t>prosjekt</a:t>
            </a:r>
            <a:endParaRPr lang="nb-NO" sz="2000" dirty="0"/>
          </a:p>
          <a:p>
            <a:r>
              <a:rPr lang="nb-NO" sz="2000" dirty="0" smtClean="0"/>
              <a:t>Støtte </a:t>
            </a:r>
            <a:r>
              <a:rPr lang="nb-NO" sz="2000" dirty="0"/>
              <a:t>til studier på universitetsnivå</a:t>
            </a:r>
          </a:p>
          <a:p>
            <a:r>
              <a:rPr lang="nb-NO" sz="2000" dirty="0" smtClean="0"/>
              <a:t>Aktiv </a:t>
            </a:r>
            <a:r>
              <a:rPr lang="nb-NO" sz="2000" dirty="0"/>
              <a:t>deltakelse fra Rotarianere</a:t>
            </a:r>
          </a:p>
          <a:p>
            <a:r>
              <a:rPr lang="nb-NO" sz="2000" dirty="0" smtClean="0"/>
              <a:t>Tilfredsstille </a:t>
            </a:r>
            <a:r>
              <a:rPr lang="nb-NO" sz="2000" dirty="0"/>
              <a:t>krav i ”Grant terms </a:t>
            </a:r>
            <a:r>
              <a:rPr lang="nb-NO" sz="2000" dirty="0" smtClean="0"/>
              <a:t>and </a:t>
            </a:r>
            <a:r>
              <a:rPr lang="nb-NO" sz="2000" dirty="0" err="1" smtClean="0"/>
              <a:t>conditions</a:t>
            </a:r>
            <a:r>
              <a:rPr lang="nb-NO" sz="2000" dirty="0"/>
              <a:t>”</a:t>
            </a:r>
          </a:p>
          <a:p>
            <a:r>
              <a:rPr lang="nb-NO" sz="2000" dirty="0" smtClean="0"/>
              <a:t>Målbare resultater</a:t>
            </a:r>
          </a:p>
          <a:p>
            <a:r>
              <a:rPr lang="nb-NO" sz="2000" dirty="0" smtClean="0"/>
              <a:t>Samarbeid med lokal klubb i landet der prosjektet gjennomføres</a:t>
            </a:r>
            <a:endParaRPr lang="nb-NO" sz="2000" dirty="0"/>
          </a:p>
        </p:txBody>
      </p:sp>
      <p:pic>
        <p:nvPicPr>
          <p:cNvPr id="5" name="Picture 2"/>
          <p:cNvPicPr>
            <a:picLocks noChangeAspect="1"/>
          </p:cNvPicPr>
          <p:nvPr/>
        </p:nvPicPr>
        <p:blipFill>
          <a:blip r:embed="rId2"/>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235726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Packaged</a:t>
            </a:r>
            <a:r>
              <a:rPr lang="nb-NO" dirty="0" smtClean="0"/>
              <a:t> Grant</a:t>
            </a:r>
            <a:endParaRPr lang="nb-NO" dirty="0"/>
          </a:p>
        </p:txBody>
      </p:sp>
      <p:sp>
        <p:nvSpPr>
          <p:cNvPr id="3" name="Plassholder for innhold 2"/>
          <p:cNvSpPr>
            <a:spLocks noGrp="1"/>
          </p:cNvSpPr>
          <p:nvPr>
            <p:ph idx="1"/>
          </p:nvPr>
        </p:nvSpPr>
        <p:spPr/>
        <p:txBody>
          <a:bodyPr/>
          <a:lstStyle/>
          <a:p>
            <a:r>
              <a:rPr lang="nb-NO" dirty="0" smtClean="0"/>
              <a:t>Gir mulighet for å bidra sammen med TRF sine strategiske partnere.</a:t>
            </a:r>
          </a:p>
          <a:p>
            <a:r>
              <a:rPr lang="nb-NO" dirty="0" err="1" smtClean="0"/>
              <a:t>Predesignede</a:t>
            </a:r>
            <a:r>
              <a:rPr lang="nb-NO" dirty="0" smtClean="0"/>
              <a:t> prosjekter som det er mulig å delta på dersom vi ønsker dette.</a:t>
            </a:r>
          </a:p>
          <a:p>
            <a:r>
              <a:rPr lang="nb-NO" dirty="0" smtClean="0"/>
              <a:t>P.t. 5 ulike prosjekter</a:t>
            </a:r>
          </a:p>
          <a:p>
            <a:r>
              <a:rPr lang="nb-NO" dirty="0" smtClean="0"/>
              <a:t>Bidrag fra World Fund</a:t>
            </a:r>
          </a:p>
        </p:txBody>
      </p:sp>
      <p:pic>
        <p:nvPicPr>
          <p:cNvPr id="133123" name="Picture 3"/>
          <p:cNvPicPr>
            <a:picLocks noChangeAspect="1" noChangeArrowheads="1"/>
          </p:cNvPicPr>
          <p:nvPr/>
        </p:nvPicPr>
        <p:blipFill>
          <a:blip r:embed="rId2" cstate="print"/>
          <a:srcRect/>
          <a:stretch>
            <a:fillRect/>
          </a:stretch>
        </p:blipFill>
        <p:spPr bwMode="auto">
          <a:xfrm>
            <a:off x="6156176" y="4509120"/>
            <a:ext cx="2000250" cy="1619250"/>
          </a:xfrm>
          <a:prstGeom prst="rect">
            <a:avLst/>
          </a:prstGeom>
          <a:noFill/>
          <a:ln w="9525">
            <a:noFill/>
            <a:miter lim="800000"/>
            <a:headEnd/>
            <a:tailEnd/>
          </a:ln>
        </p:spPr>
      </p:pic>
      <p:pic>
        <p:nvPicPr>
          <p:cNvPr id="5" name="Picture 2"/>
          <p:cNvPicPr>
            <a:picLocks noChangeAspect="1"/>
          </p:cNvPicPr>
          <p:nvPr/>
        </p:nvPicPr>
        <p:blipFill>
          <a:blip r:embed="rId3"/>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867847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188640"/>
            <a:ext cx="8229600" cy="1228999"/>
          </a:xfrm>
        </p:spPr>
        <p:txBody>
          <a:bodyPr/>
          <a:lstStyle/>
          <a:p>
            <a:pPr marL="342863" lvl="0" indent="-342863">
              <a:spcBef>
                <a:spcPts val="1100"/>
              </a:spcBef>
            </a:pPr>
            <a:r>
              <a:rPr lang="en-US" b="1" cap="all">
                <a:solidFill>
                  <a:srgbClr val="17365D"/>
                </a:solidFill>
              </a:rPr>
              <a:t>Packaged Grants</a:t>
            </a:r>
            <a:r>
              <a:rPr lang="en-US" sz="3200" cap="all">
                <a:solidFill>
                  <a:srgbClr val="17365D"/>
                </a:solidFill>
                <a:effectLst>
                  <a:outerShdw dist="38096" dir="2700000">
                    <a:srgbClr val="000000"/>
                  </a:outerShdw>
                </a:effectLst>
                <a:latin typeface="Calibri"/>
              </a:rPr>
              <a:t/>
            </a:r>
            <a:br>
              <a:rPr lang="en-US" sz="3200" cap="all">
                <a:solidFill>
                  <a:srgbClr val="17365D"/>
                </a:solidFill>
                <a:effectLst>
                  <a:outerShdw dist="38096" dir="2700000">
                    <a:srgbClr val="000000"/>
                  </a:outerShdw>
                </a:effectLst>
                <a:latin typeface="Calibri"/>
              </a:rPr>
            </a:br>
            <a:r>
              <a:rPr lang="en-US" sz="2000" cap="all">
                <a:solidFill>
                  <a:srgbClr val="17365D"/>
                </a:solidFill>
                <a:effectLst>
                  <a:outerShdw dist="38096" dir="2700000">
                    <a:srgbClr val="000000"/>
                  </a:outerShdw>
                </a:effectLst>
              </a:rPr>
              <a:t>Et samarbeid  mellom TRF &amp; Strategiske Partnere</a:t>
            </a:r>
            <a:br>
              <a:rPr lang="en-US" sz="2000" cap="all">
                <a:solidFill>
                  <a:srgbClr val="17365D"/>
                </a:solidFill>
                <a:effectLst>
                  <a:outerShdw dist="38096" dir="2700000">
                    <a:srgbClr val="000000"/>
                  </a:outerShdw>
                </a:effectLst>
              </a:rPr>
            </a:br>
            <a:r>
              <a:rPr lang="en-US" sz="2000" cap="all">
                <a:solidFill>
                  <a:srgbClr val="17365D"/>
                </a:solidFill>
                <a:effectLst>
                  <a:outerShdw dist="38096" dir="2700000">
                    <a:srgbClr val="000000"/>
                  </a:outerShdw>
                </a:effectLst>
              </a:rPr>
              <a:t>Ingen kostnad for klubb/distrikt</a:t>
            </a:r>
          </a:p>
        </p:txBody>
      </p:sp>
      <p:sp>
        <p:nvSpPr>
          <p:cNvPr id="3" name="Slide Number Placeholder 3"/>
          <p:cNvSpPr txBox="1"/>
          <p:nvPr/>
        </p:nvSpPr>
        <p:spPr>
          <a:xfrm>
            <a:off x="7620188" y="18992"/>
            <a:ext cx="1066108" cy="328379"/>
          </a:xfrm>
          <a:prstGeom prst="rect">
            <a:avLst/>
          </a:prstGeom>
          <a:noFill/>
          <a:ln>
            <a:noFill/>
          </a:ln>
        </p:spPr>
        <p:txBody>
          <a:bodyPr vert="horz" wrap="square" lIns="91430" tIns="45710" rIns="91430" bIns="4571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Calibri"/>
              </a:rPr>
              <a:t>Slide </a:t>
            </a:r>
            <a:fld id="{9678472D-DAB2-489F-A2FA-6F775ED629B9}" type="slidenum">
              <a:t>22</a:t>
            </a:fld>
            <a:endParaRPr lang="en-US" sz="1200" b="0" i="0" u="none" strike="noStrike" kern="1200" cap="none" spc="0" baseline="0">
              <a:solidFill>
                <a:srgbClr val="FFFFFF"/>
              </a:solidFill>
              <a:uFillTx/>
              <a:latin typeface="Calibri"/>
            </a:endParaRPr>
          </a:p>
        </p:txBody>
      </p:sp>
      <p:pic>
        <p:nvPicPr>
          <p:cNvPr id="4" name="Picture 4" descr="Oiko2"/>
          <p:cNvPicPr>
            <a:picLocks noChangeAspect="1"/>
          </p:cNvPicPr>
          <p:nvPr/>
        </p:nvPicPr>
        <p:blipFill>
          <a:blip r:embed="rId3"/>
          <a:srcRect/>
          <a:stretch>
            <a:fillRect/>
          </a:stretch>
        </p:blipFill>
        <p:spPr>
          <a:xfrm>
            <a:off x="609520" y="3645026"/>
            <a:ext cx="2515130" cy="1584170"/>
          </a:xfrm>
          <a:prstGeom prst="rect">
            <a:avLst/>
          </a:prstGeom>
          <a:noFill/>
          <a:ln>
            <a:noFill/>
          </a:ln>
        </p:spPr>
      </p:pic>
      <p:pic>
        <p:nvPicPr>
          <p:cNvPr id="5" name="Picture 5" descr="UNICEF"/>
          <p:cNvPicPr>
            <a:picLocks noChangeAspect="1"/>
          </p:cNvPicPr>
          <p:nvPr/>
        </p:nvPicPr>
        <p:blipFill>
          <a:blip r:embed="rId4"/>
          <a:srcRect/>
          <a:stretch>
            <a:fillRect/>
          </a:stretch>
        </p:blipFill>
        <p:spPr>
          <a:xfrm>
            <a:off x="3581238" y="4437107"/>
            <a:ext cx="5220035" cy="1296143"/>
          </a:xfrm>
          <a:prstGeom prst="rect">
            <a:avLst/>
          </a:prstGeom>
          <a:noFill/>
          <a:ln>
            <a:noFill/>
          </a:ln>
        </p:spPr>
      </p:pic>
      <p:pic>
        <p:nvPicPr>
          <p:cNvPr id="6" name="Picture 6" descr="AKU"/>
          <p:cNvPicPr>
            <a:picLocks noChangeAspect="1"/>
          </p:cNvPicPr>
          <p:nvPr/>
        </p:nvPicPr>
        <p:blipFill>
          <a:blip r:embed="rId5"/>
          <a:srcRect/>
          <a:stretch>
            <a:fillRect/>
          </a:stretch>
        </p:blipFill>
        <p:spPr>
          <a:xfrm>
            <a:off x="1294964" y="1988838"/>
            <a:ext cx="3277593" cy="1512170"/>
          </a:xfrm>
          <a:prstGeom prst="rect">
            <a:avLst/>
          </a:prstGeom>
          <a:noFill/>
          <a:ln>
            <a:noFill/>
          </a:ln>
        </p:spPr>
      </p:pic>
      <p:pic>
        <p:nvPicPr>
          <p:cNvPr id="7" name="Picture 7" descr="MS"/>
          <p:cNvPicPr>
            <a:picLocks noChangeAspect="1"/>
          </p:cNvPicPr>
          <p:nvPr/>
        </p:nvPicPr>
        <p:blipFill>
          <a:blip r:embed="rId6"/>
          <a:srcRect/>
          <a:stretch>
            <a:fillRect/>
          </a:stretch>
        </p:blipFill>
        <p:spPr>
          <a:xfrm>
            <a:off x="5436098" y="2132856"/>
            <a:ext cx="3022466" cy="2016224"/>
          </a:xfrm>
          <a:prstGeom prst="rect">
            <a:avLst/>
          </a:prstGeom>
          <a:noFill/>
          <a:ln>
            <a:noFill/>
          </a:ln>
        </p:spPr>
      </p:pic>
      <p:pic>
        <p:nvPicPr>
          <p:cNvPr id="8" name="Picture 23"/>
          <p:cNvPicPr>
            <a:picLocks noChangeAspect="1"/>
          </p:cNvPicPr>
          <p:nvPr/>
        </p:nvPicPr>
        <p:blipFill>
          <a:blip r:embed="rId7"/>
          <a:srcRect/>
          <a:stretch>
            <a:fillRect/>
          </a:stretch>
        </p:blipFill>
        <p:spPr>
          <a:xfrm>
            <a:off x="7956377" y="0"/>
            <a:ext cx="1187622" cy="764703"/>
          </a:xfrm>
          <a:prstGeom prst="rect">
            <a:avLst/>
          </a:prstGeom>
          <a:noFill/>
          <a:ln>
            <a:noFill/>
          </a:ln>
        </p:spPr>
      </p:pic>
    </p:spTree>
    <p:extLst>
      <p:ext uri="{BB962C8B-B14F-4D97-AF65-F5344CB8AC3E}">
        <p14:creationId xmlns:p14="http://schemas.microsoft.com/office/powerpoint/2010/main" val="113859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lvl="0" indent="0">
              <a:buNone/>
            </a:pPr>
            <a:r>
              <a:rPr lang="nb-NO" dirty="0"/>
              <a:t>Søknader fortløpende til TRF – online, </a:t>
            </a:r>
            <a:r>
              <a:rPr lang="nb-NO" dirty="0" err="1"/>
              <a:t>Member</a:t>
            </a:r>
            <a:r>
              <a:rPr lang="nb-NO" dirty="0"/>
              <a:t> Access</a:t>
            </a:r>
          </a:p>
          <a:p>
            <a:pPr marL="0" indent="0">
              <a:buNone/>
            </a:pPr>
            <a:endParaRPr lang="nb-N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58959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898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81733"/>
            <a:ext cx="9036496" cy="533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644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115616" y="2564904"/>
            <a:ext cx="6408712" cy="1384995"/>
          </a:xfrm>
          <a:prstGeom prst="rect">
            <a:avLst/>
          </a:prstGeom>
          <a:noFill/>
        </p:spPr>
        <p:txBody>
          <a:bodyPr wrap="square" rtlCol="0">
            <a:spAutoFit/>
          </a:bodyPr>
          <a:lstStyle/>
          <a:p>
            <a:r>
              <a:rPr lang="nb-NO" sz="2800" b="1" dirty="0" smtClean="0">
                <a:hlinkClick r:id="rId2"/>
              </a:rPr>
              <a:t>TRF-informasjon på Distriktets nettsider</a:t>
            </a:r>
            <a:endParaRPr lang="nb-NO" sz="2800" b="1" dirty="0" smtClean="0"/>
          </a:p>
          <a:p>
            <a:r>
              <a:rPr lang="nb-NO" sz="2800" b="1" dirty="0" smtClean="0">
                <a:hlinkClick r:id="rId3"/>
              </a:rPr>
              <a:t>Rotary International – </a:t>
            </a:r>
            <a:r>
              <a:rPr lang="nb-NO" sz="2800" b="1" dirty="0" smtClean="0">
                <a:hlinkClick r:id="rId3"/>
              </a:rPr>
              <a:t>TRF-info</a:t>
            </a:r>
            <a:endParaRPr lang="nb-NO" sz="2800" b="1" dirty="0" smtClean="0"/>
          </a:p>
          <a:p>
            <a:r>
              <a:rPr lang="nb-NO" sz="2800" b="1" dirty="0" smtClean="0">
                <a:hlinkClick r:id="rId4"/>
              </a:rPr>
              <a:t>Informasjon om </a:t>
            </a:r>
            <a:r>
              <a:rPr lang="nb-NO" sz="2800" b="1" dirty="0">
                <a:hlinkClick r:id="rId4"/>
              </a:rPr>
              <a:t>P</a:t>
            </a:r>
            <a:r>
              <a:rPr lang="nb-NO" sz="2800" b="1" dirty="0" smtClean="0">
                <a:hlinkClick r:id="rId4"/>
              </a:rPr>
              <a:t>ackaged </a:t>
            </a:r>
            <a:r>
              <a:rPr lang="nb-NO" sz="2800" b="1" dirty="0" err="1" smtClean="0">
                <a:hlinkClick r:id="rId4"/>
              </a:rPr>
              <a:t>Grants</a:t>
            </a:r>
            <a:endParaRPr lang="nb-NO" sz="2800" b="1" dirty="0"/>
          </a:p>
        </p:txBody>
      </p:sp>
    </p:spTree>
    <p:extLst>
      <p:ext uri="{BB962C8B-B14F-4D97-AF65-F5344CB8AC3E}">
        <p14:creationId xmlns:p14="http://schemas.microsoft.com/office/powerpoint/2010/main" val="185432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67544" y="476672"/>
            <a:ext cx="8640960" cy="724942"/>
          </a:xfrm>
        </p:spPr>
        <p:txBody>
          <a:bodyPr/>
          <a:lstStyle/>
          <a:p>
            <a:pPr algn="l"/>
            <a:r>
              <a:rPr lang="nb-NO" dirty="0" smtClean="0"/>
              <a:t>Hvorfor «Rotary </a:t>
            </a:r>
            <a:r>
              <a:rPr lang="nb-NO" dirty="0" err="1" smtClean="0"/>
              <a:t>Grants</a:t>
            </a:r>
            <a:r>
              <a:rPr lang="nb-NO" dirty="0" smtClean="0"/>
              <a:t>» (FVP)</a:t>
            </a:r>
            <a:endParaRPr lang="nb-NO" dirty="0"/>
          </a:p>
        </p:txBody>
      </p:sp>
      <p:sp>
        <p:nvSpPr>
          <p:cNvPr id="7" name="Plassholder for innhold 6"/>
          <p:cNvSpPr>
            <a:spLocks noGrp="1"/>
          </p:cNvSpPr>
          <p:nvPr>
            <p:ph idx="1"/>
          </p:nvPr>
        </p:nvSpPr>
        <p:spPr/>
        <p:txBody>
          <a:bodyPr/>
          <a:lstStyle/>
          <a:p>
            <a:r>
              <a:rPr lang="nb-NO" sz="2800" dirty="0" smtClean="0"/>
              <a:t>Forenkle programmer og prosesser</a:t>
            </a:r>
          </a:p>
          <a:p>
            <a:pPr lvl="1"/>
            <a:r>
              <a:rPr lang="nb-NO" sz="2400" dirty="0" smtClean="0"/>
              <a:t>Fra 12 til 3 </a:t>
            </a:r>
            <a:r>
              <a:rPr lang="nb-NO" sz="2400" dirty="0" err="1" smtClean="0"/>
              <a:t>tilskuddsformer</a:t>
            </a:r>
            <a:r>
              <a:rPr lang="nb-NO" sz="2400" dirty="0" smtClean="0"/>
              <a:t> (Grants)</a:t>
            </a:r>
          </a:p>
          <a:p>
            <a:r>
              <a:rPr lang="nb-NO" sz="2800" dirty="0" smtClean="0"/>
              <a:t>Innsatsen/prosjektene fra rotarianere rettes mot 6 valgte </a:t>
            </a:r>
            <a:r>
              <a:rPr lang="nb-NO" sz="2800" u="sng" dirty="0" smtClean="0"/>
              <a:t>fokusområder</a:t>
            </a:r>
            <a:r>
              <a:rPr lang="nb-NO" sz="2800" dirty="0" smtClean="0"/>
              <a:t> for å øke den humanitære effekten globalt</a:t>
            </a:r>
          </a:p>
          <a:p>
            <a:r>
              <a:rPr lang="nb-NO" sz="2800" dirty="0" smtClean="0"/>
              <a:t>Bedre balanse mellom globale og lokale prosjekter</a:t>
            </a:r>
          </a:p>
          <a:p>
            <a:pPr>
              <a:buNone/>
            </a:pPr>
            <a:endParaRPr lang="nb-NO" sz="2800" dirty="0"/>
          </a:p>
        </p:txBody>
      </p:sp>
      <p:pic>
        <p:nvPicPr>
          <p:cNvPr id="126978" name="Picture 2"/>
          <p:cNvPicPr>
            <a:picLocks noChangeAspect="1" noChangeArrowheads="1"/>
          </p:cNvPicPr>
          <p:nvPr/>
        </p:nvPicPr>
        <p:blipFill>
          <a:blip r:embed="rId2" cstate="print"/>
          <a:srcRect/>
          <a:stretch>
            <a:fillRect/>
          </a:stretch>
        </p:blipFill>
        <p:spPr bwMode="auto">
          <a:xfrm>
            <a:off x="1763688" y="4509120"/>
            <a:ext cx="4410075" cy="2171700"/>
          </a:xfrm>
          <a:prstGeom prst="rect">
            <a:avLst/>
          </a:prstGeom>
          <a:noFill/>
          <a:ln w="9525">
            <a:noFill/>
            <a:miter lim="800000"/>
            <a:headEnd/>
            <a:tailEnd/>
          </a:ln>
        </p:spPr>
      </p:pic>
      <p:pic>
        <p:nvPicPr>
          <p:cNvPr id="5" name="Picture 23"/>
          <p:cNvPicPr>
            <a:picLocks noChangeAspect="1"/>
          </p:cNvPicPr>
          <p:nvPr/>
        </p:nvPicPr>
        <p:blipFill>
          <a:blip r:embed="rId3"/>
          <a:srcRect/>
          <a:stretch>
            <a:fillRect/>
          </a:stretch>
        </p:blipFill>
        <p:spPr>
          <a:xfrm>
            <a:off x="7884368" y="0"/>
            <a:ext cx="1259631" cy="764703"/>
          </a:xfrm>
          <a:prstGeom prst="rect">
            <a:avLst/>
          </a:prstGeom>
          <a:noFill/>
          <a:ln>
            <a:noFill/>
          </a:ln>
        </p:spPr>
      </p:pic>
    </p:spTree>
    <p:extLst>
      <p:ext uri="{BB962C8B-B14F-4D97-AF65-F5344CB8AC3E}">
        <p14:creationId xmlns:p14="http://schemas.microsoft.com/office/powerpoint/2010/main" val="40153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67544" y="476672"/>
            <a:ext cx="8003232" cy="724942"/>
          </a:xfrm>
        </p:spPr>
        <p:txBody>
          <a:bodyPr/>
          <a:lstStyle/>
          <a:p>
            <a:r>
              <a:rPr lang="nb-NO" dirty="0"/>
              <a:t>Hvorfor «Rotary </a:t>
            </a:r>
            <a:r>
              <a:rPr lang="nb-NO" dirty="0" err="1"/>
              <a:t>Grants</a:t>
            </a:r>
            <a:r>
              <a:rPr lang="nb-NO" dirty="0"/>
              <a:t>» (FVP)</a:t>
            </a:r>
          </a:p>
        </p:txBody>
      </p:sp>
      <p:sp>
        <p:nvSpPr>
          <p:cNvPr id="7" name="Plassholder for innhold 6"/>
          <p:cNvSpPr>
            <a:spLocks noGrp="1"/>
          </p:cNvSpPr>
          <p:nvPr>
            <p:ph idx="1"/>
          </p:nvPr>
        </p:nvSpPr>
        <p:spPr/>
        <p:txBody>
          <a:bodyPr/>
          <a:lstStyle/>
          <a:p>
            <a:r>
              <a:rPr lang="nb-NO" sz="2800" dirty="0" smtClean="0"/>
              <a:t>Fokus på </a:t>
            </a:r>
            <a:r>
              <a:rPr lang="nb-NO" sz="2800" u="sng" dirty="0" smtClean="0"/>
              <a:t>betydelige</a:t>
            </a:r>
            <a:r>
              <a:rPr lang="nb-NO" sz="2800" dirty="0" smtClean="0"/>
              <a:t> , </a:t>
            </a:r>
            <a:r>
              <a:rPr lang="nb-NO" sz="2800" u="sng" dirty="0" smtClean="0"/>
              <a:t>varige</a:t>
            </a:r>
            <a:r>
              <a:rPr lang="nb-NO" sz="2800" dirty="0" smtClean="0"/>
              <a:t> og </a:t>
            </a:r>
            <a:r>
              <a:rPr lang="nb-NO" sz="2800" u="sng" dirty="0" smtClean="0"/>
              <a:t>målbare</a:t>
            </a:r>
            <a:r>
              <a:rPr lang="nb-NO" sz="2800" dirty="0" smtClean="0"/>
              <a:t> resultat.</a:t>
            </a:r>
          </a:p>
          <a:p>
            <a:r>
              <a:rPr lang="nb-NO" sz="2800" dirty="0" smtClean="0"/>
              <a:t>Økt følelsen av eierskap på distrikts- og klubbnivå.</a:t>
            </a:r>
          </a:p>
          <a:p>
            <a:r>
              <a:rPr lang="nb-NO" sz="2800" dirty="0" smtClean="0"/>
              <a:t>Forbedre </a:t>
            </a:r>
            <a:r>
              <a:rPr lang="nb-NO" sz="2800" dirty="0" err="1" smtClean="0"/>
              <a:t>Rotarys</a:t>
            </a:r>
            <a:r>
              <a:rPr lang="nb-NO" sz="2800" dirty="0" smtClean="0"/>
              <a:t> offentlige image</a:t>
            </a:r>
            <a:r>
              <a:rPr lang="nb-NO" sz="2800" dirty="0"/>
              <a:t>.</a:t>
            </a:r>
            <a:endParaRPr lang="nb-NO" sz="2800" dirty="0" smtClean="0"/>
          </a:p>
          <a:p>
            <a:r>
              <a:rPr lang="nb-NO" sz="2800" dirty="0" smtClean="0"/>
              <a:t>Bli et ønsket førstevalg som partner for globale prosjekter.</a:t>
            </a:r>
          </a:p>
          <a:p>
            <a:pPr>
              <a:buNone/>
            </a:pPr>
            <a:endParaRPr lang="nb-NO" sz="2800" dirty="0"/>
          </a:p>
        </p:txBody>
      </p:sp>
      <p:pic>
        <p:nvPicPr>
          <p:cNvPr id="125954" name="Picture 2"/>
          <p:cNvPicPr>
            <a:picLocks noChangeAspect="1" noChangeArrowheads="1"/>
          </p:cNvPicPr>
          <p:nvPr/>
        </p:nvPicPr>
        <p:blipFill>
          <a:blip r:embed="rId2" cstate="print"/>
          <a:srcRect/>
          <a:stretch>
            <a:fillRect/>
          </a:stretch>
        </p:blipFill>
        <p:spPr bwMode="auto">
          <a:xfrm>
            <a:off x="1763688" y="4501852"/>
            <a:ext cx="4457700" cy="2095500"/>
          </a:xfrm>
          <a:prstGeom prst="rect">
            <a:avLst/>
          </a:prstGeom>
          <a:noFill/>
          <a:ln w="9525">
            <a:noFill/>
            <a:miter lim="800000"/>
            <a:headEnd/>
            <a:tailEnd/>
          </a:ln>
        </p:spPr>
      </p:pic>
      <p:pic>
        <p:nvPicPr>
          <p:cNvPr id="5" name="Picture 23"/>
          <p:cNvPicPr>
            <a:picLocks noChangeAspect="1"/>
          </p:cNvPicPr>
          <p:nvPr/>
        </p:nvPicPr>
        <p:blipFill>
          <a:blip r:embed="rId3"/>
          <a:srcRect/>
          <a:stretch>
            <a:fillRect/>
          </a:stretch>
        </p:blipFill>
        <p:spPr>
          <a:xfrm>
            <a:off x="7884368" y="0"/>
            <a:ext cx="1259631" cy="764703"/>
          </a:xfrm>
          <a:prstGeom prst="rect">
            <a:avLst/>
          </a:prstGeom>
          <a:noFill/>
          <a:ln>
            <a:noFill/>
          </a:ln>
        </p:spPr>
      </p:pic>
    </p:spTree>
    <p:extLst>
      <p:ext uri="{BB962C8B-B14F-4D97-AF65-F5344CB8AC3E}">
        <p14:creationId xmlns:p14="http://schemas.microsoft.com/office/powerpoint/2010/main" val="2080545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1187622" y="1785987"/>
            <a:ext cx="7651616" cy="3549627"/>
          </a:xfrm>
        </p:spPr>
        <p:txBody>
          <a:bodyPr lIns="91430" tIns="45710" rIns="91430" bIns="45710"/>
          <a:lstStyle/>
          <a:p>
            <a:pPr marL="382584" lvl="0">
              <a:spcBef>
                <a:spcPts val="700"/>
              </a:spcBef>
            </a:pPr>
            <a:r>
              <a:rPr lang="en-US" sz="3000" dirty="0" err="1"/>
              <a:t>Fredsarbeid</a:t>
            </a:r>
            <a:r>
              <a:rPr lang="en-US" sz="3000" dirty="0"/>
              <a:t> </a:t>
            </a:r>
            <a:r>
              <a:rPr lang="en-US" sz="3000" dirty="0" err="1"/>
              <a:t>og</a:t>
            </a:r>
            <a:r>
              <a:rPr lang="en-US" sz="3000" dirty="0"/>
              <a:t> </a:t>
            </a:r>
            <a:r>
              <a:rPr lang="en-US" sz="3000" dirty="0" err="1"/>
              <a:t>konfliktløsning</a:t>
            </a:r>
            <a:endParaRPr lang="en-US" sz="3000" dirty="0"/>
          </a:p>
          <a:p>
            <a:pPr marL="382584" lvl="0">
              <a:spcBef>
                <a:spcPts val="700"/>
              </a:spcBef>
            </a:pPr>
            <a:r>
              <a:rPr lang="en-US" sz="3000" dirty="0" err="1"/>
              <a:t>Sykdoms</a:t>
            </a:r>
            <a:r>
              <a:rPr lang="en-US" sz="3000" dirty="0"/>
              <a:t> </a:t>
            </a:r>
            <a:r>
              <a:rPr lang="en-US" sz="3000" dirty="0" err="1"/>
              <a:t>forebygging</a:t>
            </a:r>
            <a:r>
              <a:rPr lang="en-US" sz="3000" dirty="0"/>
              <a:t> </a:t>
            </a:r>
            <a:r>
              <a:rPr lang="en-US" sz="3000" dirty="0" err="1"/>
              <a:t>og</a:t>
            </a:r>
            <a:r>
              <a:rPr lang="en-US" sz="3000" dirty="0"/>
              <a:t> </a:t>
            </a:r>
            <a:r>
              <a:rPr lang="en-US" sz="3000" dirty="0" err="1"/>
              <a:t>behandling</a:t>
            </a:r>
            <a:endParaRPr lang="en-US" sz="3000" dirty="0"/>
          </a:p>
          <a:p>
            <a:pPr marL="382584" lvl="0">
              <a:spcBef>
                <a:spcPts val="700"/>
              </a:spcBef>
            </a:pPr>
            <a:r>
              <a:rPr lang="en-US" sz="3000" dirty="0"/>
              <a:t>Vann </a:t>
            </a:r>
            <a:r>
              <a:rPr lang="en-US" sz="3000" dirty="0" err="1"/>
              <a:t>og</a:t>
            </a:r>
            <a:r>
              <a:rPr lang="en-US" sz="3000" dirty="0"/>
              <a:t> </a:t>
            </a:r>
            <a:r>
              <a:rPr lang="en-US" sz="3000" dirty="0" err="1"/>
              <a:t>sanitær</a:t>
            </a:r>
            <a:endParaRPr lang="en-US" sz="3000" dirty="0"/>
          </a:p>
          <a:p>
            <a:pPr marL="382584" lvl="0">
              <a:spcBef>
                <a:spcPts val="700"/>
              </a:spcBef>
            </a:pPr>
            <a:r>
              <a:rPr lang="en-US" sz="3000" dirty="0" err="1" smtClean="0"/>
              <a:t>Helsetiltak</a:t>
            </a:r>
            <a:r>
              <a:rPr lang="en-US" sz="3000" dirty="0" smtClean="0"/>
              <a:t> </a:t>
            </a:r>
            <a:r>
              <a:rPr lang="en-US" sz="3000" dirty="0"/>
              <a:t>for </a:t>
            </a:r>
            <a:r>
              <a:rPr lang="en-US" sz="3000" dirty="0" err="1"/>
              <a:t>mødre</a:t>
            </a:r>
            <a:r>
              <a:rPr lang="en-US" sz="3000" dirty="0"/>
              <a:t> </a:t>
            </a:r>
            <a:r>
              <a:rPr lang="en-US" sz="3000" dirty="0" err="1"/>
              <a:t>og</a:t>
            </a:r>
            <a:r>
              <a:rPr lang="en-US" sz="3000" dirty="0"/>
              <a:t> barn</a:t>
            </a:r>
          </a:p>
          <a:p>
            <a:pPr marL="382584" lvl="0">
              <a:spcBef>
                <a:spcPts val="700"/>
              </a:spcBef>
            </a:pPr>
            <a:r>
              <a:rPr lang="en-US" sz="3000" dirty="0" err="1" smtClean="0"/>
              <a:t>Grunnutdanning</a:t>
            </a:r>
            <a:r>
              <a:rPr lang="en-US" sz="3000" dirty="0" smtClean="0"/>
              <a:t> </a:t>
            </a:r>
            <a:r>
              <a:rPr lang="en-US" sz="3000" dirty="0" err="1" smtClean="0"/>
              <a:t>og</a:t>
            </a:r>
            <a:r>
              <a:rPr lang="en-US" sz="3000" dirty="0" smtClean="0"/>
              <a:t> </a:t>
            </a:r>
            <a:r>
              <a:rPr lang="en-US" sz="3000" dirty="0" err="1" smtClean="0"/>
              <a:t>leseferdighet</a:t>
            </a:r>
            <a:r>
              <a:rPr lang="en-US" sz="3000" dirty="0" smtClean="0"/>
              <a:t> </a:t>
            </a:r>
          </a:p>
          <a:p>
            <a:pPr marL="382584" lvl="0">
              <a:spcBef>
                <a:spcPts val="700"/>
              </a:spcBef>
            </a:pPr>
            <a:r>
              <a:rPr lang="en-US" sz="3000" dirty="0" err="1" smtClean="0"/>
              <a:t>Økonomisk</a:t>
            </a:r>
            <a:r>
              <a:rPr lang="en-US" sz="3000" dirty="0" smtClean="0"/>
              <a:t>- </a:t>
            </a:r>
            <a:r>
              <a:rPr lang="en-US" sz="3000" dirty="0" err="1"/>
              <a:t>og</a:t>
            </a:r>
            <a:r>
              <a:rPr lang="en-US" sz="3000" dirty="0"/>
              <a:t> </a:t>
            </a:r>
            <a:r>
              <a:rPr lang="en-US" sz="3000" dirty="0" err="1"/>
              <a:t>samfunnsmessig</a:t>
            </a:r>
            <a:r>
              <a:rPr lang="en-US" sz="3000" dirty="0"/>
              <a:t> </a:t>
            </a:r>
            <a:br>
              <a:rPr lang="en-US" sz="3000" dirty="0"/>
            </a:br>
            <a:r>
              <a:rPr lang="en-US" sz="3000" dirty="0" err="1"/>
              <a:t>utvikling</a:t>
            </a:r>
            <a:r>
              <a:rPr lang="en-US" sz="3000" dirty="0"/>
              <a:t>   </a:t>
            </a:r>
          </a:p>
          <a:p>
            <a:pPr marL="336060" lvl="0" indent="-336060">
              <a:lnSpc>
                <a:spcPct val="90000"/>
              </a:lnSpc>
              <a:spcBef>
                <a:spcPts val="700"/>
              </a:spcBef>
            </a:pPr>
            <a:endParaRPr lang="en-US" sz="3000" dirty="0">
              <a:cs typeface="Arial"/>
            </a:endParaRPr>
          </a:p>
        </p:txBody>
      </p:sp>
      <p:pic>
        <p:nvPicPr>
          <p:cNvPr id="3" name="Picture 4" descr="Disease-green"/>
          <p:cNvPicPr>
            <a:picLocks noChangeAspect="1"/>
          </p:cNvPicPr>
          <p:nvPr/>
        </p:nvPicPr>
        <p:blipFill>
          <a:blip r:embed="rId2"/>
          <a:srcRect/>
          <a:stretch>
            <a:fillRect/>
          </a:stretch>
        </p:blipFill>
        <p:spPr>
          <a:xfrm>
            <a:off x="394069" y="2380192"/>
            <a:ext cx="535847" cy="538362"/>
          </a:xfrm>
          <a:prstGeom prst="rect">
            <a:avLst/>
          </a:prstGeom>
          <a:noFill/>
          <a:ln>
            <a:noFill/>
          </a:ln>
        </p:spPr>
      </p:pic>
      <p:pic>
        <p:nvPicPr>
          <p:cNvPr id="4" name="Picture 6" descr="Literacy-orange"/>
          <p:cNvPicPr>
            <a:picLocks noChangeAspect="1"/>
          </p:cNvPicPr>
          <p:nvPr/>
        </p:nvPicPr>
        <p:blipFill>
          <a:blip r:embed="rId3"/>
          <a:srcRect/>
          <a:stretch>
            <a:fillRect/>
          </a:stretch>
        </p:blipFill>
        <p:spPr>
          <a:xfrm>
            <a:off x="392954" y="4036609"/>
            <a:ext cx="538078" cy="536131"/>
          </a:xfrm>
          <a:prstGeom prst="rect">
            <a:avLst/>
          </a:prstGeom>
          <a:noFill/>
          <a:ln>
            <a:noFill/>
          </a:ln>
        </p:spPr>
      </p:pic>
      <p:pic>
        <p:nvPicPr>
          <p:cNvPr id="5" name="Picture 7" descr="Maternal-pink"/>
          <p:cNvPicPr>
            <a:picLocks noChangeAspect="1"/>
          </p:cNvPicPr>
          <p:nvPr/>
        </p:nvPicPr>
        <p:blipFill>
          <a:blip r:embed="rId4"/>
          <a:srcRect/>
          <a:stretch>
            <a:fillRect/>
          </a:stretch>
        </p:blipFill>
        <p:spPr>
          <a:xfrm>
            <a:off x="394069" y="3484851"/>
            <a:ext cx="535847" cy="538362"/>
          </a:xfrm>
          <a:prstGeom prst="rect">
            <a:avLst/>
          </a:prstGeom>
          <a:noFill/>
          <a:ln>
            <a:noFill/>
          </a:ln>
        </p:spPr>
      </p:pic>
      <p:pic>
        <p:nvPicPr>
          <p:cNvPr id="6" name="Picture 8" descr="Peace-purple"/>
          <p:cNvPicPr>
            <a:picLocks noChangeAspect="1"/>
          </p:cNvPicPr>
          <p:nvPr/>
        </p:nvPicPr>
        <p:blipFill>
          <a:blip r:embed="rId5"/>
          <a:srcRect/>
          <a:stretch>
            <a:fillRect/>
          </a:stretch>
        </p:blipFill>
        <p:spPr>
          <a:xfrm>
            <a:off x="394069" y="1828425"/>
            <a:ext cx="535847" cy="538362"/>
          </a:xfrm>
          <a:prstGeom prst="rect">
            <a:avLst/>
          </a:prstGeom>
          <a:noFill/>
          <a:ln>
            <a:noFill/>
          </a:ln>
        </p:spPr>
      </p:pic>
      <p:pic>
        <p:nvPicPr>
          <p:cNvPr id="7" name="Picture 9" descr="Water-blue"/>
          <p:cNvPicPr>
            <a:picLocks noChangeAspect="1"/>
          </p:cNvPicPr>
          <p:nvPr/>
        </p:nvPicPr>
        <p:blipFill>
          <a:blip r:embed="rId6"/>
          <a:srcRect/>
          <a:stretch>
            <a:fillRect/>
          </a:stretch>
        </p:blipFill>
        <p:spPr>
          <a:xfrm>
            <a:off x="392954" y="2931959"/>
            <a:ext cx="538078" cy="538362"/>
          </a:xfrm>
          <a:prstGeom prst="rect">
            <a:avLst/>
          </a:prstGeom>
          <a:noFill/>
          <a:ln>
            <a:noFill/>
          </a:ln>
        </p:spPr>
      </p:pic>
      <p:pic>
        <p:nvPicPr>
          <p:cNvPr id="8" name="Picture 10" descr="New Picture (24)"/>
          <p:cNvPicPr>
            <a:picLocks noChangeAspect="1"/>
          </p:cNvPicPr>
          <p:nvPr/>
        </p:nvPicPr>
        <p:blipFill>
          <a:blip r:embed="rId7"/>
          <a:srcRect/>
          <a:stretch>
            <a:fillRect/>
          </a:stretch>
        </p:blipFill>
        <p:spPr>
          <a:xfrm>
            <a:off x="382905" y="4587261"/>
            <a:ext cx="558177" cy="558469"/>
          </a:xfrm>
          <a:prstGeom prst="rect">
            <a:avLst/>
          </a:prstGeom>
          <a:noFill/>
          <a:ln>
            <a:noFill/>
          </a:ln>
        </p:spPr>
      </p:pic>
      <p:sp>
        <p:nvSpPr>
          <p:cNvPr id="9" name="Title 1"/>
          <p:cNvSpPr txBox="1">
            <a:spLocks noGrp="1"/>
          </p:cNvSpPr>
          <p:nvPr>
            <p:ph type="title"/>
          </p:nvPr>
        </p:nvSpPr>
        <p:spPr/>
        <p:txBody>
          <a:bodyPr/>
          <a:lstStyle/>
          <a:p>
            <a:pPr lvl="0"/>
            <a:r>
              <a:rPr lang="en-US" sz="3400" b="1">
                <a:solidFill>
                  <a:srgbClr val="000000"/>
                </a:solidFill>
                <a:cs typeface="Arial"/>
              </a:rPr>
              <a:t>De 6 fokusområder</a:t>
            </a:r>
            <a:endParaRPr lang="en-US" sz="3400" b="1"/>
          </a:p>
        </p:txBody>
      </p:sp>
      <p:pic>
        <p:nvPicPr>
          <p:cNvPr id="10" name="Picture 2"/>
          <p:cNvPicPr>
            <a:picLocks noChangeAspect="1"/>
          </p:cNvPicPr>
          <p:nvPr/>
        </p:nvPicPr>
        <p:blipFill>
          <a:blip r:embed="rId8"/>
          <a:srcRect/>
          <a:stretch>
            <a:fillRect/>
          </a:stretch>
        </p:blipFill>
        <p:spPr>
          <a:xfrm>
            <a:off x="7740350" y="0"/>
            <a:ext cx="1403649" cy="908721"/>
          </a:xfrm>
          <a:prstGeom prst="rect">
            <a:avLst/>
          </a:prstGeom>
          <a:noFill/>
          <a:ln>
            <a:noFill/>
          </a:ln>
        </p:spPr>
      </p:pic>
      <p:pic>
        <p:nvPicPr>
          <p:cNvPr id="11" name="Picture 2"/>
          <p:cNvPicPr>
            <a:picLocks noChangeAspect="1" noChangeArrowheads="1"/>
          </p:cNvPicPr>
          <p:nvPr/>
        </p:nvPicPr>
        <p:blipFill>
          <a:blip r:embed="rId9" cstate="print"/>
          <a:srcRect/>
          <a:stretch>
            <a:fillRect/>
          </a:stretch>
        </p:blipFill>
        <p:spPr bwMode="auto">
          <a:xfrm>
            <a:off x="5076056" y="5229200"/>
            <a:ext cx="2310912" cy="1368152"/>
          </a:xfrm>
          <a:prstGeom prst="rect">
            <a:avLst/>
          </a:prstGeom>
          <a:noFill/>
          <a:ln w="9525">
            <a:noFill/>
            <a:miter lim="800000"/>
            <a:headEnd/>
            <a:tailEnd/>
          </a:ln>
        </p:spPr>
      </p:pic>
    </p:spTree>
    <p:extLst>
      <p:ext uri="{BB962C8B-B14F-4D97-AF65-F5344CB8AC3E}">
        <p14:creationId xmlns:p14="http://schemas.microsoft.com/office/powerpoint/2010/main" val="13311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3"/>
          <p:cNvSpPr txBox="1"/>
          <p:nvPr/>
        </p:nvSpPr>
        <p:spPr>
          <a:xfrm>
            <a:off x="0" y="6270488"/>
            <a:ext cx="9144000" cy="399867"/>
          </a:xfrm>
          <a:prstGeom prst="rect">
            <a:avLst/>
          </a:prstGeom>
          <a:noFill/>
          <a:ln>
            <a:noFill/>
          </a:ln>
        </p:spPr>
        <p:txBody>
          <a:bodyPr vert="horz" wrap="square" lIns="64309" tIns="32159" rIns="64309" bIns="32159" anchor="ctr" anchorCtr="1" compatLnSpc="1"/>
          <a:lstStyle/>
          <a:p>
            <a:pPr marL="0" marR="0" lvl="0" indent="0" algn="ctr" defTabSz="91440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898989"/>
                </a:solidFill>
                <a:uFillTx/>
                <a:latin typeface="Calibri"/>
                <a:ea typeface="MS PGothic" pitchFamily="34"/>
              </a:rPr>
              <a:t> </a:t>
            </a:r>
          </a:p>
        </p:txBody>
      </p:sp>
      <p:sp>
        <p:nvSpPr>
          <p:cNvPr id="3" name="Rectangle 2"/>
          <p:cNvSpPr txBox="1">
            <a:spLocks noGrp="1"/>
          </p:cNvSpPr>
          <p:nvPr>
            <p:ph type="title"/>
          </p:nvPr>
        </p:nvSpPr>
        <p:spPr/>
        <p:txBody>
          <a:bodyPr/>
          <a:lstStyle/>
          <a:p>
            <a:pPr lvl="0"/>
            <a:r>
              <a:rPr lang="en-US"/>
              <a:t>Funding Model</a:t>
            </a:r>
          </a:p>
        </p:txBody>
      </p:sp>
      <p:sp>
        <p:nvSpPr>
          <p:cNvPr id="4" name="Rectangle 4"/>
          <p:cNvSpPr/>
          <p:nvPr/>
        </p:nvSpPr>
        <p:spPr>
          <a:xfrm>
            <a:off x="1893329" y="1552541"/>
            <a:ext cx="5197714" cy="466883"/>
          </a:xfrm>
          <a:prstGeom prst="rect">
            <a:avLst/>
          </a:prstGeom>
          <a:solidFill>
            <a:srgbClr val="4A73DA"/>
          </a:solidFill>
          <a:ln w="12701">
            <a:solidFill>
              <a:srgbClr val="FFFFFF"/>
            </a:solidFill>
            <a:prstDash val="solid"/>
            <a:miter/>
          </a:ln>
        </p:spPr>
        <p:txBody>
          <a:bodyPr vert="horz" wrap="square" lIns="64309" tIns="32159" rIns="64309" bIns="32159" anchor="ctr" anchorCtr="1" compatLnSpc="1"/>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alibri"/>
              </a:rPr>
              <a:t>ANNUAL PROGRAMS FUND</a:t>
            </a:r>
            <a:endParaRPr lang="en-US" sz="1400" b="1" i="0" u="none" strike="noStrike" kern="1200" cap="none" spc="0" baseline="0">
              <a:solidFill>
                <a:srgbClr val="FFFFFF"/>
              </a:solidFill>
              <a:uFillTx/>
              <a:latin typeface="Calibri"/>
            </a:endParaRPr>
          </a:p>
        </p:txBody>
      </p:sp>
      <p:sp>
        <p:nvSpPr>
          <p:cNvPr id="5" name="Text Box 5"/>
          <p:cNvSpPr txBox="1"/>
          <p:nvPr/>
        </p:nvSpPr>
        <p:spPr>
          <a:xfrm>
            <a:off x="4036710" y="2195904"/>
            <a:ext cx="750182" cy="264993"/>
          </a:xfrm>
          <a:prstGeom prst="rect">
            <a:avLst/>
          </a:prstGeom>
          <a:noFill/>
          <a:ln>
            <a:noFill/>
          </a:ln>
        </p:spPr>
        <p:txBody>
          <a:bodyPr vert="horz" wrap="square" lIns="64309" tIns="32159" rIns="64309" bIns="32159" anchor="t" anchorCtr="0" compatLnSpc="1">
            <a:spAutoFit/>
          </a:bodyPr>
          <a:lstStyle/>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1" i="1" u="none" strike="noStrike" kern="1200" cap="none" spc="0" baseline="0">
                <a:solidFill>
                  <a:srgbClr val="000000"/>
                </a:solidFill>
                <a:uFillTx/>
                <a:latin typeface="Calibri"/>
              </a:rPr>
              <a:t>SHARE</a:t>
            </a:r>
            <a:endParaRPr lang="en-US" sz="1300" b="1" i="0" u="none" strike="noStrike" kern="1200" cap="none" spc="0" baseline="0">
              <a:solidFill>
                <a:srgbClr val="000000"/>
              </a:solidFill>
              <a:uFillTx/>
              <a:latin typeface="Calibri"/>
            </a:endParaRPr>
          </a:p>
        </p:txBody>
      </p:sp>
      <p:sp>
        <p:nvSpPr>
          <p:cNvPr id="6" name="Line 6"/>
          <p:cNvSpPr/>
          <p:nvPr/>
        </p:nvSpPr>
        <p:spPr>
          <a:xfrm>
            <a:off x="3792236" y="2287490"/>
            <a:ext cx="298066" cy="223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64309" tIns="32159" rIns="64309" bIns="3215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7" name="Line 7"/>
          <p:cNvSpPr/>
          <p:nvPr/>
        </p:nvSpPr>
        <p:spPr>
          <a:xfrm>
            <a:off x="4733309" y="2287490"/>
            <a:ext cx="398532" cy="111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64309" tIns="32159" rIns="64309" bIns="3215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8" name="Line 8"/>
          <p:cNvSpPr/>
          <p:nvPr/>
        </p:nvSpPr>
        <p:spPr>
          <a:xfrm flipH="1">
            <a:off x="2429167" y="2356737"/>
            <a:ext cx="964527" cy="42890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64309" tIns="32159" rIns="64309" bIns="32159"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9" name="Line 9"/>
          <p:cNvSpPr/>
          <p:nvPr/>
        </p:nvSpPr>
        <p:spPr>
          <a:xfrm>
            <a:off x="2482751" y="3482611"/>
            <a:ext cx="0" cy="85780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64309" tIns="32159" rIns="64309" bIns="32159"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0" name="Rectangle 10"/>
          <p:cNvSpPr/>
          <p:nvPr/>
        </p:nvSpPr>
        <p:spPr>
          <a:xfrm>
            <a:off x="1839736" y="3911519"/>
            <a:ext cx="1661126" cy="804196"/>
          </a:xfrm>
          <a:prstGeom prst="rect">
            <a:avLst/>
          </a:prstGeom>
          <a:solidFill>
            <a:srgbClr val="801A23"/>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libri"/>
              </a:rPr>
              <a:t>District Grants</a:t>
            </a:r>
          </a:p>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1" i="0" u="none" strike="noStrike" kern="1200" cap="none" spc="0" baseline="0">
                <a:solidFill>
                  <a:srgbClr val="FFFFFF"/>
                </a:solidFill>
                <a:uFillTx/>
                <a:latin typeface="Calibri"/>
              </a:rPr>
              <a:t>50% or less of DDF</a:t>
            </a:r>
          </a:p>
        </p:txBody>
      </p:sp>
      <p:sp>
        <p:nvSpPr>
          <p:cNvPr id="11" name="Rectangle 11"/>
          <p:cNvSpPr/>
          <p:nvPr/>
        </p:nvSpPr>
        <p:spPr>
          <a:xfrm>
            <a:off x="1763685" y="2732035"/>
            <a:ext cx="1368152" cy="912991"/>
          </a:xfrm>
          <a:prstGeom prst="rect">
            <a:avLst/>
          </a:prstGeom>
          <a:solidFill>
            <a:srgbClr val="801A23"/>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libri"/>
              </a:rPr>
              <a:t>District Designated Fund</a:t>
            </a:r>
            <a:r>
              <a:rPr lang="en-US" sz="1300" b="1" i="0" u="none" strike="noStrike" kern="1200" cap="none" spc="0" baseline="0">
                <a:solidFill>
                  <a:srgbClr val="FFFFFF"/>
                </a:solidFill>
                <a:uFillTx/>
                <a:latin typeface="Calibri"/>
              </a:rPr>
              <a:t> (DDF)</a:t>
            </a:r>
          </a:p>
        </p:txBody>
      </p:sp>
      <p:sp>
        <p:nvSpPr>
          <p:cNvPr id="12" name="Rectangle 12"/>
          <p:cNvSpPr/>
          <p:nvPr/>
        </p:nvSpPr>
        <p:spPr>
          <a:xfrm>
            <a:off x="3340111" y="2088672"/>
            <a:ext cx="535847" cy="321676"/>
          </a:xfrm>
          <a:prstGeom prst="rect">
            <a:avLst/>
          </a:prstGeom>
          <a:solidFill>
            <a:srgbClr val="801A23"/>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1" i="0" u="none" strike="noStrike" kern="1200" cap="none" spc="0" baseline="0">
                <a:solidFill>
                  <a:srgbClr val="FFFFFF"/>
                </a:solidFill>
                <a:uFillTx/>
                <a:latin typeface="Calibri"/>
              </a:rPr>
              <a:t>50%</a:t>
            </a:r>
          </a:p>
        </p:txBody>
      </p:sp>
      <p:sp>
        <p:nvSpPr>
          <p:cNvPr id="13" name="Line 13"/>
          <p:cNvSpPr/>
          <p:nvPr/>
        </p:nvSpPr>
        <p:spPr>
          <a:xfrm>
            <a:off x="5215573" y="2410349"/>
            <a:ext cx="0" cy="53613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none" lIns="64309" tIns="32159" rIns="64309" bIns="32159"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4" name="Rectangle 14"/>
          <p:cNvSpPr/>
          <p:nvPr/>
        </p:nvSpPr>
        <p:spPr>
          <a:xfrm>
            <a:off x="4947653" y="2088672"/>
            <a:ext cx="535847" cy="321676"/>
          </a:xfrm>
          <a:prstGeom prst="rect">
            <a:avLst/>
          </a:prstGeom>
          <a:solidFill>
            <a:srgbClr val="5F229D"/>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1" i="0" u="none" strike="noStrike" kern="1200" cap="none" spc="0" baseline="0">
                <a:solidFill>
                  <a:srgbClr val="FFFFFF"/>
                </a:solidFill>
                <a:uFillTx/>
                <a:latin typeface="Calibri"/>
              </a:rPr>
              <a:t>50%</a:t>
            </a:r>
          </a:p>
        </p:txBody>
      </p:sp>
      <p:sp>
        <p:nvSpPr>
          <p:cNvPr id="15" name="Rectangle 15"/>
          <p:cNvSpPr/>
          <p:nvPr/>
        </p:nvSpPr>
        <p:spPr>
          <a:xfrm>
            <a:off x="4733309" y="2732035"/>
            <a:ext cx="1134834" cy="804196"/>
          </a:xfrm>
          <a:prstGeom prst="rect">
            <a:avLst/>
          </a:prstGeom>
          <a:solidFill>
            <a:srgbClr val="5F229D"/>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libri"/>
              </a:rPr>
              <a:t>World Fund </a:t>
            </a:r>
            <a:r>
              <a:rPr lang="en-US" sz="1300" b="1" i="0" u="none" strike="noStrike" kern="1200" cap="none" spc="0" baseline="0">
                <a:solidFill>
                  <a:srgbClr val="FFFFFF"/>
                </a:solidFill>
                <a:uFillTx/>
                <a:latin typeface="Calibri"/>
              </a:rPr>
              <a:t>(WF)</a:t>
            </a:r>
          </a:p>
        </p:txBody>
      </p:sp>
      <p:cxnSp>
        <p:nvCxnSpPr>
          <p:cNvPr id="16" name="AutoShape 16"/>
          <p:cNvCxnSpPr>
            <a:stCxn id="11" idx="3"/>
          </p:cNvCxnSpPr>
          <p:nvPr/>
        </p:nvCxnSpPr>
        <p:spPr>
          <a:xfrm>
            <a:off x="3131838" y="3188531"/>
            <a:ext cx="2137318" cy="1312731"/>
          </a:xfrm>
          <a:prstGeom prst="bentConnector3">
            <a:avLst/>
          </a:prstGeom>
          <a:noFill/>
          <a:ln w="15873">
            <a:solidFill>
              <a:srgbClr val="000000"/>
            </a:solidFill>
            <a:prstDash val="solid"/>
            <a:miter/>
          </a:ln>
        </p:spPr>
      </p:cxnSp>
      <p:sp>
        <p:nvSpPr>
          <p:cNvPr id="17" name="Line 17"/>
          <p:cNvSpPr/>
          <p:nvPr/>
        </p:nvSpPr>
        <p:spPr>
          <a:xfrm>
            <a:off x="5269156" y="3536222"/>
            <a:ext cx="482263" cy="7505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none" lIns="64309" tIns="32159" rIns="64309" bIns="32159"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8" name="Line 18"/>
          <p:cNvSpPr/>
          <p:nvPr/>
        </p:nvSpPr>
        <p:spPr>
          <a:xfrm flipH="1">
            <a:off x="6233684" y="3482611"/>
            <a:ext cx="428679" cy="8041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none" lIns="64309" tIns="32159" rIns="64309" bIns="32159"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9" name="Rectangle 19"/>
          <p:cNvSpPr/>
          <p:nvPr/>
        </p:nvSpPr>
        <p:spPr>
          <a:xfrm>
            <a:off x="5108405" y="4005062"/>
            <a:ext cx="1714710" cy="1368152"/>
          </a:xfrm>
          <a:prstGeom prst="rect">
            <a:avLst/>
          </a:prstGeom>
          <a:gradFill>
            <a:gsLst>
              <a:gs pos="0">
                <a:srgbClr val="801A23"/>
              </a:gs>
              <a:gs pos="100000">
                <a:srgbClr val="5F229D"/>
              </a:gs>
            </a:gsLst>
            <a:lin ang="0"/>
          </a:gra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libri"/>
              </a:rPr>
              <a:t>Global Grants</a:t>
            </a:r>
            <a:r>
              <a:rPr lang="en-US" sz="1400" b="1" i="0" u="none" strike="noStrike" kern="1200" cap="none" spc="0" baseline="0">
                <a:solidFill>
                  <a:srgbClr val="FFFFFF"/>
                </a:solidFill>
                <a:uFillTx/>
                <a:latin typeface="Calibri"/>
              </a:rPr>
              <a:t/>
            </a:r>
            <a:br>
              <a:rPr lang="en-US" sz="1400" b="1" i="0" u="none" strike="noStrike" kern="1200" cap="none" spc="0" baseline="0">
                <a:solidFill>
                  <a:srgbClr val="FFFFFF"/>
                </a:solidFill>
                <a:uFillTx/>
                <a:latin typeface="Calibri"/>
              </a:rPr>
            </a:br>
            <a:r>
              <a:rPr lang="en-US" sz="1300" b="1" i="0" u="none" strike="noStrike" kern="1200" cap="none" spc="0" baseline="0">
                <a:solidFill>
                  <a:srgbClr val="FFFFFF"/>
                </a:solidFill>
                <a:uFillTx/>
                <a:latin typeface="Calibri"/>
              </a:rPr>
              <a:t>(World Fund match </a:t>
            </a:r>
            <a:br>
              <a:rPr lang="en-US" sz="1300" b="1" i="0" u="none" strike="noStrike" kern="1200" cap="none" spc="0" baseline="0">
                <a:solidFill>
                  <a:srgbClr val="FFFFFF"/>
                </a:solidFill>
                <a:uFillTx/>
                <a:latin typeface="Calibri"/>
              </a:rPr>
            </a:br>
            <a:r>
              <a:rPr lang="en-US" sz="1300" b="1" i="0" u="none" strike="noStrike" kern="1200" cap="none" spc="0" baseline="0">
                <a:solidFill>
                  <a:srgbClr val="FFFFFF"/>
                </a:solidFill>
                <a:uFillTx/>
                <a:latin typeface="Calibri"/>
              </a:rPr>
              <a:t>to DDF (100%) and cash (50%))</a:t>
            </a:r>
          </a:p>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1" i="0" u="none" strike="noStrike" kern="1200" cap="none" spc="0" baseline="0">
                <a:solidFill>
                  <a:srgbClr val="FFFFFF"/>
                </a:solidFill>
                <a:uFillTx/>
                <a:latin typeface="Calibri"/>
              </a:rPr>
              <a:t>50% or more of DDF</a:t>
            </a:r>
            <a:endParaRPr lang="en-US" sz="1300" b="1" i="0" u="none" strike="noStrike" kern="1200" cap="none" spc="0" baseline="30000">
              <a:solidFill>
                <a:srgbClr val="FFFFFF"/>
              </a:solidFill>
              <a:uFillTx/>
              <a:latin typeface="Calibri"/>
            </a:endParaRPr>
          </a:p>
        </p:txBody>
      </p:sp>
      <p:sp>
        <p:nvSpPr>
          <p:cNvPr id="20" name="Rectangle 21"/>
          <p:cNvSpPr/>
          <p:nvPr/>
        </p:nvSpPr>
        <p:spPr>
          <a:xfrm>
            <a:off x="6126516" y="2732035"/>
            <a:ext cx="1071695" cy="804196"/>
          </a:xfrm>
          <a:prstGeom prst="rect">
            <a:avLst/>
          </a:prstGeom>
          <a:solidFill>
            <a:srgbClr val="5F229D"/>
          </a:solidFill>
          <a:ln w="12701">
            <a:solidFill>
              <a:srgbClr val="FFFFFF"/>
            </a:solidFill>
            <a:prstDash val="solid"/>
            <a:miter/>
          </a:ln>
        </p:spPr>
        <p:txBody>
          <a:bodyPr vert="horz" wrap="square" lIns="64309" tIns="32159" rIns="64309" bIns="32159" anchor="ctr" anchorCtr="0" compatLnSpc="1"/>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libri"/>
              </a:rPr>
              <a:t>Other </a:t>
            </a:r>
            <a:r>
              <a:rPr lang="en-US" sz="1300" b="1" i="0" u="none" strike="noStrike" kern="1200" cap="none" spc="0" baseline="0">
                <a:solidFill>
                  <a:srgbClr val="FFFFFF"/>
                </a:solidFill>
                <a:uFillTx/>
                <a:latin typeface="Calibri"/>
              </a:rPr>
              <a:t/>
            </a:r>
            <a:br>
              <a:rPr lang="en-US" sz="1300" b="1" i="0" u="none" strike="noStrike" kern="1200" cap="none" spc="0" baseline="0">
                <a:solidFill>
                  <a:srgbClr val="FFFFFF"/>
                </a:solidFill>
                <a:uFillTx/>
                <a:latin typeface="Calibri"/>
              </a:rPr>
            </a:br>
            <a:r>
              <a:rPr lang="en-US" sz="1000" b="1" i="0" u="none" strike="noStrike" kern="1200" cap="none" spc="0" baseline="0">
                <a:solidFill>
                  <a:srgbClr val="FFFFFF"/>
                </a:solidFill>
                <a:uFillTx/>
                <a:latin typeface="Calibri"/>
              </a:rPr>
              <a:t>(Cash, DAF, Permanent Fund)</a:t>
            </a:r>
          </a:p>
        </p:txBody>
      </p:sp>
      <p:sp>
        <p:nvSpPr>
          <p:cNvPr id="21" name="Text Box 22"/>
          <p:cNvSpPr txBox="1"/>
          <p:nvPr/>
        </p:nvSpPr>
        <p:spPr>
          <a:xfrm>
            <a:off x="7037451" y="5412681"/>
            <a:ext cx="643015" cy="264993"/>
          </a:xfrm>
          <a:prstGeom prst="rect">
            <a:avLst/>
          </a:prstGeom>
          <a:noFill/>
          <a:ln>
            <a:noFill/>
          </a:ln>
        </p:spPr>
        <p:txBody>
          <a:bodyPr vert="horz" wrap="square" lIns="64309" tIns="32159" rIns="64309" bIns="32159" anchor="t" anchorCtr="0" compatLnSpc="1">
            <a:spAutoFit/>
          </a:bodyPr>
          <a:lstStyle/>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8C.7</a:t>
            </a:r>
          </a:p>
        </p:txBody>
      </p:sp>
      <p:sp>
        <p:nvSpPr>
          <p:cNvPr id="22" name="Text Box 23"/>
          <p:cNvSpPr txBox="1"/>
          <p:nvPr/>
        </p:nvSpPr>
        <p:spPr>
          <a:xfrm>
            <a:off x="8661736" y="6599983"/>
            <a:ext cx="482263" cy="264993"/>
          </a:xfrm>
          <a:prstGeom prst="rect">
            <a:avLst/>
          </a:prstGeom>
          <a:noFill/>
          <a:ln>
            <a:noFill/>
          </a:ln>
        </p:spPr>
        <p:txBody>
          <a:bodyPr vert="horz" wrap="square" lIns="64309" tIns="32159" rIns="64309" bIns="32159" anchor="t" anchorCtr="0" compatLnSpc="1">
            <a:spAutoFit/>
          </a:bodyPr>
          <a:lstStyle/>
          <a:p>
            <a:pPr marL="0" marR="0" lvl="0" indent="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8C.7</a:t>
            </a:r>
          </a:p>
        </p:txBody>
      </p:sp>
      <p:pic>
        <p:nvPicPr>
          <p:cNvPr id="23" name="Picture 2"/>
          <p:cNvPicPr>
            <a:picLocks noChangeAspect="1"/>
          </p:cNvPicPr>
          <p:nvPr/>
        </p:nvPicPr>
        <p:blipFill>
          <a:blip r:embed="rId2"/>
          <a:srcRect/>
          <a:stretch>
            <a:fillRect/>
          </a:stretch>
        </p:blipFill>
        <p:spPr>
          <a:xfrm>
            <a:off x="7740350" y="0"/>
            <a:ext cx="1403649" cy="908721"/>
          </a:xfrm>
          <a:prstGeom prst="rect">
            <a:avLst/>
          </a:prstGeom>
          <a:noFill/>
          <a:ln>
            <a:noFill/>
          </a:ln>
        </p:spPr>
      </p:pic>
    </p:spTree>
    <p:extLst>
      <p:ext uri="{BB962C8B-B14F-4D97-AF65-F5344CB8AC3E}">
        <p14:creationId xmlns:p14="http://schemas.microsoft.com/office/powerpoint/2010/main" val="29724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5"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987673" y="1412775"/>
            <a:ext cx="4248157" cy="2071783"/>
            <a:chOff x="2987673" y="1412775"/>
            <a:chExt cx="4248157" cy="2071783"/>
          </a:xfrm>
        </p:grpSpPr>
        <p:sp>
          <p:nvSpPr>
            <p:cNvPr id="3" name="Rectangle 1"/>
            <p:cNvSpPr/>
            <p:nvPr/>
          </p:nvSpPr>
          <p:spPr>
            <a:xfrm>
              <a:off x="2987673" y="2300685"/>
              <a:ext cx="1062039" cy="1183873"/>
            </a:xfrm>
            <a:prstGeom prst="rect">
              <a:avLst/>
            </a:prstGeom>
            <a:noFill/>
            <a:ln w="31747">
              <a:solidFill>
                <a:srgbClr val="3366FF"/>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4" name="Rectangle 2"/>
            <p:cNvSpPr/>
            <p:nvPr/>
          </p:nvSpPr>
          <p:spPr>
            <a:xfrm>
              <a:off x="6173791" y="2300685"/>
              <a:ext cx="1062039" cy="1183873"/>
            </a:xfrm>
            <a:prstGeom prst="rect">
              <a:avLst/>
            </a:prstGeom>
            <a:noFill/>
            <a:ln w="31747">
              <a:solidFill>
                <a:srgbClr val="3366FF"/>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5" name="Group 6"/>
            <p:cNvGrpSpPr/>
            <p:nvPr/>
          </p:nvGrpSpPr>
          <p:grpSpPr>
            <a:xfrm>
              <a:off x="3411534" y="1412775"/>
              <a:ext cx="3732215" cy="710324"/>
              <a:chOff x="3411534" y="1412775"/>
              <a:chExt cx="3732215" cy="710324"/>
            </a:xfrm>
          </p:grpSpPr>
          <p:sp>
            <p:nvSpPr>
              <p:cNvPr id="6" name="AutoShape 3"/>
              <p:cNvSpPr/>
              <p:nvPr/>
            </p:nvSpPr>
            <p:spPr>
              <a:xfrm>
                <a:off x="3411534" y="1485122"/>
                <a:ext cx="3732215" cy="637976"/>
              </a:xfrm>
              <a:custGeom>
                <a:avLst/>
                <a:gdLst>
                  <a:gd name="f0" fmla="val 10800000"/>
                  <a:gd name="f1" fmla="val 5400000"/>
                  <a:gd name="f2" fmla="val 180"/>
                  <a:gd name="f3" fmla="val w"/>
                  <a:gd name="f4" fmla="val h"/>
                  <a:gd name="f5" fmla="val 0"/>
                  <a:gd name="f6" fmla="val 21600"/>
                  <a:gd name="f7" fmla="val 9671"/>
                  <a:gd name="f8" fmla="val 4134"/>
                  <a:gd name="f9" fmla="val 9235"/>
                  <a:gd name="f10" fmla="val 10681"/>
                  <a:gd name="f11" fmla="val 14595"/>
                  <a:gd name="f12" fmla="val 18083"/>
                  <a:gd name="f13" fmla="val 5770"/>
                  <a:gd name="f14" fmla="val 19388"/>
                  <a:gd name="f15" fmla="val 14400"/>
                  <a:gd name="f16" fmla="val 19192"/>
                  <a:gd name="f17" fmla="val 15728"/>
                  <a:gd name="f18" fmla="val 17941"/>
                  <a:gd name="f19" fmla="val 16725"/>
                  <a:gd name="f20" fmla="val 6352"/>
                  <a:gd name="f21" fmla="val 13596"/>
                  <a:gd name="f22" fmla="val 735"/>
                  <a:gd name="f23" fmla="val 9958"/>
                  <a:gd name="f24" fmla="val 66"/>
                  <a:gd name="f25" fmla="val 5153"/>
                  <a:gd name="f26" fmla="val 949"/>
                  <a:gd name="f27" fmla="val 1447"/>
                  <a:gd name="f28" fmla="val 10327"/>
                  <a:gd name="f29" fmla="+- 0 0 -90"/>
                  <a:gd name="f30" fmla="*/ f3 1 21600"/>
                  <a:gd name="f31" fmla="*/ f4 1 21600"/>
                  <a:gd name="f32" fmla="+- f6 0 f5"/>
                  <a:gd name="f33" fmla="*/ f29 f0 1"/>
                  <a:gd name="f34" fmla="*/ f32 1 21600"/>
                  <a:gd name="f35" fmla="*/ 0 f32 1"/>
                  <a:gd name="f36" fmla="*/ 21600 f32 1"/>
                  <a:gd name="f37" fmla="*/ f33 1 f2"/>
                  <a:gd name="f38" fmla="*/ f35 1 21600"/>
                  <a:gd name="f39" fmla="*/ f36 1 21600"/>
                  <a:gd name="f40" fmla="+- f37 0 f1"/>
                  <a:gd name="f41" fmla="*/ f38 1 f34"/>
                  <a:gd name="f42" fmla="*/ f39 1 f34"/>
                  <a:gd name="f43" fmla="*/ f41 f30 1"/>
                  <a:gd name="f44" fmla="*/ f42 f30 1"/>
                  <a:gd name="f45" fmla="*/ f42 f31 1"/>
                  <a:gd name="f46" fmla="*/ f41 f31 1"/>
                </a:gdLst>
                <a:ahLst/>
                <a:cxnLst>
                  <a:cxn ang="3cd4">
                    <a:pos x="hc" y="t"/>
                  </a:cxn>
                  <a:cxn ang="0">
                    <a:pos x="r" y="vc"/>
                  </a:cxn>
                  <a:cxn ang="cd4">
                    <a:pos x="hc" y="b"/>
                  </a:cxn>
                  <a:cxn ang="cd2">
                    <a:pos x="l" y="vc"/>
                  </a:cxn>
                  <a:cxn ang="f40">
                    <a:pos x="f43" y="f46"/>
                  </a:cxn>
                </a:cxnLst>
                <a:rect l="f43" t="f46" r="f44" b="f45"/>
                <a:pathLst>
                  <a:path w="21600" h="21600">
                    <a:moveTo>
                      <a:pt x="f5" y="f6"/>
                    </a:moveTo>
                    <a:cubicBezTo>
                      <a:pt x="f5" y="f7"/>
                      <a:pt x="f8" y="f5"/>
                      <a:pt x="f9" y="f5"/>
                    </a:cubicBezTo>
                    <a:lnTo>
                      <a:pt x="f10" y="f5"/>
                    </a:lnTo>
                    <a:cubicBezTo>
                      <a:pt x="f11" y="f5"/>
                      <a:pt x="f12" y="f13"/>
                      <a:pt x="f14" y="f15"/>
                    </a:cubicBezTo>
                    <a:lnTo>
                      <a:pt x="f6" y="f15"/>
                    </a:lnTo>
                    <a:lnTo>
                      <a:pt x="f16" y="f6"/>
                    </a:lnTo>
                    <a:lnTo>
                      <a:pt x="f17" y="f15"/>
                    </a:lnTo>
                    <a:lnTo>
                      <a:pt x="f18" y="f15"/>
                    </a:lnTo>
                    <a:cubicBezTo>
                      <a:pt x="f19" y="f20"/>
                      <a:pt x="f21" y="f22"/>
                      <a:pt x="f23" y="f24"/>
                    </a:cubicBezTo>
                    <a:cubicBezTo>
                      <a:pt x="f25" y="f26"/>
                      <a:pt x="f27" y="f28"/>
                      <a:pt x="f27" y="f6"/>
                    </a:cubicBezTo>
                    <a:close/>
                    <a:moveTo>
                      <a:pt x="f5" y="f6"/>
                    </a:moveTo>
                    <a:lnTo>
                      <a:pt x="f5" y="f6"/>
                    </a:lnTo>
                  </a:path>
                </a:pathLst>
              </a:custGeom>
              <a:noFill/>
              <a:ln w="19046">
                <a:solidFill>
                  <a:srgbClr val="3366FF"/>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7" name="AutoShape 4"/>
              <p:cNvSpPr/>
              <p:nvPr/>
            </p:nvSpPr>
            <p:spPr>
              <a:xfrm>
                <a:off x="3411534" y="1412775"/>
                <a:ext cx="1719995" cy="710324"/>
              </a:xfrm>
              <a:custGeom>
                <a:avLst/>
                <a:gdLst>
                  <a:gd name="f0" fmla="val 10800000"/>
                  <a:gd name="f1" fmla="val 5400000"/>
                  <a:gd name="f2" fmla="val 180"/>
                  <a:gd name="f3" fmla="val w"/>
                  <a:gd name="f4" fmla="val h"/>
                  <a:gd name="f5" fmla="val 0"/>
                  <a:gd name="f6" fmla="val 21600"/>
                  <a:gd name="f7" fmla="val 9671"/>
                  <a:gd name="f8" fmla="val 8968"/>
                  <a:gd name="f9" fmla="val 20031"/>
                  <a:gd name="f10" fmla="val 20555"/>
                  <a:gd name="f11" fmla="val 21078"/>
                  <a:gd name="f12" fmla="val 22"/>
                  <a:gd name="f13" fmla="val 66"/>
                  <a:gd name="f14" fmla="val 11178"/>
                  <a:gd name="f15" fmla="val 949"/>
                  <a:gd name="f16" fmla="val 3138"/>
                  <a:gd name="f17" fmla="val 10327"/>
                  <a:gd name="f18" fmla="+- 0 0 -90"/>
                  <a:gd name="f19" fmla="*/ f3 1 21600"/>
                  <a:gd name="f20" fmla="*/ f4 1 21600"/>
                  <a:gd name="f21" fmla="+- f6 0 f5"/>
                  <a:gd name="f22" fmla="*/ f18 f0 1"/>
                  <a:gd name="f23" fmla="*/ f21 1 21600"/>
                  <a:gd name="f24" fmla="*/ 0 f21 1"/>
                  <a:gd name="f25" fmla="*/ 21600 f21 1"/>
                  <a:gd name="f26" fmla="*/ f22 1 f2"/>
                  <a:gd name="f27" fmla="*/ f24 1 21600"/>
                  <a:gd name="f28" fmla="*/ f25 1 21600"/>
                  <a:gd name="f29" fmla="+- f26 0 f1"/>
                  <a:gd name="f30" fmla="*/ f27 1 f23"/>
                  <a:gd name="f31" fmla="*/ f28 1 f23"/>
                  <a:gd name="f32" fmla="*/ f30 f19 1"/>
                  <a:gd name="f33" fmla="*/ f31 f19 1"/>
                  <a:gd name="f34" fmla="*/ f31 f20 1"/>
                  <a:gd name="f35" fmla="*/ f30 f20 1"/>
                </a:gdLst>
                <a:ahLst/>
                <a:cxnLst>
                  <a:cxn ang="3cd4">
                    <a:pos x="hc" y="t"/>
                  </a:cxn>
                  <a:cxn ang="0">
                    <a:pos x="r" y="vc"/>
                  </a:cxn>
                  <a:cxn ang="cd4">
                    <a:pos x="hc" y="b"/>
                  </a:cxn>
                  <a:cxn ang="cd2">
                    <a:pos x="l" y="vc"/>
                  </a:cxn>
                  <a:cxn ang="f29">
                    <a:pos x="f32" y="f35"/>
                  </a:cxn>
                </a:cxnLst>
                <a:rect l="f32" t="f35" r="f33" b="f34"/>
                <a:pathLst>
                  <a:path w="21600" h="21600">
                    <a:moveTo>
                      <a:pt x="f5" y="f6"/>
                    </a:moveTo>
                    <a:cubicBezTo>
                      <a:pt x="f5" y="f7"/>
                      <a:pt x="f8" y="f5"/>
                      <a:pt x="f9" y="f5"/>
                    </a:cubicBezTo>
                    <a:cubicBezTo>
                      <a:pt x="f10" y="f5"/>
                      <a:pt x="f11" y="f12"/>
                      <a:pt x="f6" y="f13"/>
                    </a:cubicBezTo>
                    <a:cubicBezTo>
                      <a:pt x="f14" y="f15"/>
                      <a:pt x="f16" y="f17"/>
                      <a:pt x="f16" y="f6"/>
                    </a:cubicBezTo>
                    <a:close/>
                    <a:moveTo>
                      <a:pt x="f5" y="f6"/>
                    </a:moveTo>
                    <a:lnTo>
                      <a:pt x="f5" y="f6"/>
                    </a:lnTo>
                  </a:path>
                </a:pathLst>
              </a:custGeom>
              <a:no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8" name="AutoShape 5"/>
              <p:cNvSpPr/>
              <p:nvPr/>
            </p:nvSpPr>
            <p:spPr>
              <a:xfrm>
                <a:off x="5007656" y="1412775"/>
                <a:ext cx="123873" cy="1645"/>
              </a:xfrm>
              <a:custGeom>
                <a:avLst/>
                <a:gdLst>
                  <a:gd name="f0" fmla="val 10800000"/>
                  <a:gd name="f1" fmla="val 5400000"/>
                  <a:gd name="f2" fmla="val 180"/>
                  <a:gd name="f3" fmla="val w"/>
                  <a:gd name="f4" fmla="val h"/>
                  <a:gd name="f5" fmla="val 0"/>
                  <a:gd name="f6" fmla="val 21600"/>
                  <a:gd name="f7" fmla="val 7208"/>
                  <a:gd name="f8" fmla="val 14414"/>
                  <a:gd name="f9" fmla="val 7206"/>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f18 0 f1"/>
                  <a:gd name="f22" fmla="*/ f19 1 f15"/>
                  <a:gd name="f23" fmla="*/ f20 1 f15"/>
                  <a:gd name="f24" fmla="*/ f22 f11 1"/>
                  <a:gd name="f25" fmla="*/ f23 f11 1"/>
                  <a:gd name="f26" fmla="*/ f23 f12 1"/>
                  <a:gd name="f27" fmla="*/ f22 f12 1"/>
                </a:gdLst>
                <a:ahLst/>
                <a:cxnLst>
                  <a:cxn ang="3cd4">
                    <a:pos x="hc" y="t"/>
                  </a:cxn>
                  <a:cxn ang="0">
                    <a:pos x="r" y="vc"/>
                  </a:cxn>
                  <a:cxn ang="cd4">
                    <a:pos x="hc" y="b"/>
                  </a:cxn>
                  <a:cxn ang="cd2">
                    <a:pos x="l" y="vc"/>
                  </a:cxn>
                  <a:cxn ang="f21">
                    <a:pos x="f24" y="f27"/>
                  </a:cxn>
                </a:cxnLst>
                <a:rect l="f24" t="f27" r="f25" b="f26"/>
                <a:pathLst>
                  <a:path w="21600" h="21600">
                    <a:moveTo>
                      <a:pt x="f5" y="f5"/>
                    </a:moveTo>
                    <a:cubicBezTo>
                      <a:pt x="f7" y="f5"/>
                      <a:pt x="f8" y="f9"/>
                      <a:pt x="f6" y="f6"/>
                    </a:cubicBezTo>
                  </a:path>
                </a:pathLst>
              </a:custGeom>
              <a:noFill/>
              <a:ln w="19046">
                <a:solidFill>
                  <a:srgbClr val="3366FF"/>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grpSp>
      <p:sp>
        <p:nvSpPr>
          <p:cNvPr id="9" name="Rectangle 8"/>
          <p:cNvSpPr/>
          <p:nvPr/>
        </p:nvSpPr>
        <p:spPr>
          <a:xfrm>
            <a:off x="1828800"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2010</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2011</a:t>
            </a:r>
          </a:p>
        </p:txBody>
      </p:sp>
      <p:sp>
        <p:nvSpPr>
          <p:cNvPr id="10" name="Rectangle 9"/>
          <p:cNvSpPr/>
          <p:nvPr/>
        </p:nvSpPr>
        <p:spPr>
          <a:xfrm>
            <a:off x="2971800"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2011</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2012</a:t>
            </a:r>
          </a:p>
        </p:txBody>
      </p:sp>
      <p:sp>
        <p:nvSpPr>
          <p:cNvPr id="11" name="Rectangle 10"/>
          <p:cNvSpPr/>
          <p:nvPr/>
        </p:nvSpPr>
        <p:spPr>
          <a:xfrm>
            <a:off x="4114800"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2012</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2013</a:t>
            </a:r>
          </a:p>
        </p:txBody>
      </p:sp>
      <p:sp>
        <p:nvSpPr>
          <p:cNvPr id="12" name="Rectangle 11"/>
          <p:cNvSpPr/>
          <p:nvPr/>
        </p:nvSpPr>
        <p:spPr>
          <a:xfrm>
            <a:off x="5257800"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2013</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2014</a:t>
            </a:r>
          </a:p>
        </p:txBody>
      </p:sp>
      <p:sp>
        <p:nvSpPr>
          <p:cNvPr id="13" name="Rectangle 12"/>
          <p:cNvSpPr/>
          <p:nvPr/>
        </p:nvSpPr>
        <p:spPr>
          <a:xfrm>
            <a:off x="6300792" y="2419346"/>
            <a:ext cx="1027108"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2014</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2015</a:t>
            </a:r>
          </a:p>
        </p:txBody>
      </p:sp>
      <p:sp>
        <p:nvSpPr>
          <p:cNvPr id="14" name="Rectangle 13"/>
          <p:cNvSpPr/>
          <p:nvPr/>
        </p:nvSpPr>
        <p:spPr>
          <a:xfrm>
            <a:off x="7467603"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2015</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2016</a:t>
            </a:r>
          </a:p>
        </p:txBody>
      </p:sp>
      <p:sp>
        <p:nvSpPr>
          <p:cNvPr id="15" name="Rectangle 14"/>
          <p:cNvSpPr/>
          <p:nvPr/>
        </p:nvSpPr>
        <p:spPr>
          <a:xfrm>
            <a:off x="685800" y="2419346"/>
            <a:ext cx="1003297" cy="965204"/>
          </a:xfrm>
          <a:prstGeom prst="rect">
            <a:avLst/>
          </a:prstGeom>
          <a:noFill/>
          <a:ln>
            <a:noFill/>
            <a:prstDash val="solid"/>
          </a:ln>
        </p:spPr>
        <p:txBody>
          <a:bodyPr vert="horz" wrap="square" lIns="0" tIns="0" rIns="40635" bIns="0" anchor="t" anchorCtr="1" compatLnSpc="1"/>
          <a:lstStyle/>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2009</a:t>
            </a:r>
          </a:p>
          <a:p>
            <a:pPr marL="382584" marR="0" lvl="0" indent="-342900" algn="ctr" defTabSz="914400" rtl="0" fontAlgn="auto" hangingPunct="1">
              <a:lnSpc>
                <a:spcPct val="100000"/>
              </a:lnSpc>
              <a:spcBef>
                <a:spcPts val="615"/>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Arial" pitchFamily="34"/>
              </a:rPr>
              <a:t>2010</a:t>
            </a:r>
          </a:p>
        </p:txBody>
      </p:sp>
      <p:sp>
        <p:nvSpPr>
          <p:cNvPr id="16" name="Rectangle 15"/>
          <p:cNvSpPr/>
          <p:nvPr/>
        </p:nvSpPr>
        <p:spPr>
          <a:xfrm>
            <a:off x="323853" y="4348164"/>
            <a:ext cx="3687766" cy="368302"/>
          </a:xfrm>
          <a:prstGeom prst="rect">
            <a:avLst/>
          </a:prstGeom>
          <a:noFill/>
          <a:ln>
            <a:noFill/>
            <a:prstDash val="solid"/>
          </a:ln>
        </p:spPr>
        <p:txBody>
          <a:bodyPr vert="horz" wrap="square" lIns="0" tIns="0" rIns="40635" bIns="0" anchor="t" anchorCtr="0" compatLnSpc="1"/>
          <a:lstStyle/>
          <a:p>
            <a:pPr marL="3968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Bold"/>
                <a:ea typeface="Arial Bold"/>
                <a:cs typeface="Arial Bold"/>
              </a:rPr>
              <a:t>50% World Fund </a:t>
            </a:r>
            <a:r>
              <a:rPr lang="en-US" sz="2000" b="0" i="0" u="none" strike="noStrike" kern="1200" cap="none" spc="0" baseline="0" dirty="0">
                <a:solidFill>
                  <a:srgbClr val="1F497D"/>
                </a:solidFill>
                <a:uFillTx/>
                <a:latin typeface="Arial Bold"/>
                <a:ea typeface="Arial Bold"/>
                <a:cs typeface="Arial Bold"/>
              </a:rPr>
              <a:t>USD </a:t>
            </a:r>
            <a:r>
              <a:rPr lang="nb-NO" sz="2000" dirty="0">
                <a:solidFill>
                  <a:srgbClr val="FF0000"/>
                </a:solidFill>
                <a:latin typeface="Calibri"/>
              </a:rPr>
              <a:t>2</a:t>
            </a:r>
            <a:r>
              <a:rPr lang="nb-NO" sz="2000" b="0" i="0" u="none" strike="noStrike" kern="1200" cap="none" spc="0" baseline="0" dirty="0" smtClean="0">
                <a:solidFill>
                  <a:srgbClr val="FF0000"/>
                </a:solidFill>
                <a:uFillTx/>
                <a:latin typeface="Calibri"/>
              </a:rPr>
              <a:t>0.000</a:t>
            </a:r>
            <a:endParaRPr lang="en-US" sz="2000" b="0" i="0" u="none" strike="noStrike" kern="1200" cap="none" spc="0" baseline="0" dirty="0">
              <a:solidFill>
                <a:srgbClr val="FF0000"/>
              </a:solidFill>
              <a:uFillTx/>
              <a:latin typeface="Arial Bold"/>
              <a:ea typeface="Arial Bold"/>
              <a:cs typeface="Arial Bold"/>
            </a:endParaRPr>
          </a:p>
        </p:txBody>
      </p:sp>
      <p:sp>
        <p:nvSpPr>
          <p:cNvPr id="17" name="Rectangle 16"/>
          <p:cNvSpPr/>
          <p:nvPr/>
        </p:nvSpPr>
        <p:spPr>
          <a:xfrm>
            <a:off x="476246" y="4749795"/>
            <a:ext cx="3975097" cy="1127473"/>
          </a:xfrm>
          <a:prstGeom prst="rect">
            <a:avLst/>
          </a:prstGeom>
          <a:noFill/>
          <a:ln>
            <a:noFill/>
            <a:prstDash val="solid"/>
          </a:ln>
        </p:spPr>
        <p:txBody>
          <a:bodyPr vert="horz" wrap="square" lIns="0" tIns="0" rIns="40635" bIns="0" anchor="t" anchorCtr="0" compatLnSpc="1"/>
          <a:lstStyle/>
          <a:p>
            <a:pPr marL="214317" marR="0" lvl="0" indent="-174622" algn="l" defTabSz="914400" rtl="0" fontAlgn="auto" hangingPunct="1">
              <a:lnSpc>
                <a:spcPct val="100000"/>
              </a:lnSpc>
              <a:spcBef>
                <a:spcPts val="0"/>
              </a:spcBef>
              <a:spcAft>
                <a:spcPts val="0"/>
              </a:spcAft>
              <a:buClr>
                <a:srgbClr val="3399FF"/>
              </a:buClr>
              <a:buSzPct val="100000"/>
              <a:buFont typeface="Arial" pitchFamily="34"/>
              <a:buChar char="•"/>
              <a:tabLst>
                <a:tab pos="215908" algn="l"/>
                <a:tab pos="95250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Global Grant</a:t>
            </a:r>
          </a:p>
          <a:p>
            <a:pPr marL="214317" marR="0" lvl="0" indent="-174622" algn="l" defTabSz="914400" rtl="0" fontAlgn="auto" hangingPunct="1">
              <a:lnSpc>
                <a:spcPct val="100000"/>
              </a:lnSpc>
              <a:spcBef>
                <a:spcPts val="0"/>
              </a:spcBef>
              <a:spcAft>
                <a:spcPts val="0"/>
              </a:spcAft>
              <a:buClr>
                <a:srgbClr val="3399FF"/>
              </a:buClr>
              <a:buSzPct val="100000"/>
              <a:buFont typeface="Arial" pitchFamily="34"/>
              <a:buChar char="•"/>
              <a:tabLst>
                <a:tab pos="215908" algn="l"/>
                <a:tab pos="95250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Packaged Grant</a:t>
            </a:r>
          </a:p>
          <a:p>
            <a:pPr marL="214317" marR="0" lvl="0" indent="-174622" algn="l" defTabSz="914400" rtl="0" fontAlgn="auto" hangingPunct="1">
              <a:lnSpc>
                <a:spcPct val="100000"/>
              </a:lnSpc>
              <a:spcBef>
                <a:spcPts val="0"/>
              </a:spcBef>
              <a:spcAft>
                <a:spcPts val="0"/>
              </a:spcAft>
              <a:buClr>
                <a:srgbClr val="3399FF"/>
              </a:buClr>
              <a:buSzPct val="100000"/>
              <a:buFont typeface="Arial" pitchFamily="34"/>
              <a:buChar char="•"/>
              <a:tabLst>
                <a:tab pos="215908" algn="l"/>
                <a:tab pos="95250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Rotary Peace Centers</a:t>
            </a:r>
          </a:p>
          <a:p>
            <a:pPr marL="214317" marR="0" lvl="0" indent="-174622" algn="l" defTabSz="914400" rtl="0" fontAlgn="auto" hangingPunct="1">
              <a:lnSpc>
                <a:spcPct val="100000"/>
              </a:lnSpc>
              <a:spcBef>
                <a:spcPts val="0"/>
              </a:spcBef>
              <a:spcAft>
                <a:spcPts val="0"/>
              </a:spcAft>
              <a:buClr>
                <a:srgbClr val="3399FF"/>
              </a:buClr>
              <a:buSzPct val="100000"/>
              <a:buFont typeface="Arial" pitchFamily="34"/>
              <a:buChar char="•"/>
              <a:tabLst>
                <a:tab pos="215908" algn="l"/>
                <a:tab pos="95250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PolioPlus</a:t>
            </a:r>
          </a:p>
        </p:txBody>
      </p:sp>
      <p:sp>
        <p:nvSpPr>
          <p:cNvPr id="18" name="Rectangle 17"/>
          <p:cNvSpPr/>
          <p:nvPr/>
        </p:nvSpPr>
        <p:spPr>
          <a:xfrm>
            <a:off x="4419596" y="4729167"/>
            <a:ext cx="4508504" cy="1155701"/>
          </a:xfrm>
          <a:prstGeom prst="rect">
            <a:avLst/>
          </a:prstGeom>
          <a:noFill/>
          <a:ln>
            <a:noFill/>
            <a:prstDash val="solid"/>
          </a:ln>
        </p:spPr>
        <p:txBody>
          <a:bodyPr vert="horz" wrap="square" lIns="0" tIns="0" rIns="40635" bIns="0" anchor="t" anchorCtr="0" compatLnSpc="1"/>
          <a:lstStyle/>
          <a:p>
            <a:pPr marL="39684" marR="0" lvl="0" indent="0" algn="l" defTabSz="914400" rtl="0" fontAlgn="auto" hangingPunct="1">
              <a:lnSpc>
                <a:spcPct val="100000"/>
              </a:lnSpc>
              <a:spcBef>
                <a:spcPts val="0"/>
              </a:spcBef>
              <a:spcAft>
                <a:spcPts val="0"/>
              </a:spcAft>
              <a:buClr>
                <a:srgbClr val="3399FF"/>
              </a:buClr>
              <a:buSzPct val="100000"/>
              <a:buFont typeface="Arial" pitchFamily="34"/>
              <a:buChar char="•"/>
              <a:tabLst>
                <a:tab pos="152392" algn="l"/>
                <a:tab pos="952492" algn="l"/>
              </a:tabLst>
              <a:defRPr sz="1800" b="0" i="0" u="none" strike="noStrike" kern="0" cap="none" spc="0" baseline="0">
                <a:solidFill>
                  <a:srgbClr val="000000"/>
                </a:solidFill>
                <a:uFillTx/>
              </a:defRPr>
            </a:pPr>
            <a:r>
              <a:rPr lang="en-US" sz="1800" b="0" i="0" u="none" strike="noStrike" kern="1200" cap="none" spc="0" baseline="0">
                <a:solidFill>
                  <a:srgbClr val="3333FF"/>
                </a:solidFill>
                <a:uFillTx/>
                <a:latin typeface="Calibri"/>
                <a:cs typeface="Arial" pitchFamily="34"/>
              </a:rPr>
              <a:t> </a:t>
            </a:r>
            <a:r>
              <a:rPr lang="en-US" sz="2000" b="0" i="0" u="none" strike="noStrike" kern="1200" cap="none" spc="0" baseline="0">
                <a:solidFill>
                  <a:srgbClr val="3333FF"/>
                </a:solidFill>
                <a:uFillTx/>
                <a:latin typeface="Calibri"/>
                <a:cs typeface="Arial" pitchFamily="34"/>
              </a:rPr>
              <a:t>Global Grants</a:t>
            </a:r>
          </a:p>
          <a:p>
            <a:pPr marL="39684" marR="0" lvl="0" indent="0" algn="l" defTabSz="914400" rtl="0" fontAlgn="auto" hangingPunct="1">
              <a:lnSpc>
                <a:spcPct val="100000"/>
              </a:lnSpc>
              <a:spcBef>
                <a:spcPts val="0"/>
              </a:spcBef>
              <a:spcAft>
                <a:spcPts val="0"/>
              </a:spcAft>
              <a:buClr>
                <a:srgbClr val="3399FF"/>
              </a:buClr>
              <a:buSzPct val="100000"/>
              <a:buFont typeface="Arial" pitchFamily="34"/>
              <a:buChar char="•"/>
              <a:tabLst>
                <a:tab pos="152392" algn="l"/>
                <a:tab pos="95249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 District Grants – max </a:t>
            </a:r>
            <a:r>
              <a:rPr lang="en-US" sz="2000" b="0" i="0" u="none" strike="noStrike" kern="1200" cap="none" spc="0" baseline="0">
                <a:solidFill>
                  <a:srgbClr val="1F497D"/>
                </a:solidFill>
                <a:uFillTx/>
                <a:latin typeface="Calibri"/>
                <a:cs typeface="Arial" pitchFamily="34"/>
              </a:rPr>
              <a:t>50 % of DDF</a:t>
            </a:r>
          </a:p>
          <a:p>
            <a:pPr marL="39684" marR="0" lvl="0" indent="0" algn="l" defTabSz="914400" rtl="0" fontAlgn="auto" hangingPunct="1">
              <a:lnSpc>
                <a:spcPct val="100000"/>
              </a:lnSpc>
              <a:spcBef>
                <a:spcPts val="0"/>
              </a:spcBef>
              <a:spcAft>
                <a:spcPts val="0"/>
              </a:spcAft>
              <a:buClr>
                <a:srgbClr val="3399FF"/>
              </a:buClr>
              <a:buSzPct val="100000"/>
              <a:buFont typeface="Arial" pitchFamily="34"/>
              <a:buChar char="•"/>
              <a:tabLst>
                <a:tab pos="152392" algn="l"/>
                <a:tab pos="95249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 PolioPlus</a:t>
            </a:r>
          </a:p>
          <a:p>
            <a:pPr marL="39684" marR="0" lvl="0" indent="0" algn="l" defTabSz="914400" rtl="0" fontAlgn="auto" hangingPunct="1">
              <a:lnSpc>
                <a:spcPct val="100000"/>
              </a:lnSpc>
              <a:spcBef>
                <a:spcPts val="0"/>
              </a:spcBef>
              <a:spcAft>
                <a:spcPts val="0"/>
              </a:spcAft>
              <a:buClr>
                <a:srgbClr val="3399FF"/>
              </a:buClr>
              <a:buSzPct val="100000"/>
              <a:buFont typeface="Arial" pitchFamily="34"/>
              <a:buChar char="•"/>
              <a:tabLst>
                <a:tab pos="152392" algn="l"/>
                <a:tab pos="952492" algn="l"/>
              </a:tabLst>
              <a:defRPr sz="1800" b="0" i="0" u="none" strike="noStrike" kern="0" cap="none" spc="0" baseline="0">
                <a:solidFill>
                  <a:srgbClr val="000000"/>
                </a:solidFill>
                <a:uFillTx/>
              </a:defRPr>
            </a:pPr>
            <a:r>
              <a:rPr lang="en-US" sz="2000" b="0" i="0" u="none" strike="noStrike" kern="1200" cap="none" spc="0" baseline="0">
                <a:solidFill>
                  <a:srgbClr val="3333FF"/>
                </a:solidFill>
                <a:uFillTx/>
                <a:latin typeface="Calibri"/>
                <a:cs typeface="Arial" pitchFamily="34"/>
              </a:rPr>
              <a:t> Rotary Peace Fellowships. </a:t>
            </a:r>
          </a:p>
        </p:txBody>
      </p:sp>
      <p:sp>
        <p:nvSpPr>
          <p:cNvPr id="19" name="AutoShape 18"/>
          <p:cNvSpPr/>
          <p:nvPr/>
        </p:nvSpPr>
        <p:spPr>
          <a:xfrm rot="4486328">
            <a:off x="4602958" y="2480470"/>
            <a:ext cx="249238" cy="2882902"/>
          </a:xfrm>
          <a:custGeom>
            <a:avLst/>
            <a:gdLst>
              <a:gd name="f0" fmla="val 10800000"/>
              <a:gd name="f1" fmla="val 5400000"/>
              <a:gd name="f2" fmla="val 180"/>
              <a:gd name="f3" fmla="val w"/>
              <a:gd name="f4" fmla="val h"/>
              <a:gd name="f5" fmla="val 0"/>
              <a:gd name="f6" fmla="val 21600"/>
              <a:gd name="f7" fmla="val 20776"/>
              <a:gd name="f8" fmla="val 5400"/>
              <a:gd name="f9" fmla="val 16200"/>
              <a:gd name="f10" fmla="val 10800"/>
              <a:gd name="f11" fmla="+- 0 0 -90"/>
              <a:gd name="f12" fmla="*/ f3 1 21600"/>
              <a:gd name="f13" fmla="*/ f4 1 21600"/>
              <a:gd name="f14" fmla="+- f6 0 f5"/>
              <a:gd name="f15" fmla="*/ f11 f0 1"/>
              <a:gd name="f16" fmla="*/ f14 1 21600"/>
              <a:gd name="f17" fmla="*/ 2147483647 f14 1"/>
              <a:gd name="f18" fmla="*/ 0 f14 1"/>
              <a:gd name="f19" fmla="*/ 21600 f14 1"/>
              <a:gd name="f20" fmla="*/ f15 1 f2"/>
              <a:gd name="f21" fmla="*/ f17 1 21600"/>
              <a:gd name="f22" fmla="*/ f18 1 21600"/>
              <a:gd name="f23" fmla="*/ f19 1 21600"/>
              <a:gd name="f24" fmla="+- f20 0 f1"/>
              <a:gd name="f25" fmla="*/ f21 1 f16"/>
              <a:gd name="f26" fmla="*/ f22 1 f16"/>
              <a:gd name="f27" fmla="*/ f23 1 f16"/>
              <a:gd name="f28" fmla="*/ f26 f12 1"/>
              <a:gd name="f29" fmla="*/ f27 f12 1"/>
              <a:gd name="f30" fmla="*/ f27 f13 1"/>
              <a:gd name="f31" fmla="*/ f26 f13 1"/>
              <a:gd name="f32" fmla="*/ f25 f12 1"/>
              <a:gd name="f33" fmla="*/ f25 f13 1"/>
            </a:gdLst>
            <a:ahLst/>
            <a:cxnLst>
              <a:cxn ang="3cd4">
                <a:pos x="hc" y="t"/>
              </a:cxn>
              <a:cxn ang="0">
                <a:pos x="r" y="vc"/>
              </a:cxn>
              <a:cxn ang="cd4">
                <a:pos x="hc" y="b"/>
              </a:cxn>
              <a:cxn ang="cd2">
                <a:pos x="l" y="vc"/>
              </a:cxn>
              <a:cxn ang="f24">
                <a:pos x="f32" y="f33"/>
              </a:cxn>
            </a:cxnLst>
            <a:rect l="f28" t="f31" r="f29" b="f30"/>
            <a:pathLst>
              <a:path w="21600" h="21600">
                <a:moveTo>
                  <a:pt x="f5" y="f7"/>
                </a:moveTo>
                <a:lnTo>
                  <a:pt x="f8" y="f7"/>
                </a:lnTo>
                <a:lnTo>
                  <a:pt x="f8" y="f5"/>
                </a:lnTo>
                <a:lnTo>
                  <a:pt x="f9" y="f5"/>
                </a:lnTo>
                <a:lnTo>
                  <a:pt x="f9" y="f7"/>
                </a:lnTo>
                <a:lnTo>
                  <a:pt x="f6" y="f7"/>
                </a:lnTo>
                <a:lnTo>
                  <a:pt x="f10" y="f6"/>
                </a:lnTo>
                <a:close/>
                <a:moveTo>
                  <a:pt x="f5" y="f7"/>
                </a:moveTo>
                <a:lnTo>
                  <a:pt x="f5" y="f7"/>
                </a:lnTo>
              </a:path>
            </a:pathLst>
          </a:custGeom>
          <a:noFill/>
          <a:ln w="19046">
            <a:solidFill>
              <a:srgbClr val="385D8A"/>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20" name="AutoShape 19"/>
          <p:cNvSpPr/>
          <p:nvPr/>
        </p:nvSpPr>
        <p:spPr>
          <a:xfrm rot="1546883">
            <a:off x="7324717" y="3538536"/>
            <a:ext cx="222254" cy="792163"/>
          </a:xfrm>
          <a:custGeom>
            <a:avLst/>
            <a:gdLst>
              <a:gd name="f0" fmla="val 10800000"/>
              <a:gd name="f1" fmla="val 5400000"/>
              <a:gd name="f2" fmla="val 180"/>
              <a:gd name="f3" fmla="val w"/>
              <a:gd name="f4" fmla="val h"/>
              <a:gd name="f5" fmla="val 0"/>
              <a:gd name="f6" fmla="val 21600"/>
              <a:gd name="f7" fmla="val 17661"/>
              <a:gd name="f8" fmla="val 5400"/>
              <a:gd name="f9" fmla="val 16200"/>
              <a:gd name="f10" fmla="val 10800"/>
              <a:gd name="f11" fmla="+- 0 0 -90"/>
              <a:gd name="f12" fmla="*/ f3 1 21600"/>
              <a:gd name="f13" fmla="*/ f4 1 21600"/>
              <a:gd name="f14" fmla="+- f6 0 f5"/>
              <a:gd name="f15" fmla="*/ f11 f0 1"/>
              <a:gd name="f16" fmla="*/ f14 1 21600"/>
              <a:gd name="f17" fmla="*/ 2147483647 f14 1"/>
              <a:gd name="f18" fmla="*/ 0 f14 1"/>
              <a:gd name="f19" fmla="*/ 21600 f14 1"/>
              <a:gd name="f20" fmla="*/ f15 1 f2"/>
              <a:gd name="f21" fmla="*/ f17 1 21600"/>
              <a:gd name="f22" fmla="*/ f18 1 21600"/>
              <a:gd name="f23" fmla="*/ f19 1 21600"/>
              <a:gd name="f24" fmla="+- f20 0 f1"/>
              <a:gd name="f25" fmla="*/ f21 1 f16"/>
              <a:gd name="f26" fmla="*/ f22 1 f16"/>
              <a:gd name="f27" fmla="*/ f23 1 f16"/>
              <a:gd name="f28" fmla="*/ f26 f12 1"/>
              <a:gd name="f29" fmla="*/ f27 f12 1"/>
              <a:gd name="f30" fmla="*/ f27 f13 1"/>
              <a:gd name="f31" fmla="*/ f26 f13 1"/>
              <a:gd name="f32" fmla="*/ f25 f12 1"/>
              <a:gd name="f33" fmla="*/ f25 f13 1"/>
            </a:gdLst>
            <a:ahLst/>
            <a:cxnLst>
              <a:cxn ang="3cd4">
                <a:pos x="hc" y="t"/>
              </a:cxn>
              <a:cxn ang="0">
                <a:pos x="r" y="vc"/>
              </a:cxn>
              <a:cxn ang="cd4">
                <a:pos x="hc" y="b"/>
              </a:cxn>
              <a:cxn ang="cd2">
                <a:pos x="l" y="vc"/>
              </a:cxn>
              <a:cxn ang="f24">
                <a:pos x="f32" y="f33"/>
              </a:cxn>
            </a:cxnLst>
            <a:rect l="f28" t="f31" r="f29" b="f30"/>
            <a:pathLst>
              <a:path w="21600" h="21600">
                <a:moveTo>
                  <a:pt x="f5" y="f7"/>
                </a:moveTo>
                <a:lnTo>
                  <a:pt x="f8" y="f7"/>
                </a:lnTo>
                <a:lnTo>
                  <a:pt x="f8" y="f5"/>
                </a:lnTo>
                <a:lnTo>
                  <a:pt x="f9" y="f5"/>
                </a:lnTo>
                <a:lnTo>
                  <a:pt x="f9" y="f7"/>
                </a:lnTo>
                <a:lnTo>
                  <a:pt x="f6" y="f7"/>
                </a:lnTo>
                <a:lnTo>
                  <a:pt x="f10" y="f6"/>
                </a:lnTo>
                <a:close/>
                <a:moveTo>
                  <a:pt x="f5" y="f7"/>
                </a:moveTo>
                <a:lnTo>
                  <a:pt x="f5" y="f7"/>
                </a:lnTo>
              </a:path>
            </a:pathLst>
          </a:custGeom>
          <a:noFill/>
          <a:ln w="19046">
            <a:solidFill>
              <a:srgbClr val="385D8A"/>
            </a:solidFill>
            <a:prstDash val="solid"/>
            <a:miter/>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21" name="Rectangle 20"/>
          <p:cNvSpPr/>
          <p:nvPr/>
        </p:nvSpPr>
        <p:spPr>
          <a:xfrm>
            <a:off x="4211964" y="1628802"/>
            <a:ext cx="1944215" cy="792089"/>
          </a:xfrm>
          <a:prstGeom prst="rect">
            <a:avLst/>
          </a:prstGeom>
          <a:noFill/>
          <a:ln>
            <a:noFill/>
            <a:prstDash val="solid"/>
          </a:ln>
        </p:spPr>
        <p:txBody>
          <a:bodyPr vert="horz" wrap="square" lIns="0" tIns="0" rIns="40635" bIns="0" anchor="t" anchorCtr="0" compatLnSpc="1"/>
          <a:lstStyle/>
          <a:p>
            <a:pPr marL="3968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000" b="0" i="0" u="none" strike="noStrike" kern="1200" cap="none" spc="0" baseline="0" dirty="0">
                <a:solidFill>
                  <a:srgbClr val="1F497D"/>
                </a:solidFill>
                <a:uFillTx/>
                <a:latin typeface="Calibri"/>
              </a:rPr>
              <a:t>  USD </a:t>
            </a:r>
            <a:r>
              <a:rPr lang="nb-NO" sz="2000" b="0" i="0" u="none" strike="noStrike" kern="1200" cap="none" spc="0" baseline="0" dirty="0" smtClean="0">
                <a:solidFill>
                  <a:srgbClr val="1F497D"/>
                </a:solidFill>
                <a:uFillTx/>
                <a:latin typeface="Calibri"/>
              </a:rPr>
              <a:t>40.000</a:t>
            </a:r>
            <a:endParaRPr lang="nb-NO" sz="2000" b="0" i="0" u="none" strike="noStrike" kern="1200" cap="none" spc="0" baseline="0" dirty="0">
              <a:solidFill>
                <a:srgbClr val="1F497D"/>
              </a:solidFill>
              <a:uFillTx/>
              <a:latin typeface="Calibri"/>
            </a:endParaRPr>
          </a:p>
        </p:txBody>
      </p:sp>
      <p:sp>
        <p:nvSpPr>
          <p:cNvPr id="22" name="Rectangle 21"/>
          <p:cNvSpPr/>
          <p:nvPr/>
        </p:nvSpPr>
        <p:spPr>
          <a:xfrm>
            <a:off x="323853" y="115891"/>
            <a:ext cx="8136578" cy="936629"/>
          </a:xfrm>
          <a:prstGeom prst="rect">
            <a:avLst/>
          </a:prstGeom>
          <a:noFill/>
          <a:ln>
            <a:noFill/>
            <a:prstDash val="solid"/>
          </a:ln>
        </p:spPr>
        <p:txBody>
          <a:bodyPr vert="horz" wrap="square" lIns="0" tIns="0" rIns="40635" bIns="0" anchor="t" anchorCtr="1" compatLnSpc="1"/>
          <a:lstStyle/>
          <a:p>
            <a:pPr marL="39684"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Lucida Grande"/>
                <a:ea typeface="Lucida Grande"/>
                <a:cs typeface="Lucida Grande"/>
              </a:rPr>
              <a:t>     Fra Annual Program Fund</a:t>
            </a:r>
          </a:p>
          <a:p>
            <a:pPr marL="39684"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Lucida Grande"/>
                <a:ea typeface="Lucida Grande"/>
                <a:cs typeface="Lucida Grande"/>
              </a:rPr>
              <a:t> </a:t>
            </a:r>
            <a:r>
              <a:rPr lang="en-US" sz="1800" b="1" i="0" u="none" strike="noStrike" kern="1200" cap="none" spc="0" baseline="0">
                <a:solidFill>
                  <a:srgbClr val="000000"/>
                </a:solidFill>
                <a:uFillTx/>
                <a:latin typeface="Lucida Grande"/>
                <a:ea typeface="Lucida Grande"/>
                <a:cs typeface="Lucida Grande"/>
              </a:rPr>
              <a:t>til</a:t>
            </a:r>
          </a:p>
          <a:p>
            <a:pPr marL="39684"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Lucida Grande"/>
                <a:ea typeface="Lucida Grande"/>
                <a:cs typeface="Lucida Grande"/>
              </a:rPr>
              <a:t>          World Fund og District Designated Fund</a:t>
            </a:r>
          </a:p>
          <a:p>
            <a:pPr marL="39684"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Lucida Grande"/>
                <a:ea typeface="Lucida Grande"/>
                <a:cs typeface="Lucida Grande"/>
              </a:rPr>
              <a:t>        </a:t>
            </a:r>
          </a:p>
        </p:txBody>
      </p:sp>
      <p:sp>
        <p:nvSpPr>
          <p:cNvPr id="23" name="Rectangle 22"/>
          <p:cNvSpPr/>
          <p:nvPr/>
        </p:nvSpPr>
        <p:spPr>
          <a:xfrm>
            <a:off x="4140202" y="4324353"/>
            <a:ext cx="5016498" cy="355601"/>
          </a:xfrm>
          <a:prstGeom prst="rect">
            <a:avLst/>
          </a:prstGeom>
          <a:noFill/>
          <a:ln>
            <a:noFill/>
            <a:prstDash val="solid"/>
          </a:ln>
        </p:spPr>
        <p:txBody>
          <a:bodyPr vert="horz" wrap="square" lIns="0" tIns="0" rIns="40635" bIns="0" anchor="t" anchorCtr="0" compatLnSpc="1"/>
          <a:lstStyle/>
          <a:p>
            <a:pPr marL="3968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Bold"/>
                <a:ea typeface="Arial Bold"/>
                <a:cs typeface="Arial Bold"/>
              </a:rPr>
              <a:t>50% District Designated Fund </a:t>
            </a:r>
            <a:r>
              <a:rPr lang="en-US" sz="2000" b="0" i="0" u="none" strike="noStrike" kern="1200" cap="none" spc="0" baseline="0" dirty="0">
                <a:solidFill>
                  <a:srgbClr val="1F497D"/>
                </a:solidFill>
                <a:uFillTx/>
                <a:latin typeface="Arial Bold"/>
                <a:ea typeface="Arial Bold"/>
                <a:cs typeface="Arial Bold"/>
              </a:rPr>
              <a:t>USD</a:t>
            </a:r>
            <a:r>
              <a:rPr lang="en-US" sz="2000" b="0" i="0" u="none" strike="noStrike" kern="1200" cap="none" spc="0" baseline="0" dirty="0">
                <a:solidFill>
                  <a:srgbClr val="C00000"/>
                </a:solidFill>
                <a:uFillTx/>
                <a:latin typeface="Arial Bold"/>
                <a:ea typeface="Arial Bold"/>
                <a:cs typeface="Arial Bold"/>
              </a:rPr>
              <a:t> </a:t>
            </a:r>
            <a:r>
              <a:rPr lang="nb-NO" sz="2000" dirty="0">
                <a:solidFill>
                  <a:srgbClr val="C00000"/>
                </a:solidFill>
                <a:latin typeface="Calibri"/>
              </a:rPr>
              <a:t>2</a:t>
            </a:r>
            <a:r>
              <a:rPr lang="nb-NO" sz="2000" b="0" i="0" u="none" strike="noStrike" kern="1200" cap="none" spc="0" baseline="0" dirty="0" smtClean="0">
                <a:solidFill>
                  <a:srgbClr val="C00000"/>
                </a:solidFill>
                <a:uFillTx/>
                <a:latin typeface="Calibri"/>
              </a:rPr>
              <a:t>0.000</a:t>
            </a:r>
            <a:endParaRPr lang="en-US" sz="2000" b="0" i="0" u="none" strike="noStrike" kern="1200" cap="none" spc="0" baseline="0" dirty="0">
              <a:solidFill>
                <a:srgbClr val="C00000"/>
              </a:solidFill>
              <a:uFillTx/>
              <a:latin typeface="Arial Bold"/>
              <a:ea typeface="Arial Bold"/>
              <a:cs typeface="Arial Bold"/>
            </a:endParaRPr>
          </a:p>
        </p:txBody>
      </p:sp>
      <p:pic>
        <p:nvPicPr>
          <p:cNvPr id="24" name="Picture 23"/>
          <p:cNvPicPr>
            <a:picLocks noChangeAspect="1"/>
          </p:cNvPicPr>
          <p:nvPr/>
        </p:nvPicPr>
        <p:blipFill>
          <a:blip r:embed="rId2"/>
          <a:srcRect/>
          <a:stretch>
            <a:fillRect/>
          </a:stretch>
        </p:blipFill>
        <p:spPr>
          <a:xfrm>
            <a:off x="7740350" y="0"/>
            <a:ext cx="1403649" cy="836712"/>
          </a:xfrm>
          <a:prstGeom prst="rect">
            <a:avLst/>
          </a:prstGeom>
          <a:noFill/>
          <a:ln>
            <a:noFill/>
          </a:ln>
        </p:spPr>
      </p:pic>
      <p:sp>
        <p:nvSpPr>
          <p:cNvPr id="25" name="Rectangle 24"/>
          <p:cNvSpPr/>
          <p:nvPr/>
        </p:nvSpPr>
        <p:spPr>
          <a:xfrm>
            <a:off x="457200" y="6392863"/>
            <a:ext cx="2146297" cy="292095"/>
          </a:xfrm>
          <a:prstGeom prst="rect">
            <a:avLst/>
          </a:prstGeom>
          <a:noFill/>
          <a:ln>
            <a:noFill/>
            <a:prstDash val="solid"/>
          </a:ln>
        </p:spPr>
        <p:txBody>
          <a:bodyPr vert="horz" wrap="square" lIns="0" tIns="0" rIns="40635" bIns="0" anchor="ctr" anchorCtr="0" compatLnSpc="1"/>
          <a:lstStyle/>
          <a:p>
            <a:pPr marL="3968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Lucida Grande"/>
              <a:ea typeface="Lucida Grande"/>
              <a:cs typeface="Lucida Grande"/>
            </a:endParaRPr>
          </a:p>
        </p:txBody>
      </p:sp>
      <p:sp>
        <p:nvSpPr>
          <p:cNvPr id="26" name="Rectangle 25"/>
          <p:cNvSpPr/>
          <p:nvPr/>
        </p:nvSpPr>
        <p:spPr>
          <a:xfrm>
            <a:off x="3124203" y="6392863"/>
            <a:ext cx="2908304" cy="292095"/>
          </a:xfrm>
          <a:prstGeom prst="rect">
            <a:avLst/>
          </a:prstGeom>
          <a:noFill/>
          <a:ln>
            <a:noFill/>
            <a:prstDash val="solid"/>
          </a:ln>
        </p:spPr>
        <p:txBody>
          <a:bodyPr vert="horz" wrap="square" lIns="0" tIns="0" rIns="40635" bIns="0" anchor="ctr" anchorCtr="1" compatLnSpc="1"/>
          <a:lstStyle/>
          <a:p>
            <a:pPr marL="39684"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Lucida Grande"/>
              <a:ea typeface="Lucida Grande"/>
              <a:cs typeface="Lucida Grande"/>
            </a:endParaRPr>
          </a:p>
        </p:txBody>
      </p:sp>
      <p:sp>
        <p:nvSpPr>
          <p:cNvPr id="27" name="Rectangle 26"/>
          <p:cNvSpPr/>
          <p:nvPr/>
        </p:nvSpPr>
        <p:spPr>
          <a:xfrm>
            <a:off x="6553203" y="6392863"/>
            <a:ext cx="2146297" cy="292095"/>
          </a:xfrm>
          <a:prstGeom prst="rect">
            <a:avLst/>
          </a:prstGeom>
          <a:noFill/>
          <a:ln>
            <a:noFill/>
            <a:prstDash val="solid"/>
          </a:ln>
        </p:spPr>
        <p:txBody>
          <a:bodyPr vert="horz" wrap="square" lIns="0" tIns="0" rIns="40635" bIns="0" anchor="ctr" anchorCtr="0" compatLnSpc="1"/>
          <a:lstStyle/>
          <a:p>
            <a:pPr marL="39684"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898989"/>
              </a:solidFill>
              <a:uFillTx/>
              <a:latin typeface="Lucida Grande"/>
              <a:ea typeface="Lucida Grande"/>
              <a:cs typeface="Lucida Grande"/>
            </a:endParaRPr>
          </a:p>
        </p:txBody>
      </p:sp>
    </p:spTree>
    <p:extLst>
      <p:ext uri="{BB962C8B-B14F-4D97-AF65-F5344CB8AC3E}">
        <p14:creationId xmlns:p14="http://schemas.microsoft.com/office/powerpoint/2010/main" val="350155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373056"/>
            <a:ext cx="9144000" cy="857807"/>
          </a:xfrm>
        </p:spPr>
        <p:txBody>
          <a:bodyPr/>
          <a:lstStyle/>
          <a:p>
            <a:pPr lvl="0"/>
            <a:r>
              <a:rPr lang="en-US" b="1"/>
              <a:t>District Grants (1)</a:t>
            </a:r>
          </a:p>
        </p:txBody>
      </p:sp>
      <p:sp>
        <p:nvSpPr>
          <p:cNvPr id="3" name="Rectangle 3"/>
          <p:cNvSpPr txBox="1">
            <a:spLocks noGrp="1"/>
          </p:cNvSpPr>
          <p:nvPr>
            <p:ph idx="1"/>
          </p:nvPr>
        </p:nvSpPr>
        <p:spPr>
          <a:xfrm>
            <a:off x="457702" y="1284475"/>
            <a:ext cx="7772006" cy="5024838"/>
          </a:xfrm>
        </p:spPr>
        <p:txBody>
          <a:bodyPr lIns="91430" tIns="45710" rIns="91430" bIns="45710"/>
          <a:lstStyle/>
          <a:p>
            <a:pPr lvl="0">
              <a:lnSpc>
                <a:spcPct val="90000"/>
              </a:lnSpc>
              <a:spcBef>
                <a:spcPts val="1195"/>
              </a:spcBef>
              <a:buNone/>
            </a:pPr>
            <a:r>
              <a:rPr lang="en-US" sz="3000" dirty="0"/>
              <a:t>   </a:t>
            </a:r>
            <a:r>
              <a:rPr lang="en-US" sz="3000" b="1" u="sng" dirty="0" err="1"/>
              <a:t>Kan</a:t>
            </a:r>
            <a:r>
              <a:rPr lang="en-US" sz="3000" b="1" u="sng" dirty="0"/>
              <a:t> </a:t>
            </a:r>
            <a:r>
              <a:rPr lang="en-US" sz="3000" b="1" u="sng" dirty="0" err="1"/>
              <a:t>anvendes</a:t>
            </a:r>
            <a:r>
              <a:rPr lang="en-US" sz="3000" b="1" u="sng" dirty="0"/>
              <a:t> </a:t>
            </a:r>
            <a:r>
              <a:rPr lang="en-US" sz="3000" b="1" u="sng" dirty="0" err="1"/>
              <a:t>til</a:t>
            </a:r>
            <a:r>
              <a:rPr lang="en-US" sz="3000" dirty="0"/>
              <a:t>:</a:t>
            </a:r>
          </a:p>
          <a:p>
            <a:pPr lvl="0">
              <a:lnSpc>
                <a:spcPct val="90000"/>
              </a:lnSpc>
              <a:spcBef>
                <a:spcPts val="1195"/>
              </a:spcBef>
              <a:buClr>
                <a:srgbClr val="D2C896"/>
              </a:buClr>
            </a:pPr>
            <a:r>
              <a:rPr lang="en-US" sz="3000" dirty="0" err="1"/>
              <a:t>Mindre</a:t>
            </a:r>
            <a:r>
              <a:rPr lang="en-US" sz="3000" dirty="0"/>
              <a:t> </a:t>
            </a:r>
            <a:r>
              <a:rPr lang="en-US" sz="3000" dirty="0" err="1" smtClean="0"/>
              <a:t>prosjekter</a:t>
            </a:r>
            <a:r>
              <a:rPr lang="en-US" sz="3000" dirty="0" smtClean="0"/>
              <a:t> </a:t>
            </a:r>
            <a:r>
              <a:rPr lang="en-US" sz="3000" dirty="0" err="1"/>
              <a:t>og</a:t>
            </a:r>
            <a:r>
              <a:rPr lang="en-US" sz="3000" dirty="0"/>
              <a:t> </a:t>
            </a:r>
            <a:r>
              <a:rPr lang="en-US" sz="3000" dirty="0" err="1"/>
              <a:t>aktiviteter</a:t>
            </a:r>
            <a:endParaRPr lang="en-US" sz="3000" dirty="0"/>
          </a:p>
          <a:p>
            <a:pPr lvl="0">
              <a:lnSpc>
                <a:spcPct val="90000"/>
              </a:lnSpc>
              <a:spcBef>
                <a:spcPts val="1195"/>
              </a:spcBef>
              <a:buClr>
                <a:srgbClr val="D2C896"/>
              </a:buClr>
            </a:pPr>
            <a:r>
              <a:rPr lang="en-US" sz="3000" dirty="0" err="1"/>
              <a:t>Lokale</a:t>
            </a:r>
            <a:r>
              <a:rPr lang="en-US" sz="3000" dirty="0"/>
              <a:t> </a:t>
            </a:r>
            <a:r>
              <a:rPr lang="en-US" sz="3000" dirty="0" err="1"/>
              <a:t>eller</a:t>
            </a:r>
            <a:r>
              <a:rPr lang="en-US" sz="3000" dirty="0"/>
              <a:t> </a:t>
            </a:r>
            <a:r>
              <a:rPr lang="en-US" sz="3000" dirty="0" err="1"/>
              <a:t>internationale</a:t>
            </a:r>
            <a:r>
              <a:rPr lang="en-US" sz="3000" dirty="0">
                <a:ea typeface="ＭＳ Ｐゴシック"/>
              </a:rPr>
              <a:t> </a:t>
            </a:r>
            <a:r>
              <a:rPr lang="en-US" sz="3000" dirty="0" err="1" smtClean="0">
                <a:ea typeface="ＭＳ Ｐゴシック"/>
              </a:rPr>
              <a:t>prosjekt</a:t>
            </a:r>
            <a:endParaRPr lang="en-US" sz="3000" dirty="0"/>
          </a:p>
          <a:p>
            <a:pPr lvl="0">
              <a:lnSpc>
                <a:spcPct val="90000"/>
              </a:lnSpc>
              <a:spcBef>
                <a:spcPts val="1195"/>
              </a:spcBef>
              <a:buClr>
                <a:srgbClr val="D2C896"/>
              </a:buClr>
            </a:pPr>
            <a:r>
              <a:rPr lang="en-US" sz="3000" dirty="0" err="1"/>
              <a:t>Humanitære</a:t>
            </a:r>
            <a:r>
              <a:rPr lang="en-US" sz="3000" dirty="0"/>
              <a:t> </a:t>
            </a:r>
            <a:r>
              <a:rPr lang="en-US" sz="3000" dirty="0" err="1"/>
              <a:t>prosjekter</a:t>
            </a:r>
            <a:r>
              <a:rPr lang="en-US" sz="3000" dirty="0"/>
              <a:t> </a:t>
            </a:r>
            <a:r>
              <a:rPr lang="en-US" sz="3000" dirty="0" err="1"/>
              <a:t>innenfor</a:t>
            </a:r>
            <a:r>
              <a:rPr lang="en-US" sz="3000" dirty="0"/>
              <a:t> </a:t>
            </a:r>
            <a:r>
              <a:rPr lang="en-US" sz="3000" dirty="0" smtClean="0"/>
              <a:t> </a:t>
            </a:r>
            <a:r>
              <a:rPr lang="en-US" sz="3000" dirty="0" err="1"/>
              <a:t>Rotarys</a:t>
            </a:r>
            <a:r>
              <a:rPr lang="en-US" sz="3000" dirty="0"/>
              <a:t> </a:t>
            </a:r>
            <a:r>
              <a:rPr lang="en-US" sz="3000" dirty="0" err="1"/>
              <a:t>overordnede</a:t>
            </a:r>
            <a:r>
              <a:rPr lang="en-US" sz="3000" dirty="0"/>
              <a:t> </a:t>
            </a:r>
            <a:r>
              <a:rPr lang="en-US" sz="3000" dirty="0" err="1" smtClean="0"/>
              <a:t>mål</a:t>
            </a:r>
            <a:r>
              <a:rPr lang="en-US" sz="3000" dirty="0" smtClean="0"/>
              <a:t>/</a:t>
            </a:r>
            <a:r>
              <a:rPr lang="en-US" sz="3000" dirty="0" err="1" smtClean="0"/>
              <a:t>visjon</a:t>
            </a:r>
            <a:r>
              <a:rPr lang="en-US" sz="3000" dirty="0" smtClean="0"/>
              <a:t>         </a:t>
            </a:r>
            <a:endParaRPr lang="en-US" sz="3000" dirty="0"/>
          </a:p>
          <a:p>
            <a:pPr lvl="0">
              <a:lnSpc>
                <a:spcPct val="90000"/>
              </a:lnSpc>
              <a:spcBef>
                <a:spcPts val="1195"/>
              </a:spcBef>
              <a:buClr>
                <a:srgbClr val="D2C896"/>
              </a:buClr>
            </a:pPr>
            <a:r>
              <a:rPr lang="en-US" sz="3000" dirty="0" err="1"/>
              <a:t>Utdanning</a:t>
            </a:r>
            <a:r>
              <a:rPr lang="en-US" sz="3000" dirty="0"/>
              <a:t> – </a:t>
            </a:r>
            <a:r>
              <a:rPr lang="en-US" sz="3000" dirty="0" err="1"/>
              <a:t>som</a:t>
            </a:r>
            <a:r>
              <a:rPr lang="en-US" sz="3000" dirty="0"/>
              <a:t> stipend for </a:t>
            </a:r>
            <a:r>
              <a:rPr lang="en-US" sz="3000" dirty="0" err="1"/>
              <a:t>alle</a:t>
            </a:r>
            <a:r>
              <a:rPr lang="en-US" sz="3000" dirty="0"/>
              <a:t> </a:t>
            </a:r>
            <a:r>
              <a:rPr lang="en-US" sz="3000" dirty="0" err="1"/>
              <a:t>nivå</a:t>
            </a:r>
            <a:r>
              <a:rPr lang="en-US" sz="3000" dirty="0"/>
              <a:t>, </a:t>
            </a:r>
            <a:r>
              <a:rPr lang="en-US" sz="3000" dirty="0" err="1"/>
              <a:t>tidsrom</a:t>
            </a:r>
            <a:r>
              <a:rPr lang="en-US" sz="3000" dirty="0"/>
              <a:t>, </a:t>
            </a:r>
            <a:r>
              <a:rPr lang="en-US" sz="3000" dirty="0" err="1"/>
              <a:t>sted</a:t>
            </a:r>
            <a:r>
              <a:rPr lang="en-US" sz="3000" dirty="0"/>
              <a:t> </a:t>
            </a:r>
            <a:r>
              <a:rPr lang="en-US" sz="3000" dirty="0" err="1"/>
              <a:t>og</a:t>
            </a:r>
            <a:r>
              <a:rPr lang="en-US" sz="3000" dirty="0"/>
              <a:t> </a:t>
            </a:r>
            <a:r>
              <a:rPr lang="en-US" sz="3000" dirty="0" err="1"/>
              <a:t>fagområde</a:t>
            </a:r>
            <a:endParaRPr lang="en-US" sz="3000" dirty="0"/>
          </a:p>
          <a:p>
            <a:pPr lvl="0">
              <a:lnSpc>
                <a:spcPct val="90000"/>
              </a:lnSpc>
              <a:spcBef>
                <a:spcPts val="1195"/>
              </a:spcBef>
              <a:buClr>
                <a:srgbClr val="D2C896"/>
              </a:buClr>
            </a:pPr>
            <a:r>
              <a:rPr lang="nb-NO" sz="3000" dirty="0" err="1"/>
              <a:t>Vocational</a:t>
            </a:r>
            <a:r>
              <a:rPr lang="nb-NO" sz="3000" dirty="0"/>
              <a:t> Training </a:t>
            </a:r>
            <a:r>
              <a:rPr lang="nb-NO" sz="3000" dirty="0" smtClean="0"/>
              <a:t>Team (</a:t>
            </a:r>
            <a:r>
              <a:rPr lang="nb-NO" sz="3000" dirty="0"/>
              <a:t>VTT) uten begrensninger i team størrelse og </a:t>
            </a:r>
            <a:r>
              <a:rPr lang="nb-NO" sz="3000" dirty="0" smtClean="0"/>
              <a:t/>
            </a:r>
            <a:br>
              <a:rPr lang="nb-NO" sz="3000" dirty="0" smtClean="0"/>
            </a:br>
            <a:r>
              <a:rPr lang="nb-NO" sz="3000" dirty="0" smtClean="0"/>
              <a:t>tidsperiode </a:t>
            </a:r>
            <a:endParaRPr lang="nb-NO" sz="3000" dirty="0"/>
          </a:p>
          <a:p>
            <a:pPr lvl="0">
              <a:lnSpc>
                <a:spcPct val="90000"/>
              </a:lnSpc>
              <a:spcBef>
                <a:spcPts val="1195"/>
              </a:spcBef>
              <a:buClr>
                <a:srgbClr val="D2C896"/>
              </a:buClr>
            </a:pPr>
            <a:endParaRPr lang="en-US" sz="3000" dirty="0"/>
          </a:p>
          <a:p>
            <a:pPr lvl="0">
              <a:lnSpc>
                <a:spcPct val="90000"/>
              </a:lnSpc>
              <a:spcBef>
                <a:spcPts val="700"/>
              </a:spcBef>
            </a:pPr>
            <a:endParaRPr lang="nb-NO" sz="3000" dirty="0"/>
          </a:p>
          <a:p>
            <a:pPr lvl="0">
              <a:lnSpc>
                <a:spcPct val="90000"/>
              </a:lnSpc>
              <a:spcBef>
                <a:spcPts val="1195"/>
              </a:spcBef>
              <a:buClr>
                <a:srgbClr val="D2C896"/>
              </a:buClr>
            </a:pPr>
            <a:endParaRPr lang="en-US" sz="3000" dirty="0"/>
          </a:p>
        </p:txBody>
      </p:sp>
      <p:pic>
        <p:nvPicPr>
          <p:cNvPr id="4" name="Picture 4" descr="electric_students-14"/>
          <p:cNvPicPr>
            <a:picLocks noChangeAspect="1"/>
          </p:cNvPicPr>
          <p:nvPr/>
        </p:nvPicPr>
        <p:blipFill>
          <a:blip r:embed="rId3"/>
          <a:srcRect/>
          <a:stretch>
            <a:fillRect/>
          </a:stretch>
        </p:blipFill>
        <p:spPr>
          <a:xfrm>
            <a:off x="7280741" y="4543548"/>
            <a:ext cx="1656179" cy="4628903"/>
          </a:xfrm>
          <a:prstGeom prst="rect">
            <a:avLst/>
          </a:prstGeom>
          <a:noFill/>
          <a:ln>
            <a:noFill/>
          </a:ln>
        </p:spPr>
      </p:pic>
      <p:pic>
        <p:nvPicPr>
          <p:cNvPr id="5" name="Picture 2"/>
          <p:cNvPicPr>
            <a:picLocks noChangeAspect="1"/>
          </p:cNvPicPr>
          <p:nvPr/>
        </p:nvPicPr>
        <p:blipFill>
          <a:blip r:embed="rId4"/>
          <a:srcRect/>
          <a:stretch>
            <a:fillRect/>
          </a:stretch>
        </p:blipFill>
        <p:spPr>
          <a:xfrm>
            <a:off x="7740350" y="0"/>
            <a:ext cx="1403649" cy="836712"/>
          </a:xfrm>
          <a:prstGeom prst="rect">
            <a:avLst/>
          </a:prstGeom>
          <a:noFill/>
          <a:ln>
            <a:noFill/>
          </a:ln>
        </p:spPr>
      </p:pic>
    </p:spTree>
    <p:extLst>
      <p:ext uri="{BB962C8B-B14F-4D97-AF65-F5344CB8AC3E}">
        <p14:creationId xmlns:p14="http://schemas.microsoft.com/office/powerpoint/2010/main" val="170101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en-US" b="1"/>
              <a:t>District Grants (2)</a:t>
            </a:r>
            <a:endParaRPr lang="nb-NO"/>
          </a:p>
        </p:txBody>
      </p:sp>
      <p:sp>
        <p:nvSpPr>
          <p:cNvPr id="3" name="Plassholder for innhold 2"/>
          <p:cNvSpPr txBox="1">
            <a:spLocks noGrp="1"/>
          </p:cNvSpPr>
          <p:nvPr>
            <p:ph idx="1"/>
          </p:nvPr>
        </p:nvSpPr>
        <p:spPr/>
        <p:txBody>
          <a:bodyPr/>
          <a:lstStyle/>
          <a:p>
            <a:pPr lvl="0">
              <a:spcBef>
                <a:spcPts val="1195"/>
              </a:spcBef>
              <a:buNone/>
            </a:pPr>
            <a:r>
              <a:rPr lang="en-US" b="1" u="sng" dirty="0" err="1"/>
              <a:t>Lokale</a:t>
            </a:r>
            <a:r>
              <a:rPr lang="en-US" b="1" u="sng" dirty="0"/>
              <a:t> </a:t>
            </a:r>
            <a:r>
              <a:rPr lang="en-US" b="1" u="sng" dirty="0" err="1"/>
              <a:t>beslutninger</a:t>
            </a:r>
            <a:r>
              <a:rPr lang="en-US" b="1" u="sng" dirty="0"/>
              <a:t> </a:t>
            </a:r>
            <a:r>
              <a:rPr lang="en-US" b="1" dirty="0" smtClean="0"/>
              <a:t>(</a:t>
            </a:r>
            <a:r>
              <a:rPr lang="en-US" b="1" dirty="0" err="1" smtClean="0"/>
              <a:t>Distriktet</a:t>
            </a:r>
            <a:r>
              <a:rPr lang="en-US" b="1" dirty="0" smtClean="0"/>
              <a:t>)</a:t>
            </a:r>
            <a:endParaRPr lang="en-US" b="1" dirty="0"/>
          </a:p>
          <a:p>
            <a:pPr lvl="0">
              <a:spcBef>
                <a:spcPts val="1195"/>
              </a:spcBef>
              <a:buClr>
                <a:srgbClr val="D2C896"/>
              </a:buClr>
            </a:pPr>
            <a:r>
              <a:rPr lang="en-US" sz="2800" dirty="0" err="1" smtClean="0"/>
              <a:t>Klubbene</a:t>
            </a:r>
            <a:r>
              <a:rPr lang="en-US" sz="2800" dirty="0" smtClean="0"/>
              <a:t> </a:t>
            </a:r>
            <a:r>
              <a:rPr lang="en-US" sz="2800" dirty="0" err="1"/>
              <a:t>søker</a:t>
            </a:r>
            <a:r>
              <a:rPr lang="en-US" sz="2800" dirty="0"/>
              <a:t> </a:t>
            </a:r>
            <a:r>
              <a:rPr lang="en-US" sz="2800" dirty="0" err="1"/>
              <a:t>D</a:t>
            </a:r>
            <a:r>
              <a:rPr lang="en-US" sz="2800" dirty="0" err="1" smtClean="0"/>
              <a:t>istriktet</a:t>
            </a:r>
            <a:r>
              <a:rPr lang="en-US" sz="2800" dirty="0" smtClean="0"/>
              <a:t> – </a:t>
            </a:r>
            <a:r>
              <a:rPr lang="en-US" sz="2800" dirty="0" err="1" smtClean="0"/>
              <a:t>frist</a:t>
            </a:r>
            <a:r>
              <a:rPr lang="en-US" sz="2800" dirty="0" smtClean="0"/>
              <a:t> 15. </a:t>
            </a:r>
            <a:r>
              <a:rPr lang="en-US" sz="2800" dirty="0" err="1" smtClean="0"/>
              <a:t>oktober</a:t>
            </a:r>
            <a:endParaRPr lang="en-US" sz="2800" dirty="0"/>
          </a:p>
          <a:p>
            <a:pPr lvl="0">
              <a:spcBef>
                <a:spcPts val="1195"/>
              </a:spcBef>
              <a:buClr>
                <a:srgbClr val="D2C896"/>
              </a:buClr>
            </a:pPr>
            <a:r>
              <a:rPr lang="en-US" sz="2800" dirty="0" err="1"/>
              <a:t>Budsjett</a:t>
            </a:r>
            <a:r>
              <a:rPr lang="en-US" sz="2800" dirty="0"/>
              <a:t> = </a:t>
            </a:r>
            <a:r>
              <a:rPr lang="en-US" sz="2800" dirty="0" err="1" smtClean="0"/>
              <a:t>kontanter</a:t>
            </a:r>
            <a:r>
              <a:rPr lang="en-US" sz="2800" dirty="0" smtClean="0"/>
              <a:t>/</a:t>
            </a:r>
            <a:r>
              <a:rPr lang="en-US" sz="2800" dirty="0" err="1" smtClean="0"/>
              <a:t>egeninnsats</a:t>
            </a:r>
            <a:r>
              <a:rPr lang="en-US" sz="2800" dirty="0" smtClean="0"/>
              <a:t> </a:t>
            </a:r>
            <a:r>
              <a:rPr lang="en-US" sz="2800" dirty="0" err="1"/>
              <a:t>fra</a:t>
            </a:r>
            <a:r>
              <a:rPr lang="en-US" sz="2800" dirty="0"/>
              <a:t> </a:t>
            </a:r>
            <a:r>
              <a:rPr lang="en-US" sz="2800" dirty="0" err="1"/>
              <a:t>klubb</a:t>
            </a:r>
            <a:r>
              <a:rPr lang="en-US" sz="2800" dirty="0"/>
              <a:t>(</a:t>
            </a:r>
            <a:r>
              <a:rPr lang="en-US" sz="2800" dirty="0" err="1"/>
              <a:t>er</a:t>
            </a:r>
            <a:r>
              <a:rPr lang="en-US" sz="2800" dirty="0"/>
              <a:t>) + </a:t>
            </a:r>
            <a:r>
              <a:rPr lang="en-US" sz="2800" dirty="0" err="1"/>
              <a:t>bidrag</a:t>
            </a:r>
            <a:r>
              <a:rPr lang="en-US" sz="2800" dirty="0"/>
              <a:t> </a:t>
            </a:r>
            <a:r>
              <a:rPr lang="en-US" sz="2800" dirty="0" err="1"/>
              <a:t>fra</a:t>
            </a:r>
            <a:r>
              <a:rPr lang="en-US" sz="2800" dirty="0"/>
              <a:t> DDF</a:t>
            </a:r>
          </a:p>
          <a:p>
            <a:pPr lvl="0">
              <a:spcBef>
                <a:spcPts val="1195"/>
              </a:spcBef>
              <a:buClr>
                <a:srgbClr val="D2C896"/>
              </a:buClr>
            </a:pPr>
            <a:r>
              <a:rPr lang="en-US" sz="2800" dirty="0"/>
              <a:t>En </a:t>
            </a:r>
            <a:r>
              <a:rPr lang="en-US" sz="2800" dirty="0" err="1"/>
              <a:t>årlig</a:t>
            </a:r>
            <a:r>
              <a:rPr lang="en-US" sz="2800" dirty="0"/>
              <a:t> “</a:t>
            </a:r>
            <a:r>
              <a:rPr lang="en-US" sz="2800" dirty="0" err="1"/>
              <a:t>samle</a:t>
            </a:r>
            <a:r>
              <a:rPr lang="en-US" sz="2800" dirty="0"/>
              <a:t>-</a:t>
            </a:r>
            <a:r>
              <a:rPr lang="en-US" sz="2800" dirty="0" smtClean="0"/>
              <a:t>”</a:t>
            </a:r>
            <a:r>
              <a:rPr lang="en-US" sz="2800" dirty="0" err="1" smtClean="0"/>
              <a:t>søknad</a:t>
            </a:r>
            <a:r>
              <a:rPr lang="en-US" sz="2800" dirty="0" smtClean="0"/>
              <a:t> </a:t>
            </a:r>
            <a:r>
              <a:rPr lang="en-US" sz="2800" dirty="0" err="1"/>
              <a:t>fra</a:t>
            </a:r>
            <a:r>
              <a:rPr lang="en-US" sz="2800" dirty="0"/>
              <a:t> </a:t>
            </a:r>
            <a:r>
              <a:rPr lang="en-US" sz="2800" dirty="0" err="1" smtClean="0"/>
              <a:t>Distriktet</a:t>
            </a:r>
            <a:r>
              <a:rPr lang="en-US" sz="2800" dirty="0" smtClean="0"/>
              <a:t> </a:t>
            </a:r>
            <a:r>
              <a:rPr lang="en-US" sz="2800" dirty="0" err="1"/>
              <a:t>til</a:t>
            </a:r>
            <a:r>
              <a:rPr lang="en-US" sz="2800" dirty="0"/>
              <a:t> TRF </a:t>
            </a:r>
            <a:r>
              <a:rPr lang="en-US" sz="2800" dirty="0" err="1"/>
              <a:t>om</a:t>
            </a:r>
            <a:r>
              <a:rPr lang="en-US" sz="2800" dirty="0"/>
              <a:t> </a:t>
            </a:r>
            <a:r>
              <a:rPr lang="en-US" sz="2800" dirty="0" err="1"/>
              <a:t>inntil</a:t>
            </a:r>
            <a:r>
              <a:rPr lang="en-US" sz="2800" dirty="0"/>
              <a:t> 50% </a:t>
            </a:r>
            <a:r>
              <a:rPr lang="en-US" sz="2800" dirty="0" err="1"/>
              <a:t>av</a:t>
            </a:r>
            <a:r>
              <a:rPr lang="en-US" sz="2800" dirty="0"/>
              <a:t> DDF</a:t>
            </a:r>
          </a:p>
          <a:p>
            <a:pPr lvl="0">
              <a:spcBef>
                <a:spcPts val="1195"/>
              </a:spcBef>
              <a:buClr>
                <a:srgbClr val="D2C896"/>
              </a:buClr>
            </a:pPr>
            <a:r>
              <a:rPr lang="en-US" sz="2800" dirty="0" err="1"/>
              <a:t>Klubb</a:t>
            </a:r>
            <a:r>
              <a:rPr lang="en-US" sz="2800" dirty="0"/>
              <a:t> </a:t>
            </a:r>
            <a:r>
              <a:rPr lang="en-US" sz="2800" dirty="0" err="1"/>
              <a:t>rapporterer</a:t>
            </a:r>
            <a:r>
              <a:rPr lang="en-US" sz="2800" dirty="0"/>
              <a:t> </a:t>
            </a:r>
            <a:r>
              <a:rPr lang="en-US" sz="2800" dirty="0" err="1"/>
              <a:t>til</a:t>
            </a:r>
            <a:r>
              <a:rPr lang="en-US" sz="2800" dirty="0"/>
              <a:t> </a:t>
            </a:r>
            <a:r>
              <a:rPr lang="en-US" sz="2800" dirty="0" smtClean="0"/>
              <a:t/>
            </a:r>
            <a:br>
              <a:rPr lang="en-US" sz="2800" dirty="0" smtClean="0"/>
            </a:br>
            <a:r>
              <a:rPr lang="en-US" sz="2800" dirty="0" err="1"/>
              <a:t>D</a:t>
            </a:r>
            <a:r>
              <a:rPr lang="en-US" sz="2800" dirty="0" err="1" smtClean="0"/>
              <a:t>istriktet</a:t>
            </a:r>
            <a:r>
              <a:rPr lang="en-US" sz="2800" dirty="0" smtClean="0"/>
              <a:t> </a:t>
            </a:r>
            <a:r>
              <a:rPr lang="en-US" sz="2800" dirty="0" err="1" smtClean="0"/>
              <a:t>iht</a:t>
            </a:r>
            <a:r>
              <a:rPr lang="en-US" sz="2800" dirty="0" smtClean="0"/>
              <a:t>. </a:t>
            </a:r>
            <a:r>
              <a:rPr lang="en-US" sz="2800" dirty="0" err="1"/>
              <a:t>r</a:t>
            </a:r>
            <a:r>
              <a:rPr lang="en-US" sz="2800" dirty="0" err="1" smtClean="0"/>
              <a:t>etningslinjene</a:t>
            </a:r>
            <a:r>
              <a:rPr lang="en-US" sz="2800" dirty="0" smtClean="0"/>
              <a:t> </a:t>
            </a:r>
            <a:endParaRPr lang="en-US" sz="2800" dirty="0"/>
          </a:p>
          <a:p>
            <a:pPr lvl="0"/>
            <a:endParaRPr lang="nb-NO" dirty="0"/>
          </a:p>
        </p:txBody>
      </p:sp>
      <p:pic>
        <p:nvPicPr>
          <p:cNvPr id="4" name="Picture 2"/>
          <p:cNvPicPr>
            <a:picLocks noChangeAspect="1"/>
          </p:cNvPicPr>
          <p:nvPr/>
        </p:nvPicPr>
        <p:blipFill>
          <a:blip r:embed="rId2"/>
          <a:srcRect/>
          <a:stretch>
            <a:fillRect/>
          </a:stretch>
        </p:blipFill>
        <p:spPr>
          <a:xfrm>
            <a:off x="7740350" y="0"/>
            <a:ext cx="1403649" cy="83671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54592" y="3962632"/>
            <a:ext cx="214738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8103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10868</TotalTime>
  <Words>1425</Words>
  <Application>Microsoft Office PowerPoint</Application>
  <PresentationFormat>Skjermfremvisning (4:3)</PresentationFormat>
  <Paragraphs>196</Paragraphs>
  <Slides>25</Slides>
  <Notes>5</Notes>
  <HiddenSlides>0</HiddenSlides>
  <MMClips>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Office-tema</vt:lpstr>
      <vt:lpstr>Rotary Grants fra 1. juli 2013</vt:lpstr>
      <vt:lpstr>PowerPoint-presentasjon</vt:lpstr>
      <vt:lpstr>Hvorfor «Rotary Grants» (FVP)</vt:lpstr>
      <vt:lpstr>Hvorfor «Rotary Grants» (FVP)</vt:lpstr>
      <vt:lpstr>De 6 fokusområder</vt:lpstr>
      <vt:lpstr>Funding Model</vt:lpstr>
      <vt:lpstr>PowerPoint-presentasjon</vt:lpstr>
      <vt:lpstr>District Grants (1)</vt:lpstr>
      <vt:lpstr>District Grants (2)</vt:lpstr>
      <vt:lpstr>PowerPoint-presentasjon</vt:lpstr>
      <vt:lpstr>PowerPoint-presentasjon</vt:lpstr>
      <vt:lpstr>PowerPoint-presentasjon</vt:lpstr>
      <vt:lpstr>Global Grant (1)</vt:lpstr>
      <vt:lpstr>Global Grant (2)</vt:lpstr>
      <vt:lpstr>Global Grant (3)</vt:lpstr>
      <vt:lpstr>Bærekraftig -Sustainable</vt:lpstr>
      <vt:lpstr>De 6 fokusområder</vt:lpstr>
      <vt:lpstr>Vocational Training Team (VTT)</vt:lpstr>
      <vt:lpstr>PowerPoint-presentasjon</vt:lpstr>
      <vt:lpstr>Global &amp; District Grants</vt:lpstr>
      <vt:lpstr>Packaged Grant</vt:lpstr>
      <vt:lpstr>Packaged Grants Et samarbeid  mellom TRF &amp; Strategiske Partnere Ingen kostnad for klubb/distrikt</vt:lpstr>
      <vt:lpstr>PowerPoint-presentasjon</vt:lpstr>
      <vt:lpstr>PowerPoint-presentasjon</vt:lpstr>
      <vt:lpstr>PowerPoint-presentasjon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John-PC</dc:creator>
  <cp:lastModifiedBy>Rune</cp:lastModifiedBy>
  <cp:revision>159</cp:revision>
  <dcterms:created xsi:type="dcterms:W3CDTF">2012-01-18T16:55:55Z</dcterms:created>
  <dcterms:modified xsi:type="dcterms:W3CDTF">2013-09-22T19:26:55Z</dcterms:modified>
</cp:coreProperties>
</file>