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18"/>
  </p:notesMasterIdLst>
  <p:handoutMasterIdLst>
    <p:handoutMasterId r:id="rId19"/>
  </p:handoutMasterIdLst>
  <p:sldIdLst>
    <p:sldId id="361" r:id="rId4"/>
    <p:sldId id="357" r:id="rId5"/>
    <p:sldId id="362" r:id="rId6"/>
    <p:sldId id="364" r:id="rId7"/>
    <p:sldId id="365" r:id="rId8"/>
    <p:sldId id="366" r:id="rId9"/>
    <p:sldId id="368" r:id="rId10"/>
    <p:sldId id="378" r:id="rId11"/>
    <p:sldId id="379" r:id="rId12"/>
    <p:sldId id="369" r:id="rId13"/>
    <p:sldId id="370" r:id="rId14"/>
    <p:sldId id="373" r:id="rId15"/>
    <p:sldId id="372" r:id="rId16"/>
    <p:sldId id="367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FF7600"/>
    <a:srgbClr val="D91B5C"/>
    <a:srgbClr val="872175"/>
    <a:srgbClr val="009999"/>
    <a:srgbClr val="00AEEF"/>
    <a:srgbClr val="01B4E7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7" autoAdjust="0"/>
    <p:restoredTop sz="99761" autoAdjust="0"/>
  </p:normalViewPr>
  <p:slideViewPr>
    <p:cSldViewPr>
      <p:cViewPr varScale="1">
        <p:scale>
          <a:sx n="74" d="100"/>
          <a:sy n="74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-3592" y="-10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DE7E74AB-C509-40F5-9C18-98DC113DD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8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EEC5CFC6-0B52-4ED0-8560-967F272C3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6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629615-8EF3-43F4-ADE8-EA20728A973B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8625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732E48-D097-4378-B56F-8245FBC3FFCB}" type="slidenum">
              <a:rPr lang="en-US" smtClean="0"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3802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165850"/>
            <a:ext cx="1371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5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795963" y="228600"/>
            <a:ext cx="3043237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063" y="6477000"/>
            <a:ext cx="3106737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|  </a:t>
            </a:r>
            <a:fld id="{EF9F2AC5-A472-451B-9A2D-250E4C9941EF}" type="slidenum">
              <a:rPr lang="en-US" sz="900" spc="30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pPr algn="r" eaLnBrk="0" hangingPunct="0"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ea typeface="ヒラギノ角ゴ Pro W3" charset="0"/>
              <a:cs typeface="Arial Narrow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33" r:id="rId14"/>
    <p:sldLayoutId id="2147483734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4025" y="6477000"/>
            <a:ext cx="1882775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|  </a:t>
            </a:r>
            <a:fld id="{ADB1767A-460F-4C9F-8812-774069FD37A7}" type="slidenum">
              <a:rPr lang="en-US" sz="900" spc="30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pPr algn="r" eaLnBrk="0" hangingPunct="0"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ea typeface="ヒラギノ角ゴ Pro W3" charset="0"/>
              <a:cs typeface="Arial Narrow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otary.no/" TargetMode="External"/><Relationship Id="rId2" Type="http://schemas.openxmlformats.org/officeDocument/2006/relationships/hyperlink" Target="http://www.rotary.org/en/MediaAndNews/News/Pages/110927_news_survey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aalesundost.rotary.no/" TargetMode="External"/><Relationship Id="rId4" Type="http://schemas.openxmlformats.org/officeDocument/2006/relationships/hyperlink" Target="http://d2305.rotary.no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lubbservice@rotary.no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3795" name="Rectangle 10"/>
          <p:cNvSpPr txBox="1">
            <a:spLocks noChangeArrowheads="1"/>
          </p:cNvSpPr>
          <p:nvPr/>
        </p:nvSpPr>
        <p:spPr bwMode="auto">
          <a:xfrm>
            <a:off x="533400" y="35814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spcAft>
                <a:spcPts val="2400"/>
              </a:spcAft>
            </a:pPr>
            <a:r>
              <a:rPr lang="en-US" sz="4400">
                <a:solidFill>
                  <a:schemeClr val="bg1"/>
                </a:solidFill>
                <a:latin typeface="Arial Narrow Bold"/>
                <a:ea typeface="Arial Narrow Bold"/>
                <a:cs typeface="Arial Narrow Bold"/>
              </a:rPr>
              <a:t>TITLE</a:t>
            </a:r>
          </a:p>
        </p:txBody>
      </p:sp>
      <p:sp>
        <p:nvSpPr>
          <p:cNvPr id="6" name="Rubrik 5"/>
          <p:cNvSpPr>
            <a:spLocks noGrp="1"/>
          </p:cNvSpPr>
          <p:nvPr>
            <p:ph type="ctrTitle"/>
          </p:nvPr>
        </p:nvSpPr>
        <p:spPr bwMode="auto">
          <a:xfrm>
            <a:off x="-180975" y="3213100"/>
            <a:ext cx="9477375" cy="1511300"/>
          </a:xfrm>
          <a:ln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v-SE" b="1" smtClean="0">
                <a:latin typeface="Arial Narrow" pitchFamily="34" charset="0"/>
              </a:rPr>
              <a:t>	Kommunikasjon og informasjon </a:t>
            </a:r>
            <a:br>
              <a:rPr lang="sv-SE" b="1" smtClean="0">
                <a:latin typeface="Arial Narrow" pitchFamily="34" charset="0"/>
              </a:rPr>
            </a:br>
            <a:r>
              <a:rPr lang="sv-SE" b="1" smtClean="0">
                <a:latin typeface="Arial Narrow" pitchFamily="34" charset="0"/>
              </a:rPr>
              <a:t>			Hvilke kanaler har vi?</a:t>
            </a:r>
            <a:endParaRPr lang="sv-SE" smtClean="0">
              <a:latin typeface="Arial Narrow" pitchFamily="34" charset="0"/>
            </a:endParaRPr>
          </a:p>
        </p:txBody>
      </p:sp>
      <p:sp>
        <p:nvSpPr>
          <p:cNvPr id="33797" name="Underrubrik 6"/>
          <p:cNvSpPr>
            <a:spLocks noGrp="1"/>
          </p:cNvSpPr>
          <p:nvPr>
            <p:ph type="subTitle" idx="1"/>
          </p:nvPr>
        </p:nvSpPr>
        <p:spPr bwMode="auto">
          <a:xfrm>
            <a:off x="539750" y="4868863"/>
            <a:ext cx="6400800" cy="66357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r>
              <a:rPr lang="sv-SE" sz="2400" smtClean="0">
                <a:latin typeface="Georgia" pitchFamily="18" charset="0"/>
              </a:rPr>
              <a:t>					D 2305 – PETS 2014</a:t>
            </a:r>
          </a:p>
          <a:p>
            <a:pPr eaLnBrk="1" hangingPunct="1"/>
            <a:r>
              <a:rPr lang="sv-SE" smtClean="0">
                <a:latin typeface="Georgia" pitchFamily="18" charset="0"/>
              </a:rPr>
              <a:t>					v/ </a:t>
            </a:r>
            <a:r>
              <a:rPr lang="sv-SE" sz="2000" smtClean="0">
                <a:latin typeface="Georgia" pitchFamily="18" charset="0"/>
              </a:rPr>
              <a:t>IPDG / DT Margit Bjugstad</a:t>
            </a:r>
            <a:endParaRPr lang="sv-SE" smtClean="0"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04813"/>
            <a:ext cx="82296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2800" b="1" smtClean="0">
                <a:solidFill>
                  <a:schemeClr val="bg1"/>
                </a:solidFill>
              </a:rPr>
              <a:t>rotary.org – ny hjemmeside</a:t>
            </a:r>
          </a:p>
        </p:txBody>
      </p:sp>
      <p:pic>
        <p:nvPicPr>
          <p:cNvPr id="38914" name="Plassholder for innhold 3" descr="Skjermbilde 2013-09-24 kl. 08.18.23.png"/>
          <p:cNvPicPr>
            <a:picLocks noGrp="1" noChangeAspect="1"/>
          </p:cNvPicPr>
          <p:nvPr>
            <p:ph type="body" idx="4294967295"/>
          </p:nvPr>
        </p:nvPicPr>
        <p:blipFill>
          <a:blip r:embed="rId2"/>
          <a:srcRect t="5049" b="5049"/>
          <a:stretch>
            <a:fillRect/>
          </a:stretch>
        </p:blipFill>
        <p:spPr bwMode="auto">
          <a:xfrm>
            <a:off x="684213" y="1268413"/>
            <a:ext cx="7842250" cy="48847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2800" b="1" smtClean="0">
                <a:solidFill>
                  <a:schemeClr val="bg1"/>
                </a:solidFill>
              </a:rPr>
              <a:t>Ny hjemmeside – rotary.org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Bygget om og re-gruppert, 2 deler:</a:t>
            </a:r>
          </a:p>
          <a:p>
            <a:pPr>
              <a:buFont typeface="Arial" charset="0"/>
              <a:buNone/>
            </a:pPr>
            <a:endParaRPr lang="nb-NO" sz="2800" dirty="0" smtClean="0">
              <a:solidFill>
                <a:schemeClr val="tx2"/>
              </a:solidFill>
            </a:endParaRPr>
          </a:p>
          <a:p>
            <a:pPr lvl="2"/>
            <a:r>
              <a:rPr lang="nb-NO" sz="2800" b="1" dirty="0" smtClean="0">
                <a:solidFill>
                  <a:schemeClr val="tx2"/>
                </a:solidFill>
              </a:rPr>
              <a:t>rotary.org </a:t>
            </a:r>
          </a:p>
          <a:p>
            <a:pPr lvl="2">
              <a:buFont typeface="Arial" charset="0"/>
              <a:buNone/>
            </a:pPr>
            <a:r>
              <a:rPr lang="nb-NO" sz="2000" dirty="0" smtClean="0"/>
              <a:t>	</a:t>
            </a:r>
            <a:r>
              <a:rPr lang="nb-NO" dirty="0" smtClean="0">
                <a:solidFill>
                  <a:schemeClr val="tx2"/>
                </a:solidFill>
              </a:rPr>
              <a:t>Ekstern kommunikasjon / for folk flest</a:t>
            </a:r>
          </a:p>
          <a:p>
            <a:pPr lvl="2"/>
            <a:endParaRPr lang="nb-NO" b="1" dirty="0" smtClean="0">
              <a:solidFill>
                <a:schemeClr val="tx2"/>
              </a:solidFill>
            </a:endParaRPr>
          </a:p>
          <a:p>
            <a:pPr lvl="2"/>
            <a:r>
              <a:rPr lang="nb-NO" b="1" dirty="0" smtClean="0">
                <a:solidFill>
                  <a:schemeClr val="tx2"/>
                </a:solidFill>
              </a:rPr>
              <a:t>My </a:t>
            </a:r>
            <a:r>
              <a:rPr lang="nb-NO" sz="2000" b="1" dirty="0" smtClean="0">
                <a:solidFill>
                  <a:schemeClr val="tx2"/>
                </a:solidFill>
              </a:rPr>
              <a:t>Rotary</a:t>
            </a:r>
            <a:endParaRPr lang="nb-NO" b="1" dirty="0" smtClean="0">
              <a:solidFill>
                <a:schemeClr val="tx2"/>
              </a:solidFill>
            </a:endParaRPr>
          </a:p>
          <a:p>
            <a:pPr lvl="2">
              <a:buFont typeface="Arial" charset="0"/>
              <a:buNone/>
            </a:pPr>
            <a:r>
              <a:rPr lang="nb-NO" dirty="0" smtClean="0"/>
              <a:t>	</a:t>
            </a:r>
            <a:r>
              <a:rPr lang="nb-NO" dirty="0" smtClean="0">
                <a:solidFill>
                  <a:schemeClr val="tx2"/>
                </a:solidFill>
              </a:rPr>
              <a:t>For medlemmer</a:t>
            </a:r>
          </a:p>
          <a:p>
            <a:pPr lvl="2">
              <a:buFont typeface="Arial" charset="0"/>
              <a:buNone/>
            </a:pPr>
            <a:r>
              <a:rPr lang="nb-NO" dirty="0" smtClean="0">
                <a:solidFill>
                  <a:schemeClr val="tx2"/>
                </a:solidFill>
              </a:rPr>
              <a:t>	Viktig redskap for alle ledere i Rotary</a:t>
            </a:r>
          </a:p>
          <a:p>
            <a:endParaRPr lang="nb-NO" dirty="0" smtClean="0">
              <a:solidFill>
                <a:schemeClr val="tx2"/>
              </a:solidFill>
            </a:endParaRPr>
          </a:p>
        </p:txBody>
      </p:sp>
      <p:pic>
        <p:nvPicPr>
          <p:cNvPr id="39939" name="Picture 4" descr="BD2129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6449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2800" b="1" smtClean="0">
                <a:solidFill>
                  <a:schemeClr val="bg1"/>
                </a:solidFill>
              </a:rPr>
              <a:t>My rotary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125538"/>
            <a:ext cx="8229600" cy="5000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nb-NO" dirty="0" smtClean="0"/>
              <a:t>		</a:t>
            </a:r>
            <a:r>
              <a:rPr lang="nb-NO" dirty="0" smtClean="0">
                <a:solidFill>
                  <a:schemeClr val="tx2"/>
                </a:solidFill>
              </a:rPr>
              <a:t>http://www.rotary.org</a:t>
            </a:r>
          </a:p>
          <a:p>
            <a:endParaRPr lang="nb-NO" dirty="0" smtClean="0"/>
          </a:p>
          <a:p>
            <a:pPr>
              <a:buFont typeface="Arial" charset="0"/>
              <a:buNone/>
            </a:pPr>
            <a:endParaRPr lang="nb-NO" dirty="0" smtClean="0"/>
          </a:p>
          <a:p>
            <a:pPr>
              <a:buFont typeface="Arial" charset="0"/>
              <a:buNone/>
            </a:pPr>
            <a:r>
              <a:rPr lang="nb-NO" dirty="0" smtClean="0"/>
              <a:t>				</a:t>
            </a:r>
            <a:r>
              <a:rPr lang="nb-NO" dirty="0" smtClean="0">
                <a:solidFill>
                  <a:schemeClr val="tx2"/>
                </a:solidFill>
              </a:rPr>
              <a:t>My rotary</a:t>
            </a:r>
          </a:p>
          <a:p>
            <a:pPr>
              <a:buFont typeface="Arial" charset="0"/>
              <a:buNone/>
            </a:pPr>
            <a:endParaRPr lang="nb-NO" dirty="0" smtClean="0"/>
          </a:p>
          <a:p>
            <a:pPr>
              <a:buFont typeface="Arial" charset="0"/>
              <a:buNone/>
            </a:pPr>
            <a:r>
              <a:rPr lang="nb-NO" dirty="0" smtClean="0"/>
              <a:t>							</a:t>
            </a:r>
          </a:p>
          <a:p>
            <a:pPr>
              <a:buFont typeface="Arial" charset="0"/>
              <a:buNone/>
            </a:pPr>
            <a:r>
              <a:rPr lang="nb-NO" dirty="0" smtClean="0"/>
              <a:t>				</a:t>
            </a:r>
            <a:r>
              <a:rPr lang="nb-NO" dirty="0" smtClean="0">
                <a:solidFill>
                  <a:schemeClr val="tx2"/>
                </a:solidFill>
              </a:rPr>
              <a:t>REGISTER		       </a:t>
            </a:r>
            <a:r>
              <a:rPr lang="nb-NO" sz="2800" dirty="0" smtClean="0">
                <a:solidFill>
                  <a:schemeClr val="tx2"/>
                </a:solidFill>
              </a:rPr>
              <a:t>Club Central</a:t>
            </a:r>
            <a:r>
              <a:rPr lang="nb-NO" dirty="0" smtClean="0">
                <a:solidFill>
                  <a:schemeClr val="tx2"/>
                </a:solidFill>
              </a:rPr>
              <a:t> </a:t>
            </a:r>
            <a:r>
              <a:rPr lang="nb-NO" sz="1800" dirty="0" smtClean="0">
                <a:solidFill>
                  <a:schemeClr val="tx2"/>
                </a:solidFill>
              </a:rPr>
              <a:t>(Mål og planer)</a:t>
            </a:r>
            <a:endParaRPr lang="nb-NO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nb-NO" dirty="0" smtClean="0">
                <a:solidFill>
                  <a:schemeClr val="tx2"/>
                </a:solidFill>
              </a:rPr>
              <a:t>				</a:t>
            </a:r>
          </a:p>
          <a:p>
            <a:pPr>
              <a:buFont typeface="Arial" charset="0"/>
              <a:buNone/>
            </a:pPr>
            <a:r>
              <a:rPr lang="nb-NO" sz="2400" dirty="0">
                <a:solidFill>
                  <a:schemeClr val="tx2"/>
                </a:solidFill>
              </a:rPr>
              <a:t>	</a:t>
            </a:r>
            <a:r>
              <a:rPr lang="nb-NO" sz="2400" dirty="0" smtClean="0">
                <a:solidFill>
                  <a:schemeClr val="tx2"/>
                </a:solidFill>
              </a:rPr>
              <a:t>			NB! Må ikke forveksles med Medlemsnett!</a:t>
            </a:r>
          </a:p>
          <a:p>
            <a:pPr>
              <a:buFont typeface="Arial" charset="0"/>
              <a:buNone/>
            </a:pPr>
            <a:endParaRPr lang="nb-NO" sz="2400" dirty="0" smtClean="0"/>
          </a:p>
        </p:txBody>
      </p:sp>
      <p:pic>
        <p:nvPicPr>
          <p:cNvPr id="40963" name="Picture 4" descr="MC90043267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989138"/>
            <a:ext cx="773113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MC90043267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573463"/>
            <a:ext cx="773112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1908175" y="46529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0966" name="Line 11"/>
          <p:cNvSpPr>
            <a:spLocks noChangeShapeType="1"/>
          </p:cNvSpPr>
          <p:nvPr/>
        </p:nvSpPr>
        <p:spPr bwMode="auto">
          <a:xfrm>
            <a:off x="1908175" y="52292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0967" name="Line 12"/>
          <p:cNvSpPr>
            <a:spLocks noChangeShapeType="1"/>
          </p:cNvSpPr>
          <p:nvPr/>
        </p:nvSpPr>
        <p:spPr bwMode="auto">
          <a:xfrm flipV="1">
            <a:off x="1908175" y="4652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0968" name="Line 13"/>
          <p:cNvSpPr>
            <a:spLocks noChangeShapeType="1"/>
          </p:cNvSpPr>
          <p:nvPr/>
        </p:nvSpPr>
        <p:spPr bwMode="auto">
          <a:xfrm flipV="1">
            <a:off x="3708400" y="46529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pic>
        <p:nvPicPr>
          <p:cNvPr id="40969" name="Bilde 5" descr="Skjermbilde 2013-09-24 kl. 11.59.2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844675"/>
            <a:ext cx="40782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1" descr="MC900432674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4652963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476250"/>
            <a:ext cx="82296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2800" b="1" smtClean="0">
                <a:solidFill>
                  <a:schemeClr val="bg1"/>
                </a:solidFill>
              </a:rPr>
              <a:t>Rotary - ny, visuell profil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341438"/>
            <a:ext cx="8229600" cy="4813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nb-NO" sz="2400" smtClean="0">
                <a:solidFill>
                  <a:schemeClr val="tx2"/>
                </a:solidFill>
                <a:latin typeface="Arial" charset="0"/>
              </a:rPr>
              <a:t>” Tell Rotary’s story - Voice and visual Identity Guidelines</a:t>
            </a:r>
          </a:p>
          <a:p>
            <a:pPr>
              <a:buFont typeface="Arial" charset="0"/>
              <a:buNone/>
            </a:pPr>
            <a:r>
              <a:rPr lang="nb-NO" sz="2400" smtClean="0">
                <a:solidFill>
                  <a:schemeClr val="tx2"/>
                </a:solidFill>
                <a:latin typeface="Arial" charset="0"/>
              </a:rPr>
              <a:t>for Rotarians”</a:t>
            </a:r>
          </a:p>
          <a:p>
            <a:pPr>
              <a:buFont typeface="Arial" charset="0"/>
              <a:buNone/>
            </a:pPr>
            <a:endParaRPr lang="nb-NO" sz="1600" smtClean="0">
              <a:solidFill>
                <a:schemeClr val="tx2"/>
              </a:solidFill>
              <a:latin typeface="Arial" charset="0"/>
            </a:endParaRPr>
          </a:p>
          <a:p>
            <a:r>
              <a:rPr lang="nb-NO" sz="2400" smtClean="0">
                <a:solidFill>
                  <a:schemeClr val="tx2"/>
                </a:solidFill>
                <a:latin typeface="Arial" charset="0"/>
              </a:rPr>
              <a:t>Ny logo</a:t>
            </a:r>
          </a:p>
          <a:p>
            <a:r>
              <a:rPr lang="nb-NO" sz="2400" smtClean="0">
                <a:solidFill>
                  <a:schemeClr val="tx2"/>
                </a:solidFill>
                <a:latin typeface="Arial" charset="0"/>
              </a:rPr>
              <a:t>Ny design</a:t>
            </a:r>
          </a:p>
          <a:p>
            <a:r>
              <a:rPr lang="nb-NO" sz="2400" smtClean="0">
                <a:solidFill>
                  <a:schemeClr val="tx2"/>
                </a:solidFill>
                <a:latin typeface="Arial" charset="0"/>
              </a:rPr>
              <a:t>Ny fargepalett</a:t>
            </a:r>
          </a:p>
          <a:p>
            <a:r>
              <a:rPr lang="nb-NO" sz="2400" smtClean="0">
                <a:solidFill>
                  <a:schemeClr val="tx2"/>
                </a:solidFill>
                <a:latin typeface="Arial" charset="0"/>
              </a:rPr>
              <a:t>Viktig med felles</a:t>
            </a:r>
            <a:br>
              <a:rPr lang="nb-NO" sz="2400" smtClean="0">
                <a:solidFill>
                  <a:schemeClr val="tx2"/>
                </a:solidFill>
                <a:latin typeface="Arial" charset="0"/>
              </a:rPr>
            </a:br>
            <a:r>
              <a:rPr lang="nb-NO" sz="2400" smtClean="0">
                <a:solidFill>
                  <a:schemeClr val="tx2"/>
                </a:solidFill>
                <a:latin typeface="Arial" charset="0"/>
              </a:rPr>
              <a:t>merkevarebygging</a:t>
            </a:r>
          </a:p>
          <a:p>
            <a:r>
              <a:rPr lang="nb-NO" sz="2400" smtClean="0">
                <a:solidFill>
                  <a:schemeClr val="tx2"/>
                </a:solidFill>
                <a:latin typeface="Arial" charset="0"/>
              </a:rPr>
              <a:t>Gjenkjennbarhet</a:t>
            </a:r>
          </a:p>
          <a:p>
            <a:r>
              <a:rPr lang="nb-NO" sz="2400" smtClean="0">
                <a:solidFill>
                  <a:schemeClr val="tx2"/>
                </a:solidFill>
                <a:latin typeface="Arial" charset="0"/>
              </a:rPr>
              <a:t>Viktig med riktig fontbruk</a:t>
            </a:r>
          </a:p>
          <a:p>
            <a:r>
              <a:rPr lang="nb-NO" sz="2400" smtClean="0">
                <a:solidFill>
                  <a:schemeClr val="tx2"/>
                </a:solidFill>
                <a:latin typeface="Arial" charset="0"/>
              </a:rPr>
              <a:t>Viktig med riktig fargebruk</a:t>
            </a:r>
            <a:endParaRPr lang="nb-NO" sz="140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" name="Bilde 1" descr="Skjermbilde 2013-10-28 kl. 22.54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2349500"/>
            <a:ext cx="3738562" cy="2876550"/>
          </a:xfrm>
          <a:prstGeom prst="rect">
            <a:avLst/>
          </a:prstGeom>
          <a:ln>
            <a:solidFill>
              <a:srgbClr val="005DAA"/>
            </a:solidFill>
          </a:ln>
          <a:effectLst>
            <a:outerShdw blurRad="53975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33375"/>
            <a:ext cx="8229600" cy="1084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4000" dirty="0" smtClean="0">
                <a:solidFill>
                  <a:schemeClr val="bg1"/>
                </a:solidFill>
              </a:rPr>
              <a:t>Rotary - et ”hav” av informasjon, </a:t>
            </a:r>
            <a:r>
              <a:rPr lang="nb-NO" sz="4000" dirty="0" smtClean="0"/>
              <a:t> </a:t>
            </a:r>
            <a:r>
              <a:rPr lang="nb-NO" sz="4000" dirty="0" smtClean="0">
                <a:solidFill>
                  <a:schemeClr val="bg1"/>
                </a:solidFill>
              </a:rPr>
              <a:t>hjelp</a:t>
            </a:r>
            <a:r>
              <a:rPr lang="nb-NO" sz="4000" dirty="0" smtClean="0"/>
              <a:t>	</a:t>
            </a:r>
            <a:r>
              <a:rPr lang="nb-NO" sz="4000" dirty="0" smtClean="0">
                <a:solidFill>
                  <a:schemeClr val="tx2"/>
                </a:solidFill>
              </a:rPr>
              <a:t>og muligheter for nettverksbygging</a:t>
            </a:r>
            <a:br>
              <a:rPr lang="nb-NO" sz="4000" dirty="0" smtClean="0">
                <a:solidFill>
                  <a:schemeClr val="tx2"/>
                </a:solidFill>
              </a:rPr>
            </a:br>
            <a:endParaRPr lang="nb-NO" sz="4000" dirty="0" smtClean="0">
              <a:solidFill>
                <a:schemeClr val="tx2"/>
              </a:solidFill>
            </a:endParaRPr>
          </a:p>
        </p:txBody>
      </p:sp>
      <p:pic>
        <p:nvPicPr>
          <p:cNvPr id="53250" name="Plassholder for innhold 4"/>
          <p:cNvPicPr>
            <a:picLocks noGrp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16113"/>
            <a:ext cx="7437438" cy="34877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1547813" y="5589588"/>
            <a:ext cx="5616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4000" b="1" dirty="0" smtClean="0">
                <a:solidFill>
                  <a:srgbClr val="D91B5C"/>
                </a:solidFill>
              </a:rPr>
              <a:t>	TA </a:t>
            </a:r>
            <a:r>
              <a:rPr lang="nb-NO" sz="4000" b="1" dirty="0">
                <a:solidFill>
                  <a:srgbClr val="D91B5C"/>
                </a:solidFill>
              </a:rPr>
              <a:t>DET i BRUK ! </a:t>
            </a:r>
            <a:r>
              <a:rPr lang="nb-NO" dirty="0">
                <a:solidFill>
                  <a:schemeClr val="tx2"/>
                </a:solidFill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 bwMode="auto">
          <a:xfrm>
            <a:off x="381000" y="476250"/>
            <a:ext cx="8763000" cy="5334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sz="4000" smtClean="0">
                <a:solidFill>
                  <a:schemeClr val="tx1"/>
                </a:solidFill>
                <a:latin typeface="Calibri" pitchFamily="34" charset="0"/>
                <a:ea typeface="Arial Narrow" pitchFamily="34" charset="0"/>
                <a:cs typeface="Arial Narrow" pitchFamily="34" charset="0"/>
              </a:rPr>
              <a:t>			</a:t>
            </a:r>
            <a:r>
              <a:rPr lang="nb-NO" sz="2400" b="1" smtClean="0">
                <a:latin typeface="Calibri" pitchFamily="34" charset="0"/>
                <a:ea typeface="Arial Narrow" pitchFamily="34" charset="0"/>
                <a:cs typeface="Arial Narrow" pitchFamily="34" charset="0"/>
              </a:rPr>
              <a:t>PETS 2014 – Kommunikasjon og informasjon</a:t>
            </a:r>
            <a:endParaRPr lang="en-US" sz="2400" b="1" smtClean="0">
              <a:latin typeface="Calibri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35842" name="Platshållare för innehåll 1"/>
          <p:cNvSpPr>
            <a:spLocks noGrp="1"/>
          </p:cNvSpPr>
          <p:nvPr>
            <p:ph idx="1"/>
          </p:nvPr>
        </p:nvSpPr>
        <p:spPr bwMode="auto">
          <a:xfrm>
            <a:off x="468313" y="1196975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sz="2800" b="1" smtClean="0">
                <a:solidFill>
                  <a:schemeClr val="tx2"/>
                </a:solidFill>
                <a:latin typeface="Calibri" pitchFamily="34" charset="0"/>
                <a:ea typeface="Georgia" pitchFamily="18" charset="0"/>
                <a:cs typeface="Georgia" pitchFamily="18" charset="0"/>
              </a:rPr>
              <a:t>Hjemmesider </a:t>
            </a:r>
            <a:r>
              <a:rPr lang="nb-NO" sz="2800" smtClean="0">
                <a:solidFill>
                  <a:schemeClr val="tx2"/>
                </a:solidFill>
                <a:latin typeface="Calibri" pitchFamily="34" charset="0"/>
                <a:ea typeface="Georgia" pitchFamily="18" charset="0"/>
                <a:cs typeface="Georgia" pitchFamily="18" charset="0"/>
              </a:rPr>
              <a:t>– 4 nivåer (RI - NORFO - Distrikt - Klubb)</a:t>
            </a:r>
          </a:p>
          <a:p>
            <a:pPr eaLnBrk="1" hangingPunct="1"/>
            <a:r>
              <a:rPr lang="nb-NO" sz="2800" b="1" smtClean="0">
                <a:solidFill>
                  <a:schemeClr val="tx2"/>
                </a:solidFill>
                <a:latin typeface="Calibri" pitchFamily="34" charset="0"/>
                <a:ea typeface="Georgia" pitchFamily="18" charset="0"/>
                <a:cs typeface="Georgia" pitchFamily="18" charset="0"/>
              </a:rPr>
              <a:t>Guvernørens Månedsbrev</a:t>
            </a:r>
          </a:p>
          <a:p>
            <a:pPr eaLnBrk="1" hangingPunct="1"/>
            <a:r>
              <a:rPr lang="nb-NO" sz="2800" b="1" smtClean="0">
                <a:solidFill>
                  <a:schemeClr val="tx2"/>
                </a:solidFill>
                <a:latin typeface="Calibri" pitchFamily="34" charset="0"/>
                <a:ea typeface="Georgia" pitchFamily="18" charset="0"/>
                <a:cs typeface="Georgia" pitchFamily="18" charset="0"/>
              </a:rPr>
              <a:t>E-post</a:t>
            </a:r>
          </a:p>
          <a:p>
            <a:pPr eaLnBrk="1" hangingPunct="1"/>
            <a:r>
              <a:rPr lang="nb-NO" sz="2800" b="1" smtClean="0">
                <a:solidFill>
                  <a:schemeClr val="tx2"/>
                </a:solidFill>
                <a:latin typeface="Calibri" pitchFamily="34" charset="0"/>
                <a:ea typeface="Georgia" pitchFamily="18" charset="0"/>
                <a:cs typeface="Georgia" pitchFamily="18" charset="0"/>
              </a:rPr>
              <a:t>Skype -/ telefonmøter</a:t>
            </a:r>
          </a:p>
          <a:p>
            <a:pPr eaLnBrk="1" hangingPunct="1"/>
            <a:r>
              <a:rPr lang="nb-NO" sz="2800" b="1" smtClean="0">
                <a:solidFill>
                  <a:schemeClr val="tx2"/>
                </a:solidFill>
                <a:latin typeface="Calibri" pitchFamily="34" charset="0"/>
                <a:ea typeface="Georgia" pitchFamily="18" charset="0"/>
                <a:cs typeface="Georgia" pitchFamily="18" charset="0"/>
              </a:rPr>
              <a:t>Presentasjoner på møter og samlinger</a:t>
            </a:r>
          </a:p>
          <a:p>
            <a:pPr eaLnBrk="1" hangingPunct="1"/>
            <a:r>
              <a:rPr lang="nb-NO" sz="2800" b="1" smtClean="0">
                <a:solidFill>
                  <a:schemeClr val="tx2"/>
                </a:solidFill>
                <a:latin typeface="Calibri" pitchFamily="34" charset="0"/>
                <a:ea typeface="Georgia" pitchFamily="18" charset="0"/>
                <a:cs typeface="Georgia" pitchFamily="18" charset="0"/>
              </a:rPr>
              <a:t>Tidsskrifter/bøker/dokumenter/skjemaer….</a:t>
            </a:r>
          </a:p>
          <a:p>
            <a:pPr eaLnBrk="1" hangingPunct="1"/>
            <a:r>
              <a:rPr lang="nb-NO" sz="2800" b="1" smtClean="0">
                <a:solidFill>
                  <a:schemeClr val="tx2"/>
                </a:solidFill>
                <a:latin typeface="Calibri" pitchFamily="34" charset="0"/>
                <a:ea typeface="Georgia" pitchFamily="18" charset="0"/>
                <a:cs typeface="Georgia" pitchFamily="18" charset="0"/>
              </a:rPr>
              <a:t>Sosiale medier</a:t>
            </a:r>
          </a:p>
          <a:p>
            <a:pPr eaLnBrk="1" hangingPunct="1"/>
            <a:r>
              <a:rPr lang="nb-NO" sz="2800" b="1" smtClean="0">
                <a:solidFill>
                  <a:schemeClr val="tx2"/>
                </a:solidFill>
                <a:latin typeface="Calibri" pitchFamily="34" charset="0"/>
                <a:ea typeface="Georgia" pitchFamily="18" charset="0"/>
                <a:cs typeface="Georgia" pitchFamily="18" charset="0"/>
              </a:rPr>
              <a:t>Samtaler</a:t>
            </a:r>
            <a:r>
              <a:rPr lang="nb-NO" sz="2800" smtClean="0">
                <a:solidFill>
                  <a:schemeClr val="tx2"/>
                </a:solidFill>
                <a:latin typeface="Calibri" pitchFamily="34" charset="0"/>
                <a:ea typeface="Georgia" pitchFamily="18" charset="0"/>
                <a:cs typeface="Georgia" pitchFamily="18" charset="0"/>
              </a:rPr>
              <a:t> NB! Ikke undervurder!</a:t>
            </a:r>
          </a:p>
          <a:p>
            <a:pPr eaLnBrk="1" hangingPunct="1">
              <a:spcBef>
                <a:spcPct val="0"/>
              </a:spcBef>
            </a:pPr>
            <a:endParaRPr lang="sv-SE" sz="2800" smtClean="0">
              <a:solidFill>
                <a:schemeClr val="tx2"/>
              </a:solidFill>
              <a:latin typeface="Georgia" pitchFamily="18" charset="0"/>
              <a:ea typeface="Georgia" pitchFamily="18" charset="0"/>
              <a:cs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3200" b="1" smtClean="0">
                <a:solidFill>
                  <a:schemeClr val="bg1"/>
                </a:solidFill>
              </a:rPr>
              <a:t>Hjemmesider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268413"/>
            <a:ext cx="8229600" cy="4886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b-NO" sz="2000" b="1" smtClean="0">
                <a:solidFill>
                  <a:schemeClr val="tx2"/>
                </a:solidFill>
              </a:rPr>
              <a:t>RI:	</a:t>
            </a:r>
            <a:r>
              <a:rPr lang="nb-NO" sz="2000" smtClean="0"/>
              <a:t>				</a:t>
            </a:r>
            <a:r>
              <a:rPr lang="nb-NO" sz="2000" smtClean="0">
                <a:hlinkClick r:id="rId2"/>
              </a:rPr>
              <a:t>http://rotary.org </a:t>
            </a:r>
            <a:endParaRPr lang="nb-NO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nb-NO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b-NO" sz="2000" b="1" smtClean="0">
                <a:solidFill>
                  <a:schemeClr val="tx2"/>
                </a:solidFill>
              </a:rPr>
              <a:t>NORFO:</a:t>
            </a:r>
            <a:r>
              <a:rPr lang="nb-NO" sz="2000" smtClean="0">
                <a:solidFill>
                  <a:schemeClr val="tx2"/>
                </a:solidFill>
              </a:rPr>
              <a:t>                  </a:t>
            </a:r>
            <a:r>
              <a:rPr lang="nb-NO" sz="2000" smtClean="0">
                <a:solidFill>
                  <a:schemeClr val="tx2"/>
                </a:solidFill>
                <a:hlinkClick r:id="rId3"/>
              </a:rPr>
              <a:t>http://rotary.no</a:t>
            </a:r>
            <a:endParaRPr lang="nb-NO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b-NO" sz="2000" smtClean="0">
                <a:solidFill>
                  <a:schemeClr val="tx2"/>
                </a:solidFill>
              </a:rPr>
              <a:t>Viktige funksjoner: webmaster, webredaktør  og kommunikasjonskomiteen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nb-NO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b-NO" sz="2000" b="1" smtClean="0">
                <a:solidFill>
                  <a:schemeClr val="tx2"/>
                </a:solidFill>
              </a:rPr>
              <a:t>RD2305</a:t>
            </a:r>
            <a:r>
              <a:rPr lang="nb-NO" sz="2000" smtClean="0">
                <a:solidFill>
                  <a:schemeClr val="tx2"/>
                </a:solidFill>
              </a:rPr>
              <a:t>:</a:t>
            </a:r>
            <a:r>
              <a:rPr lang="nb-NO" sz="2000" smtClean="0"/>
              <a:t>                  </a:t>
            </a:r>
            <a:r>
              <a:rPr lang="nb-NO" sz="2000" smtClean="0">
                <a:hlinkClick r:id="rId4"/>
              </a:rPr>
              <a:t>http://d2305.rotary.no</a:t>
            </a:r>
            <a:endParaRPr lang="nb-NO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b-NO" sz="2000" smtClean="0">
                <a:solidFill>
                  <a:schemeClr val="tx2"/>
                </a:solidFill>
              </a:rPr>
              <a:t>Viktige funksjoner: DICO, webredaktør og kommunikasjonskomiteen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nb-NO" sz="20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b-NO" sz="2000" b="1" smtClean="0">
                <a:solidFill>
                  <a:schemeClr val="tx2"/>
                </a:solidFill>
              </a:rPr>
              <a:t>Klubb</a:t>
            </a:r>
            <a:r>
              <a:rPr lang="nb-NO" sz="2000" smtClean="0">
                <a:solidFill>
                  <a:schemeClr val="tx2"/>
                </a:solidFill>
              </a:rPr>
              <a:t>  </a:t>
            </a:r>
            <a:r>
              <a:rPr lang="nb-NO" sz="2000" smtClean="0"/>
              <a:t>                     </a:t>
            </a:r>
            <a:r>
              <a:rPr lang="nb-NO" sz="2000" smtClean="0">
                <a:hlinkClick r:id="rId5"/>
              </a:rPr>
              <a:t>http://aalesundost.rotary.no</a:t>
            </a:r>
            <a:endParaRPr lang="nb-NO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nb-NO" sz="2000" smtClean="0">
                <a:solidFill>
                  <a:schemeClr val="tx2"/>
                </a:solidFill>
              </a:rPr>
              <a:t>Viktige funksjoner: CICO og web -redaktør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nb-NO" sz="180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nb-NO" sz="2100" smtClean="0">
                <a:solidFill>
                  <a:schemeClr val="tx2"/>
                </a:solidFill>
              </a:rPr>
              <a:t>NB! Sidene </a:t>
            </a:r>
            <a:r>
              <a:rPr lang="nb-NO" sz="2100" u="sng" smtClean="0">
                <a:solidFill>
                  <a:schemeClr val="tx2"/>
                </a:solidFill>
              </a:rPr>
              <a:t>må</a:t>
            </a:r>
            <a:r>
              <a:rPr lang="nb-NO" sz="2100" smtClean="0">
                <a:solidFill>
                  <a:schemeClr val="tx2"/>
                </a:solidFill>
              </a:rPr>
              <a:t> være aktive og oppdaterte!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nb-NO" sz="2100" smtClean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nb-NO" sz="2100" smtClean="0">
                <a:solidFill>
                  <a:schemeClr val="tx2"/>
                </a:solidFill>
              </a:rPr>
              <a:t>Hjemmesidene er viktige virkemidler i omdømmebygging, mens også for å informere hverandre innad i klubbene, og klubbene imellom</a:t>
            </a:r>
          </a:p>
          <a:p>
            <a:endParaRPr lang="nb-NO" smtClean="0">
              <a:solidFill>
                <a:schemeClr val="tx2"/>
              </a:solidFill>
            </a:endParaRPr>
          </a:p>
        </p:txBody>
      </p:sp>
      <p:pic>
        <p:nvPicPr>
          <p:cNvPr id="37891" name="Picture 6" descr="MC900432666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4292600"/>
            <a:ext cx="9890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4000" smtClean="0">
                <a:solidFill>
                  <a:schemeClr val="bg1"/>
                </a:solidFill>
              </a:rPr>
              <a:t>Informasjon</a:t>
            </a:r>
            <a:r>
              <a:rPr lang="nb-NO" sz="4000" smtClean="0"/>
              <a:t/>
            </a:r>
            <a:br>
              <a:rPr lang="nb-NO" sz="4000" smtClean="0"/>
            </a:br>
            <a:r>
              <a:rPr lang="nb-NO" sz="4000" smtClean="0"/>
              <a:t/>
            </a:r>
            <a:br>
              <a:rPr lang="nb-NO" sz="4000" smtClean="0"/>
            </a:br>
            <a:endParaRPr lang="nb-NO" sz="4000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nb-NO" smtClean="0">
                <a:solidFill>
                  <a:schemeClr val="tx2"/>
                </a:solidFill>
              </a:rPr>
              <a:t>Alle medlemmer er forpliktet til å ha et Rotary- tidsskrift. For oss = ”</a:t>
            </a:r>
            <a:r>
              <a:rPr lang="nb-NO" i="1" smtClean="0">
                <a:solidFill>
                  <a:schemeClr val="tx2"/>
                </a:solidFill>
              </a:rPr>
              <a:t>Rotary Norden”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nb-NO" i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nb-NO" smtClean="0">
                <a:solidFill>
                  <a:schemeClr val="tx2"/>
                </a:solidFill>
              </a:rPr>
              <a:t>Norsk Rotary Håndbok (NORFO)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nb-NO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nb-NO" smtClean="0">
                <a:solidFill>
                  <a:schemeClr val="tx2"/>
                </a:solidFill>
              </a:rPr>
              <a:t>Distriktets Håndbok for klubbene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3200" b="1" smtClean="0">
                <a:solidFill>
                  <a:schemeClr val="bg1"/>
                </a:solidFill>
              </a:rPr>
              <a:t>Sosiale medier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sz="3500" b="1" smtClean="0">
                <a:solidFill>
                  <a:schemeClr val="tx2"/>
                </a:solidFill>
              </a:rPr>
              <a:t>Sosiale medier</a:t>
            </a:r>
            <a:r>
              <a:rPr lang="nb-NO" sz="3500" smtClean="0">
                <a:solidFill>
                  <a:schemeClr val="tx2"/>
                </a:solidFill>
              </a:rPr>
              <a:t> er fellesbetegnelsen på alle nettsteder der brukerne selv skaper innholdet. Blant de mest kjente tjenestene er blogger, nettsamfunn som Facebook, Twitter, YouTube,…</a:t>
            </a:r>
          </a:p>
          <a:p>
            <a:pPr eaLnBrk="1" hangingPunct="1"/>
            <a:r>
              <a:rPr lang="nb-NO" sz="3500" smtClean="0">
                <a:solidFill>
                  <a:schemeClr val="tx2"/>
                </a:solidFill>
              </a:rPr>
              <a:t>Distrikt, klubber?</a:t>
            </a:r>
          </a:p>
          <a:p>
            <a:endParaRPr lang="nb-NO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3200" b="1" smtClean="0">
                <a:solidFill>
                  <a:schemeClr val="bg1"/>
                </a:solidFill>
              </a:rPr>
              <a:t>Publikasjoner fra NORFO</a:t>
            </a:r>
          </a:p>
        </p:txBody>
      </p:sp>
      <p:pic>
        <p:nvPicPr>
          <p:cNvPr id="49154" name="Picture 32" descr="norsk_rotary_handbok_2012_100x14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1497012" cy="21717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49155" name="Picture 24" descr="hvorerduko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484313"/>
            <a:ext cx="104298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0" descr="Seremonier_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1916113"/>
            <a:ext cx="1392237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28" descr="okonomi_klubb_1403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4005263"/>
            <a:ext cx="12842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ktangel 16"/>
          <p:cNvSpPr/>
          <p:nvPr/>
        </p:nvSpPr>
        <p:spPr>
          <a:xfrm>
            <a:off x="5132758" y="4688105"/>
            <a:ext cx="3705452" cy="1200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>
                <a:latin typeface="+mn-lt"/>
                <a:ea typeface="+mn-ea"/>
                <a:cs typeface="+mn-cs"/>
              </a:rPr>
              <a:t>Bestilling: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1800" dirty="0">
                <a:latin typeface="+mn-lt"/>
                <a:ea typeface="+mn-ea"/>
                <a:cs typeface="+mn-cs"/>
              </a:rPr>
              <a:t>Gå inn på </a:t>
            </a:r>
            <a:r>
              <a:rPr lang="nb-NO" sz="1800" dirty="0">
                <a:ln>
                  <a:solidFill>
                    <a:schemeClr val="tx2"/>
                  </a:solidFill>
                </a:ln>
                <a:latin typeface="+mn-lt"/>
                <a:ea typeface="+mn-ea"/>
                <a:cs typeface="+mn-cs"/>
              </a:rPr>
              <a:t>rotary.no</a:t>
            </a:r>
            <a:r>
              <a:rPr lang="nb-NO" sz="1800" dirty="0">
                <a:latin typeface="+mn-lt"/>
                <a:ea typeface="+mn-ea"/>
                <a:cs typeface="+mn-cs"/>
              </a:rPr>
              <a:t> - infosenteret - publikasjoner og send bestillingen til:  </a:t>
            </a:r>
            <a:r>
              <a:rPr lang="nb-NO" sz="1800" u="sng" dirty="0">
                <a:latin typeface="+mn-lt"/>
                <a:ea typeface="+mn-ea"/>
                <a:cs typeface="+mn-cs"/>
              </a:rPr>
              <a:t> </a:t>
            </a:r>
            <a:r>
              <a:rPr lang="nb-NO" sz="1800" u="sng" dirty="0">
                <a:latin typeface="+mn-lt"/>
                <a:ea typeface="+mn-ea"/>
                <a:cs typeface="+mn-cs"/>
                <a:hlinkClick r:id="rId6"/>
              </a:rPr>
              <a:t>mailto:klubbservice@rotary.no</a:t>
            </a:r>
            <a:endParaRPr lang="nb-NO" sz="1800" u="sng" dirty="0">
              <a:latin typeface="+mn-lt"/>
              <a:ea typeface="+mn-ea"/>
              <a:cs typeface="+mn-cs"/>
            </a:endParaRPr>
          </a:p>
        </p:txBody>
      </p:sp>
      <p:pic>
        <p:nvPicPr>
          <p:cNvPr id="49159" name="Picture 26" descr="35-140x1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1484313"/>
            <a:ext cx="763588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2" descr="Fakta_om_Rotary_20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4292600"/>
            <a:ext cx="952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3200" b="1" smtClean="0">
                <a:solidFill>
                  <a:schemeClr val="bg1"/>
                </a:solidFill>
              </a:rPr>
              <a:t>Møteplasser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3100" smtClean="0">
                <a:solidFill>
                  <a:schemeClr val="tx2"/>
                </a:solidFill>
              </a:rPr>
              <a:t>PrePETS</a:t>
            </a:r>
          </a:p>
          <a:p>
            <a:pPr eaLnBrk="1" hangingPunct="1">
              <a:lnSpc>
                <a:spcPct val="90000"/>
              </a:lnSpc>
            </a:pPr>
            <a:r>
              <a:rPr lang="nb-NO" sz="3100" smtClean="0">
                <a:solidFill>
                  <a:schemeClr val="tx2"/>
                </a:solidFill>
              </a:rPr>
              <a:t>PETS og Distriktssamling</a:t>
            </a:r>
          </a:p>
          <a:p>
            <a:pPr eaLnBrk="1" hangingPunct="1">
              <a:lnSpc>
                <a:spcPct val="90000"/>
              </a:lnSpc>
            </a:pPr>
            <a:r>
              <a:rPr lang="nb-NO" sz="3100" smtClean="0">
                <a:solidFill>
                  <a:schemeClr val="tx2"/>
                </a:solidFill>
              </a:rPr>
              <a:t>Guvernørens Klubbesøk</a:t>
            </a:r>
          </a:p>
          <a:p>
            <a:pPr eaLnBrk="1" hangingPunct="1">
              <a:lnSpc>
                <a:spcPct val="90000"/>
              </a:lnSpc>
            </a:pPr>
            <a:r>
              <a:rPr lang="nb-NO" sz="3100" smtClean="0">
                <a:solidFill>
                  <a:schemeClr val="tx2"/>
                </a:solidFill>
              </a:rPr>
              <a:t>Klubbsamråd (Klubbmøter hvor klubben drøfter klubbsaker)</a:t>
            </a:r>
          </a:p>
          <a:p>
            <a:pPr eaLnBrk="1" hangingPunct="1">
              <a:lnSpc>
                <a:spcPct val="90000"/>
              </a:lnSpc>
            </a:pPr>
            <a:r>
              <a:rPr lang="nb-NO" sz="3100" smtClean="0">
                <a:solidFill>
                  <a:schemeClr val="tx2"/>
                </a:solidFill>
              </a:rPr>
              <a:t>Presidentforum</a:t>
            </a:r>
          </a:p>
          <a:p>
            <a:pPr eaLnBrk="1" hangingPunct="1">
              <a:lnSpc>
                <a:spcPct val="90000"/>
              </a:lnSpc>
            </a:pPr>
            <a:r>
              <a:rPr lang="nb-NO" sz="3100" smtClean="0">
                <a:solidFill>
                  <a:schemeClr val="tx2"/>
                </a:solidFill>
              </a:rPr>
              <a:t>Distriktskonferansen</a:t>
            </a:r>
          </a:p>
          <a:p>
            <a:pPr eaLnBrk="1" hangingPunct="1">
              <a:lnSpc>
                <a:spcPct val="90000"/>
              </a:lnSpc>
            </a:pPr>
            <a:r>
              <a:rPr lang="nb-NO" sz="3100" smtClean="0">
                <a:solidFill>
                  <a:schemeClr val="tx2"/>
                </a:solidFill>
              </a:rPr>
              <a:t>Besøke hverandres klubber</a:t>
            </a:r>
          </a:p>
          <a:p>
            <a:pPr eaLnBrk="1" hangingPunct="1">
              <a:lnSpc>
                <a:spcPct val="90000"/>
              </a:lnSpc>
            </a:pPr>
            <a:r>
              <a:rPr lang="nb-NO" sz="3100" smtClean="0">
                <a:solidFill>
                  <a:schemeClr val="tx2"/>
                </a:solidFill>
              </a:rPr>
              <a:t>Prosjektsamarbeid </a:t>
            </a:r>
          </a:p>
          <a:p>
            <a:endParaRPr lang="nb-NO" smtClean="0">
              <a:solidFill>
                <a:schemeClr val="tx2"/>
              </a:solidFill>
            </a:endParaRPr>
          </a:p>
        </p:txBody>
      </p:sp>
      <p:pic>
        <p:nvPicPr>
          <p:cNvPr id="50179" name="Picture 6" descr="MC90034184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644900"/>
            <a:ext cx="26447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3600" smtClean="0">
                <a:solidFill>
                  <a:schemeClr val="bg1"/>
                </a:solidFill>
              </a:rPr>
              <a:t>Kommunikasjon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nb-NO" smtClean="0">
                <a:solidFill>
                  <a:schemeClr val="tx2"/>
                </a:solidFill>
              </a:rPr>
              <a:t>NB! 	Ikke glem betydningen av den </a:t>
            </a:r>
          </a:p>
          <a:p>
            <a:pPr>
              <a:buFont typeface="Arial" charset="0"/>
              <a:buNone/>
            </a:pPr>
            <a:r>
              <a:rPr lang="nb-NO" b="1" i="1" smtClean="0">
                <a:solidFill>
                  <a:schemeClr val="tx2"/>
                </a:solidFill>
              </a:rPr>
              <a:t>direkte</a:t>
            </a:r>
            <a:r>
              <a:rPr lang="nb-NO" b="1" smtClean="0">
                <a:solidFill>
                  <a:schemeClr val="tx2"/>
                </a:solidFill>
              </a:rPr>
              <a:t> kommunikasjonen mellom mennesker</a:t>
            </a:r>
          </a:p>
          <a:p>
            <a:pPr>
              <a:buFont typeface="Arial" charset="0"/>
              <a:buNone/>
            </a:pPr>
            <a:endParaRPr lang="nb-NO" b="1" smtClean="0">
              <a:solidFill>
                <a:schemeClr val="tx2"/>
              </a:solidFill>
            </a:endParaRPr>
          </a:p>
        </p:txBody>
      </p:sp>
      <p:pic>
        <p:nvPicPr>
          <p:cNvPr id="51203" name="Picture 5" descr="j0233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068638"/>
            <a:ext cx="21526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7" descr="MC90037019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213100"/>
            <a:ext cx="2706687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2484438" y="5686425"/>
            <a:ext cx="430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b="1" dirty="0">
                <a:solidFill>
                  <a:schemeClr val="tx2"/>
                </a:solidFill>
              </a:rPr>
              <a:t>Møt folk – snakk med </a:t>
            </a:r>
            <a:r>
              <a:rPr lang="nb-NO" b="1" dirty="0" smtClean="0">
                <a:solidFill>
                  <a:schemeClr val="tx2"/>
                </a:solidFill>
              </a:rPr>
              <a:t>folk!</a:t>
            </a:r>
            <a:endParaRPr lang="nb-NO" b="1" dirty="0">
              <a:solidFill>
                <a:schemeClr val="tx2"/>
              </a:solidFill>
            </a:endParaRPr>
          </a:p>
        </p:txBody>
      </p:sp>
      <p:pic>
        <p:nvPicPr>
          <p:cNvPr id="51206" name="Picture 11" descr="MC900442022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500438"/>
            <a:ext cx="18859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04813"/>
            <a:ext cx="8229600" cy="1012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z="3600" dirty="0" smtClean="0">
                <a:solidFill>
                  <a:schemeClr val="bg1"/>
                </a:solidFill>
              </a:rPr>
              <a:t>Kommunikasjon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nb-NO" sz="4800" dirty="0" smtClean="0"/>
              <a:t>						</a:t>
            </a:r>
            <a:r>
              <a:rPr lang="nb-NO" sz="4800" dirty="0" smtClean="0">
                <a:solidFill>
                  <a:schemeClr val="tx2"/>
                </a:solidFill>
              </a:rPr>
              <a:t>Vi kan ikke unngå å </a:t>
            </a:r>
          </a:p>
          <a:p>
            <a:pPr>
              <a:buFont typeface="Arial" charset="0"/>
              <a:buNone/>
            </a:pPr>
            <a:r>
              <a:rPr lang="nb-NO" sz="4800" dirty="0" smtClean="0">
                <a:solidFill>
                  <a:schemeClr val="tx2"/>
                </a:solidFill>
              </a:rPr>
              <a:t>						kommunisere !</a:t>
            </a:r>
          </a:p>
          <a:p>
            <a:pPr>
              <a:buFont typeface="Arial" charset="0"/>
              <a:buNone/>
            </a:pPr>
            <a:endParaRPr lang="nb-NO" sz="3600" i="1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nb-NO" sz="3600" i="1" dirty="0" smtClean="0">
                <a:solidFill>
                  <a:schemeClr val="tx2"/>
                </a:solidFill>
              </a:rPr>
              <a:t>Alltid </a:t>
            </a:r>
            <a:r>
              <a:rPr lang="nb-NO" sz="3600" dirty="0" smtClean="0">
                <a:solidFill>
                  <a:schemeClr val="tx2"/>
                </a:solidFill>
              </a:rPr>
              <a:t> ”sier” vi noe til andre – om oss sjøl!</a:t>
            </a:r>
          </a:p>
          <a:p>
            <a:pPr>
              <a:buFont typeface="Arial" charset="0"/>
              <a:buNone/>
            </a:pPr>
            <a:r>
              <a:rPr lang="nb-NO" sz="2400" dirty="0" smtClean="0">
                <a:solidFill>
                  <a:schemeClr val="tx2"/>
                </a:solidFill>
              </a:rPr>
              <a:t>							( - også på e-post!!!!)</a:t>
            </a:r>
          </a:p>
          <a:p>
            <a:endParaRPr lang="nb-NO" dirty="0" smtClean="0">
              <a:solidFill>
                <a:schemeClr val="tx2"/>
              </a:solidFill>
            </a:endParaRPr>
          </a:p>
        </p:txBody>
      </p:sp>
      <p:pic>
        <p:nvPicPr>
          <p:cNvPr id="52227" name="Picture 14" descr="MC90044203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18573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Rotary new_white</Template>
  <TotalTime>678</TotalTime>
  <Words>180</Words>
  <Application>Microsoft Office PowerPoint</Application>
  <PresentationFormat>Skjermfremvisning (4:3)</PresentationFormat>
  <Paragraphs>94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Arial Narrow Bold</vt:lpstr>
      <vt:lpstr>Calibri</vt:lpstr>
      <vt:lpstr>Georgia</vt:lpstr>
      <vt:lpstr>Wingdings</vt:lpstr>
      <vt:lpstr>ヒラギノ角ゴ Pro W3</vt:lpstr>
      <vt:lpstr>Rotary new_white</vt:lpstr>
      <vt:lpstr>Custom Design</vt:lpstr>
      <vt:lpstr>2_Custom Design</vt:lpstr>
      <vt:lpstr> Kommunikasjon og informasjon     Hvilke kanaler har vi?</vt:lpstr>
      <vt:lpstr>   PETS 2014 – Kommunikasjon og informasjon</vt:lpstr>
      <vt:lpstr>Hjemmesider</vt:lpstr>
      <vt:lpstr>Informasjon  </vt:lpstr>
      <vt:lpstr>Sosiale medier</vt:lpstr>
      <vt:lpstr>Publikasjoner fra NORFO</vt:lpstr>
      <vt:lpstr>Møteplasser</vt:lpstr>
      <vt:lpstr>Kommunikasjon</vt:lpstr>
      <vt:lpstr>Kommunikasjon</vt:lpstr>
      <vt:lpstr>rotary.org – ny hjemmeside</vt:lpstr>
      <vt:lpstr>Ny hjemmeside – rotary.org</vt:lpstr>
      <vt:lpstr>My rotary</vt:lpstr>
      <vt:lpstr>Rotary - ny, visuell profil</vt:lpstr>
      <vt:lpstr>Rotary - et ”hav” av informasjon,  hjelp og muligheter for nettverksbygging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Ninni</dc:creator>
  <cp:lastModifiedBy>Rune</cp:lastModifiedBy>
  <cp:revision>123</cp:revision>
  <cp:lastPrinted>2013-04-11T19:55:04Z</cp:lastPrinted>
  <dcterms:created xsi:type="dcterms:W3CDTF">2013-08-08T20:59:11Z</dcterms:created>
  <dcterms:modified xsi:type="dcterms:W3CDTF">2014-03-31T20:13:54Z</dcterms:modified>
</cp:coreProperties>
</file>