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80" r:id="rId16"/>
    <p:sldId id="281" r:id="rId17"/>
    <p:sldId id="272" r:id="rId18"/>
    <p:sldId id="282" r:id="rId19"/>
    <p:sldId id="269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811"/>
  </p:normalViewPr>
  <p:slideViewPr>
    <p:cSldViewPr>
      <p:cViewPr varScale="1">
        <p:scale>
          <a:sx n="104" d="100"/>
          <a:sy n="104" d="100"/>
        </p:scale>
        <p:origin x="34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9200" y="2945892"/>
            <a:ext cx="401637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22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88443" y="4143755"/>
            <a:ext cx="3640454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22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22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22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FC5AEE29-266C-44DA-876E-14D5132B0B70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F290D845-8190-4290-B8A3-EEA6F27D67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550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575" y="805179"/>
            <a:ext cx="642493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22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790" y="1908634"/>
            <a:ext cx="8243570" cy="300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amuelsen.morten.h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DISTRIKT</a:t>
            </a:r>
            <a:r>
              <a:rPr sz="44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400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2305</a:t>
            </a:r>
            <a:endParaRPr sz="44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19700"/>
              </a:lnSpc>
              <a:spcBef>
                <a:spcPts val="110"/>
              </a:spcBef>
            </a:pPr>
            <a:r>
              <a:rPr sz="3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KLUBBKASSERER ROTARYÅRET 202</a:t>
            </a:r>
            <a:r>
              <a:rPr lang="nb-NO" sz="3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4</a:t>
            </a:r>
            <a:r>
              <a:rPr sz="3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sz="3200" b="1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nb-NO" sz="3200" b="1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5</a:t>
            </a:r>
            <a:endParaRPr sz="32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30C0B1-ED50-D945-8CCA-C2FEF8CA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933" y="672848"/>
            <a:ext cx="64249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50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Øvrige</a:t>
            </a:r>
            <a:r>
              <a:rPr spc="-5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bg1">
                    <a:lumMod val="50000"/>
                  </a:schemeClr>
                </a:solidFill>
              </a:rPr>
              <a:t>betalinger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927" y="2236723"/>
            <a:ext cx="6117590" cy="3313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BETALING</a:t>
            </a:r>
            <a:r>
              <a:rPr sz="2400" b="1" spc="-4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AV</a:t>
            </a:r>
            <a:r>
              <a:rPr sz="24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PÅMELDINGER</a:t>
            </a:r>
            <a:r>
              <a:rPr sz="24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</a:t>
            </a:r>
            <a:endParaRPr sz="24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PETS:</a:t>
            </a:r>
            <a:r>
              <a:rPr sz="20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Vår</a:t>
            </a:r>
            <a:endParaRPr sz="20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22268"/>
              </a:buClr>
              <a:buFont typeface="Arial"/>
              <a:buChar char="•"/>
            </a:pPr>
            <a:endParaRPr sz="29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STYRESEMINAR:</a:t>
            </a:r>
            <a:r>
              <a:rPr sz="20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Vår</a:t>
            </a:r>
            <a:endParaRPr sz="20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 indent="342265">
              <a:lnSpc>
                <a:spcPts val="578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DISTRIKTSKONFERANSEN:</a:t>
            </a:r>
            <a:r>
              <a:rPr sz="2000" b="1" spc="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Høst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UTBETALINGER</a:t>
            </a:r>
            <a:r>
              <a:rPr sz="20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</a:t>
            </a:r>
            <a:r>
              <a:rPr sz="20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EVT</a:t>
            </a:r>
            <a:r>
              <a:rPr sz="200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UTVEKSLINGSSTUDENT</a:t>
            </a:r>
            <a:endParaRPr sz="20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72F2354-604F-854B-A891-5512D052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96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154" y="882517"/>
            <a:ext cx="64249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bg1">
                    <a:lumMod val="50000"/>
                  </a:schemeClr>
                </a:solidFill>
              </a:rPr>
              <a:t>FRIVILLIGHETSREGISTER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927" y="2212340"/>
            <a:ext cx="7556500" cy="3746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Alle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klubber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skal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være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innmeldt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Brønnøysundregisteret</a:t>
            </a:r>
            <a:endParaRPr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Innmelding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skjer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Altinn.no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på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Samordnet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registermelding</a:t>
            </a:r>
            <a:endParaRPr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Forenklet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blankett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foreninger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må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fylles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ut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på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nettet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eller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skrives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25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ut</a:t>
            </a:r>
            <a:endParaRPr lang="nb-NO" b="1" spc="-25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endParaRPr lang="nb-NO" sz="1800" b="1" spc="-25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Vedlegg:</a:t>
            </a:r>
            <a:r>
              <a:rPr sz="1800" b="1" spc="-4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Enten</a:t>
            </a:r>
            <a:r>
              <a:rPr sz="1800" b="1" spc="-4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stiftelsesdokumentet</a:t>
            </a:r>
            <a:r>
              <a:rPr sz="1800" b="1" spc="-3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eller</a:t>
            </a:r>
            <a:r>
              <a:rPr sz="1800" b="1" spc="-4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klubbens</a:t>
            </a:r>
            <a:r>
              <a:rPr sz="1800" b="1" spc="-4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vedtekter</a:t>
            </a:r>
            <a:r>
              <a:rPr sz="1800" b="1" spc="-3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og</a:t>
            </a:r>
            <a:endParaRPr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053465">
              <a:lnSpc>
                <a:spcPct val="100000"/>
              </a:lnSpc>
              <a:spcBef>
                <a:spcPts val="50"/>
              </a:spcBef>
            </a:pP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årsmøteprotokoll</a:t>
            </a:r>
            <a:endParaRPr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053465" marR="93980" indent="-25400">
              <a:lnSpc>
                <a:spcPct val="100400"/>
              </a:lnSpc>
              <a:spcBef>
                <a:spcPts val="325"/>
              </a:spcBef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Signeres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av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presidenten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og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person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til.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Klubben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vil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da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bli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tildelt</a:t>
            </a:r>
            <a:r>
              <a:rPr sz="1800" b="1" spc="-3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et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organisasjonsnummer,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som</a:t>
            </a:r>
            <a:r>
              <a:rPr sz="1800" b="1" spc="47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er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nødvendig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når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det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opprettes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bankkonto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klubbens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navn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og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når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det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søkes momskompensasjon</a:t>
            </a:r>
            <a:endParaRPr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2DA4C4-825D-BF45-B6F3-C83A2CB0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46" y="577717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828" y="533400"/>
            <a:ext cx="59226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bg1">
                    <a:lumMod val="50000"/>
                  </a:schemeClr>
                </a:solidFill>
              </a:rPr>
              <a:t>MOMSKOMPENSASJON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2828" y="1880108"/>
            <a:ext cx="7583170" cy="24790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555115">
              <a:lnSpc>
                <a:spcPct val="102200"/>
              </a:lnSpc>
              <a:spcBef>
                <a:spcPts val="50"/>
              </a:spcBef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Forskrift</a:t>
            </a:r>
            <a:r>
              <a:rPr sz="1800" b="1" spc="-4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om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merverdiavgiftskompensasjon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frivillige organisasjoner.</a:t>
            </a:r>
            <a:endParaRPr sz="18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Formålet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med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ordningen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å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kompensere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kostnader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som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frivillige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organisasjoner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har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merverdiavgift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ved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kjøp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av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varer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og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tjenester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basert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på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årsregnskap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ett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år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tilbake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tid.</a:t>
            </a:r>
            <a:endParaRPr sz="18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Det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Lotteri-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og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stiftelsestilsynet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som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forvalter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ordningen.</a:t>
            </a:r>
            <a:endParaRPr sz="18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CC29EB-4268-CD45-90A1-32EB9644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47" y="3810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">
            <a:extLst>
              <a:ext uri="{FF2B5EF4-FFF2-40B4-BE49-F238E27FC236}">
                <a16:creationId xmlns:a16="http://schemas.microsoft.com/office/drawing/2014/main" id="{F3A7E82F-1A1B-324A-B227-23BD5462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04" y="5077716"/>
            <a:ext cx="1178719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7CB795-D3F1-3543-A117-903F349E0DA9}"/>
              </a:ext>
            </a:extLst>
          </p:cNvPr>
          <p:cNvSpPr txBox="1"/>
          <p:nvPr/>
        </p:nvSpPr>
        <p:spPr>
          <a:xfrm>
            <a:off x="6884621" y="5486883"/>
            <a:ext cx="1205290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Distrikt 2305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F62E0FE-C4A5-E94C-B0EB-EE6F09B11BED}"/>
              </a:ext>
            </a:extLst>
          </p:cNvPr>
          <p:cNvSpPr txBox="1"/>
          <p:nvPr/>
        </p:nvSpPr>
        <p:spPr>
          <a:xfrm>
            <a:off x="989391" y="2336565"/>
            <a:ext cx="6550572" cy="151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405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Økonomi</a:t>
            </a: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405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Budsjettforslag 2024-25</a:t>
            </a:r>
            <a:endParaRPr lang="nb-NO" sz="45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6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">
            <a:extLst>
              <a:ext uri="{FF2B5EF4-FFF2-40B4-BE49-F238E27FC236}">
                <a16:creationId xmlns:a16="http://schemas.microsoft.com/office/drawing/2014/main" id="{F3A7E82F-1A1B-324A-B227-23BD5462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04" y="5077716"/>
            <a:ext cx="1178719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7CB795-D3F1-3543-A117-903F349E0DA9}"/>
              </a:ext>
            </a:extLst>
          </p:cNvPr>
          <p:cNvSpPr txBox="1"/>
          <p:nvPr/>
        </p:nvSpPr>
        <p:spPr>
          <a:xfrm>
            <a:off x="6884621" y="5486883"/>
            <a:ext cx="1205290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Distrikt 2305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F55DB3A-DF3D-4943-83F4-C22E34CCF793}"/>
              </a:ext>
            </a:extLst>
          </p:cNvPr>
          <p:cNvSpPr txBox="1"/>
          <p:nvPr/>
        </p:nvSpPr>
        <p:spPr>
          <a:xfrm>
            <a:off x="474351" y="1206217"/>
            <a:ext cx="8347841" cy="51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Økonomisk utvikling fremover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2ADAE64-14C0-484E-9CF4-6A78F5EDF22E}"/>
              </a:ext>
            </a:extLst>
          </p:cNvPr>
          <p:cNvSpPr txBox="1"/>
          <p:nvPr/>
        </p:nvSpPr>
        <p:spPr>
          <a:xfrm>
            <a:off x="558450" y="1914446"/>
            <a:ext cx="7429607" cy="4109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DRIFT de siste årene før bruk av egenkapital og fond:</a:t>
            </a:r>
          </a:p>
          <a:p>
            <a:pPr>
              <a:lnSpc>
                <a:spcPct val="107000"/>
              </a:lnSpc>
              <a:spcBef>
                <a:spcPts val="900"/>
              </a:spcBef>
            </a:pPr>
            <a:endParaRPr lang="nb-NO" sz="2100" b="1" dirty="0">
              <a:solidFill>
                <a:srgbClr val="2E74B5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2019 - 20		+ 228.000</a:t>
            </a: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– 21		+ 140.000</a:t>
            </a: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2021 - 22		+     7.000</a:t>
            </a: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– 23		</a:t>
            </a:r>
            <a:r>
              <a:rPr lang="nb-NO" sz="2100" b="1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92.389 </a:t>
            </a:r>
            <a:r>
              <a:rPr lang="nb-NO" sz="1200" b="1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(NB kr 100’ til Ukraina)</a:t>
            </a:r>
            <a:endParaRPr lang="nb-NO" sz="2100" b="1" dirty="0">
              <a:solidFill>
                <a:srgbClr val="FF0000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24		</a:t>
            </a:r>
            <a:r>
              <a:rPr lang="nb-NO" sz="2100" b="1" dirty="0">
                <a:solidFill>
                  <a:srgbClr val="0070C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   7.945</a:t>
            </a:r>
            <a:endParaRPr lang="nb-NO" sz="1200" b="1" dirty="0">
              <a:solidFill>
                <a:srgbClr val="0070C0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– 25		</a:t>
            </a:r>
            <a:r>
              <a:rPr lang="nb-NO" sz="2100" b="1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25.0000</a:t>
            </a:r>
            <a:endParaRPr lang="nb-NO" sz="1200" b="1" dirty="0">
              <a:solidFill>
                <a:srgbClr val="FF0000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</a:pPr>
            <a:endParaRPr lang="nb-NO" sz="2100" b="1" dirty="0">
              <a:solidFill>
                <a:srgbClr val="FF0000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">
            <a:extLst>
              <a:ext uri="{FF2B5EF4-FFF2-40B4-BE49-F238E27FC236}">
                <a16:creationId xmlns:a16="http://schemas.microsoft.com/office/drawing/2014/main" id="{F3A7E82F-1A1B-324A-B227-23BD5462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04" y="5077716"/>
            <a:ext cx="1178719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7CB795-D3F1-3543-A117-903F349E0DA9}"/>
              </a:ext>
            </a:extLst>
          </p:cNvPr>
          <p:cNvSpPr txBox="1"/>
          <p:nvPr/>
        </p:nvSpPr>
        <p:spPr>
          <a:xfrm>
            <a:off x="6884621" y="5486883"/>
            <a:ext cx="1205290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Distrikt 2305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F55DB3A-DF3D-4943-83F4-C22E34CCF793}"/>
              </a:ext>
            </a:extLst>
          </p:cNvPr>
          <p:cNvSpPr txBox="1"/>
          <p:nvPr/>
        </p:nvSpPr>
        <p:spPr>
          <a:xfrm>
            <a:off x="474351" y="1482297"/>
            <a:ext cx="8093809" cy="51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Endringer som foreslås i budsjettet 2024 - 2025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2ADAE64-14C0-484E-9CF4-6A78F5EDF22E}"/>
              </a:ext>
            </a:extLst>
          </p:cNvPr>
          <p:cNvSpPr txBox="1"/>
          <p:nvPr/>
        </p:nvSpPr>
        <p:spPr>
          <a:xfrm>
            <a:off x="660304" y="2120105"/>
            <a:ext cx="7429607" cy="307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Medlemskontingenten økes med kr. 5,- pr. halvår</a:t>
            </a:r>
          </a:p>
          <a:p>
            <a:pPr marL="214313" indent="-214313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Deltakeravgift PETS økes med kr. 50,- </a:t>
            </a:r>
          </a:p>
          <a:p>
            <a:pPr marL="214313" indent="-214313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Deltakeravgift Styreseminarer økes med kr. 50,-</a:t>
            </a:r>
          </a:p>
          <a:p>
            <a:pPr marL="214313" indent="-214313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Budsjettert til satsing på nye klubber med kr. 25.000,-</a:t>
            </a:r>
          </a:p>
          <a:p>
            <a:pPr marL="214313" indent="-214313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Budsjettert til medlemsutvikling med kr. 35.000,-</a:t>
            </a:r>
          </a:p>
          <a:p>
            <a:pPr marL="214313" indent="-214313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nb-NO" sz="21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Budsjettert med mulig bruk fra Fond til tiltak, utvikling og ungdomsarbeid med kr. 50.000,-</a:t>
            </a:r>
            <a:endParaRPr lang="nb-NO" sz="1200" b="1" dirty="0">
              <a:solidFill>
                <a:srgbClr val="0070C0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">
            <a:extLst>
              <a:ext uri="{FF2B5EF4-FFF2-40B4-BE49-F238E27FC236}">
                <a16:creationId xmlns:a16="http://schemas.microsoft.com/office/drawing/2014/main" id="{F3A7E82F-1A1B-324A-B227-23BD5462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48" y="5033672"/>
            <a:ext cx="1178719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7CB795-D3F1-3543-A117-903F349E0DA9}"/>
              </a:ext>
            </a:extLst>
          </p:cNvPr>
          <p:cNvSpPr txBox="1"/>
          <p:nvPr/>
        </p:nvSpPr>
        <p:spPr>
          <a:xfrm>
            <a:off x="7365948" y="5465346"/>
            <a:ext cx="1205290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Distrikt 2305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F55DB3A-DF3D-4943-83F4-C22E34CCF793}"/>
              </a:ext>
            </a:extLst>
          </p:cNvPr>
          <p:cNvSpPr txBox="1"/>
          <p:nvPr/>
        </p:nvSpPr>
        <p:spPr>
          <a:xfrm>
            <a:off x="613744" y="1103855"/>
            <a:ext cx="4777592" cy="96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Forslag til budsjett 2024-25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5A6FFA8-31DF-6C4D-9AC3-C80FA7E9F7F7}"/>
              </a:ext>
            </a:extLst>
          </p:cNvPr>
          <p:cNvSpPr txBox="1"/>
          <p:nvPr/>
        </p:nvSpPr>
        <p:spPr>
          <a:xfrm>
            <a:off x="5736160" y="1114220"/>
            <a:ext cx="2428889" cy="51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INNTEKTER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l 12">
            <a:extLst>
              <a:ext uri="{FF2B5EF4-FFF2-40B4-BE49-F238E27FC236}">
                <a16:creationId xmlns:a16="http://schemas.microsoft.com/office/drawing/2014/main" id="{A00C5BD8-D8FB-B64B-A042-93A5C6695885}"/>
              </a:ext>
            </a:extLst>
          </p:cNvPr>
          <p:cNvGraphicFramePr>
            <a:graphicFrameLocks noGrp="1"/>
          </p:cNvGraphicFramePr>
          <p:nvPr/>
        </p:nvGraphicFramePr>
        <p:xfrm>
          <a:off x="294991" y="1828423"/>
          <a:ext cx="6630624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290">
                  <a:extLst>
                    <a:ext uri="{9D8B030D-6E8A-4147-A177-3AD203B41FA5}">
                      <a16:colId xmlns:a16="http://schemas.microsoft.com/office/drawing/2014/main" val="3029219898"/>
                    </a:ext>
                  </a:extLst>
                </a:gridCol>
                <a:gridCol w="4406438">
                  <a:extLst>
                    <a:ext uri="{9D8B030D-6E8A-4147-A177-3AD203B41FA5}">
                      <a16:colId xmlns:a16="http://schemas.microsoft.com/office/drawing/2014/main" val="3604306431"/>
                    </a:ext>
                  </a:extLst>
                </a:gridCol>
                <a:gridCol w="1419896">
                  <a:extLst>
                    <a:ext uri="{9D8B030D-6E8A-4147-A177-3AD203B41FA5}">
                      <a16:colId xmlns:a16="http://schemas.microsoft.com/office/drawing/2014/main" val="137299834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b-NO" sz="1400" dirty="0" err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Kontobetegnelse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Beløp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0789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Medlemskontingent Distrikt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583.050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72529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Medlemskontingent Norsk Rotary Forum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183.000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57039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Medlemskontingent Rotary Norden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128.100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26440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Webavgift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37.500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606694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Deltakeravgift PETS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110.000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164634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Deltakeravgift Styreseminar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110.000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555662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Tilskudd Distriktskonferansen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76.250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42869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Refusjon 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267.184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6530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3291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Bidrag TRF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78.000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03627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3900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Andre driftsrelaterte inntekter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15.000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80106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3292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Overført fra Fond for tiltak, utvikling og ungdomsarbeid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50.000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67008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Finansposter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32.266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84636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SUM INNTEKTER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1.670.350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5229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71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">
            <a:extLst>
              <a:ext uri="{FF2B5EF4-FFF2-40B4-BE49-F238E27FC236}">
                <a16:creationId xmlns:a16="http://schemas.microsoft.com/office/drawing/2014/main" id="{F3A7E82F-1A1B-324A-B227-23BD5462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51" y="5002793"/>
            <a:ext cx="1178719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7CB795-D3F1-3543-A117-903F349E0DA9}"/>
              </a:ext>
            </a:extLst>
          </p:cNvPr>
          <p:cNvSpPr txBox="1"/>
          <p:nvPr/>
        </p:nvSpPr>
        <p:spPr>
          <a:xfrm>
            <a:off x="7473980" y="5467137"/>
            <a:ext cx="1205290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Distrikt 2305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F55DB3A-DF3D-4943-83F4-C22E34CCF793}"/>
              </a:ext>
            </a:extLst>
          </p:cNvPr>
          <p:cNvSpPr txBox="1"/>
          <p:nvPr/>
        </p:nvSpPr>
        <p:spPr>
          <a:xfrm>
            <a:off x="613744" y="1103855"/>
            <a:ext cx="4777592" cy="96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Forslag til budsjett 2024-25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5A6FFA8-31DF-6C4D-9AC3-C80FA7E9F7F7}"/>
              </a:ext>
            </a:extLst>
          </p:cNvPr>
          <p:cNvSpPr txBox="1"/>
          <p:nvPr/>
        </p:nvSpPr>
        <p:spPr>
          <a:xfrm>
            <a:off x="6022870" y="1103855"/>
            <a:ext cx="2341958" cy="51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INNTEKTER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l 12">
            <a:extLst>
              <a:ext uri="{FF2B5EF4-FFF2-40B4-BE49-F238E27FC236}">
                <a16:creationId xmlns:a16="http://schemas.microsoft.com/office/drawing/2014/main" id="{A00C5BD8-D8FB-B64B-A042-93A5C6695885}"/>
              </a:ext>
            </a:extLst>
          </p:cNvPr>
          <p:cNvGraphicFramePr>
            <a:graphicFrameLocks noGrp="1"/>
          </p:cNvGraphicFramePr>
          <p:nvPr/>
        </p:nvGraphicFramePr>
        <p:xfrm>
          <a:off x="620034" y="1699260"/>
          <a:ext cx="6411832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960">
                  <a:extLst>
                    <a:ext uri="{9D8B030D-6E8A-4147-A177-3AD203B41FA5}">
                      <a16:colId xmlns:a16="http://schemas.microsoft.com/office/drawing/2014/main" val="3029219898"/>
                    </a:ext>
                  </a:extLst>
                </a:gridCol>
                <a:gridCol w="4094042">
                  <a:extLst>
                    <a:ext uri="{9D8B030D-6E8A-4147-A177-3AD203B41FA5}">
                      <a16:colId xmlns:a16="http://schemas.microsoft.com/office/drawing/2014/main" val="3604306431"/>
                    </a:ext>
                  </a:extLst>
                </a:gridCol>
                <a:gridCol w="1471830">
                  <a:extLst>
                    <a:ext uri="{9D8B030D-6E8A-4147-A177-3AD203B41FA5}">
                      <a16:colId xmlns:a16="http://schemas.microsoft.com/office/drawing/2014/main" val="137299834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b-NO" sz="1400" dirty="0" err="1"/>
                        <a:t>Kontonr</a:t>
                      </a:r>
                      <a:r>
                        <a:rPr lang="nb-NO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Kontobetegnelse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Beløp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0789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Medlemskontingent Distrikt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583.050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72529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Medlemskontingent Norsk Rotary Forum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183.000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57039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Medlemskontingent Rotary Norden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128.100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26440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Webavgift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37.500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606694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Deltakeravgift PETS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110.000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164634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Deltakeravgift Styreseminar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110.000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555662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Tilskudd Distriktskonferansen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76.250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42869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Refusjon 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267.184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6530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3291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Bidrag TRF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78.000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03627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3900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Andre driftsrelaterte inntekter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15.000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80106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3292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Overført fra Fond for tiltak, utvikling og ungdomsarbeid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50.000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93887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Finansinntekter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32.266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84636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SUM INNTEKTER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897.500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5229347"/>
                  </a:ext>
                </a:extLst>
              </a:tr>
            </a:tbl>
          </a:graphicData>
        </a:graphic>
      </p:graphicFrame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60434A9-2B1B-9440-BA9E-9A4DBC041409}"/>
              </a:ext>
            </a:extLst>
          </p:cNvPr>
          <p:cNvCxnSpPr>
            <a:cxnSpLocks/>
          </p:cNvCxnSpPr>
          <p:nvPr/>
        </p:nvCxnSpPr>
        <p:spPr>
          <a:xfrm flipH="1">
            <a:off x="613744" y="2686908"/>
            <a:ext cx="6418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FCB2EF72-6A08-FC4A-87AB-460DE7DD6951}"/>
              </a:ext>
            </a:extLst>
          </p:cNvPr>
          <p:cNvCxnSpPr>
            <a:cxnSpLocks/>
          </p:cNvCxnSpPr>
          <p:nvPr/>
        </p:nvCxnSpPr>
        <p:spPr>
          <a:xfrm flipH="1">
            <a:off x="613744" y="2968104"/>
            <a:ext cx="6418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56285CB-BF8A-2A43-A922-12113268A7BA}"/>
              </a:ext>
            </a:extLst>
          </p:cNvPr>
          <p:cNvCxnSpPr>
            <a:cxnSpLocks/>
          </p:cNvCxnSpPr>
          <p:nvPr/>
        </p:nvCxnSpPr>
        <p:spPr>
          <a:xfrm flipH="1">
            <a:off x="620034" y="3246365"/>
            <a:ext cx="64118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AC77DA12-ABB1-7647-A515-6C04F4410410}"/>
              </a:ext>
            </a:extLst>
          </p:cNvPr>
          <p:cNvCxnSpPr>
            <a:cxnSpLocks/>
          </p:cNvCxnSpPr>
          <p:nvPr/>
        </p:nvCxnSpPr>
        <p:spPr>
          <a:xfrm flipH="1">
            <a:off x="620034" y="4326703"/>
            <a:ext cx="6418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D2575767-7F49-B346-AF81-F42059773E03}"/>
              </a:ext>
            </a:extLst>
          </p:cNvPr>
          <p:cNvCxnSpPr>
            <a:cxnSpLocks/>
          </p:cNvCxnSpPr>
          <p:nvPr/>
        </p:nvCxnSpPr>
        <p:spPr>
          <a:xfrm flipH="1">
            <a:off x="620034" y="2413557"/>
            <a:ext cx="6418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45BDA9B6-9EC3-9B4E-84C6-FAE6D09A4E78}"/>
              </a:ext>
            </a:extLst>
          </p:cNvPr>
          <p:cNvCxnSpPr>
            <a:cxnSpLocks/>
          </p:cNvCxnSpPr>
          <p:nvPr/>
        </p:nvCxnSpPr>
        <p:spPr>
          <a:xfrm flipH="1">
            <a:off x="613744" y="3805311"/>
            <a:ext cx="6418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88BD5CD0-D0FB-E14A-8329-B6FB2C907550}"/>
              </a:ext>
            </a:extLst>
          </p:cNvPr>
          <p:cNvCxnSpPr>
            <a:cxnSpLocks/>
          </p:cNvCxnSpPr>
          <p:nvPr/>
        </p:nvCxnSpPr>
        <p:spPr>
          <a:xfrm flipH="1">
            <a:off x="620034" y="3515832"/>
            <a:ext cx="6418121" cy="82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B81C6BF3-7B1B-2F42-A7EA-FC89D9F60ABF}"/>
              </a:ext>
            </a:extLst>
          </p:cNvPr>
          <p:cNvCxnSpPr>
            <a:cxnSpLocks/>
          </p:cNvCxnSpPr>
          <p:nvPr/>
        </p:nvCxnSpPr>
        <p:spPr>
          <a:xfrm flipH="1">
            <a:off x="620034" y="4886301"/>
            <a:ext cx="6418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158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">
            <a:extLst>
              <a:ext uri="{FF2B5EF4-FFF2-40B4-BE49-F238E27FC236}">
                <a16:creationId xmlns:a16="http://schemas.microsoft.com/office/drawing/2014/main" id="{F3A7E82F-1A1B-324A-B227-23BD5462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04" y="5077716"/>
            <a:ext cx="1178719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7CB795-D3F1-3543-A117-903F349E0DA9}"/>
              </a:ext>
            </a:extLst>
          </p:cNvPr>
          <p:cNvSpPr txBox="1"/>
          <p:nvPr/>
        </p:nvSpPr>
        <p:spPr>
          <a:xfrm>
            <a:off x="6884621" y="5486883"/>
            <a:ext cx="1205290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Distrikt 2305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F55DB3A-DF3D-4943-83F4-C22E34CCF793}"/>
              </a:ext>
            </a:extLst>
          </p:cNvPr>
          <p:cNvSpPr txBox="1"/>
          <p:nvPr/>
        </p:nvSpPr>
        <p:spPr>
          <a:xfrm>
            <a:off x="613744" y="1138580"/>
            <a:ext cx="4777592" cy="96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Forslag til budsjett 2024-25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5A6FFA8-31DF-6C4D-9AC3-C80FA7E9F7F7}"/>
              </a:ext>
            </a:extLst>
          </p:cNvPr>
          <p:cNvSpPr txBox="1"/>
          <p:nvPr/>
        </p:nvSpPr>
        <p:spPr>
          <a:xfrm>
            <a:off x="613744" y="1879848"/>
            <a:ext cx="4777592" cy="96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INNTEKTER TIL DRIFT AV DISTRIKTET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l 12">
            <a:extLst>
              <a:ext uri="{FF2B5EF4-FFF2-40B4-BE49-F238E27FC236}">
                <a16:creationId xmlns:a16="http://schemas.microsoft.com/office/drawing/2014/main" id="{A00C5BD8-D8FB-B64B-A042-93A5C6695885}"/>
              </a:ext>
            </a:extLst>
          </p:cNvPr>
          <p:cNvGraphicFramePr>
            <a:graphicFrameLocks noGrp="1"/>
          </p:cNvGraphicFramePr>
          <p:nvPr/>
        </p:nvGraphicFramePr>
        <p:xfrm>
          <a:off x="613744" y="3022831"/>
          <a:ext cx="6744704" cy="205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761">
                  <a:extLst>
                    <a:ext uri="{9D8B030D-6E8A-4147-A177-3AD203B41FA5}">
                      <a16:colId xmlns:a16="http://schemas.microsoft.com/office/drawing/2014/main" val="3029219898"/>
                    </a:ext>
                  </a:extLst>
                </a:gridCol>
                <a:gridCol w="4314027">
                  <a:extLst>
                    <a:ext uri="{9D8B030D-6E8A-4147-A177-3AD203B41FA5}">
                      <a16:colId xmlns:a16="http://schemas.microsoft.com/office/drawing/2014/main" val="3604306431"/>
                    </a:ext>
                  </a:extLst>
                </a:gridCol>
                <a:gridCol w="1550916">
                  <a:extLst>
                    <a:ext uri="{9D8B030D-6E8A-4147-A177-3AD203B41FA5}">
                      <a16:colId xmlns:a16="http://schemas.microsoft.com/office/drawing/2014/main" val="1372998347"/>
                    </a:ext>
                  </a:extLst>
                </a:gridCol>
              </a:tblGrid>
              <a:tr h="338563">
                <a:tc>
                  <a:txBody>
                    <a:bodyPr/>
                    <a:lstStyle/>
                    <a:p>
                      <a:r>
                        <a:rPr lang="nb-NO" sz="1400" dirty="0" err="1"/>
                        <a:t>Kontonr</a:t>
                      </a:r>
                      <a:r>
                        <a:rPr lang="nb-NO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Kontobetegnelse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Beløp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078983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r>
                        <a:rPr lang="nb-NO" sz="1400" dirty="0"/>
                        <a:t>3100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Medlemskontingent Distrikt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583.050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7252994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r>
                        <a:rPr lang="nb-NO" sz="1400" dirty="0"/>
                        <a:t>3200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Refusjon 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267.184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6530421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r>
                        <a:rPr lang="nb-NO" sz="1400" dirty="0"/>
                        <a:t>3900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Andre driftsrelaterte inntekter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15.000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8010654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Finansinntekter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32.266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7275158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SUM INNTEKTER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897.500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5229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89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">
            <a:extLst>
              <a:ext uri="{FF2B5EF4-FFF2-40B4-BE49-F238E27FC236}">
                <a16:creationId xmlns:a16="http://schemas.microsoft.com/office/drawing/2014/main" id="{F3A7E82F-1A1B-324A-B227-23BD5462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04" y="5077716"/>
            <a:ext cx="1178719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7CB795-D3F1-3543-A117-903F349E0DA9}"/>
              </a:ext>
            </a:extLst>
          </p:cNvPr>
          <p:cNvSpPr txBox="1"/>
          <p:nvPr/>
        </p:nvSpPr>
        <p:spPr>
          <a:xfrm>
            <a:off x="6884621" y="5486883"/>
            <a:ext cx="1205290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Distrikt 2305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F55DB3A-DF3D-4943-83F4-C22E34CCF793}"/>
              </a:ext>
            </a:extLst>
          </p:cNvPr>
          <p:cNvSpPr txBox="1"/>
          <p:nvPr/>
        </p:nvSpPr>
        <p:spPr>
          <a:xfrm>
            <a:off x="613744" y="1138580"/>
            <a:ext cx="4777592" cy="96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Forslag til budsjett 2024-25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5A6FFA8-31DF-6C4D-9AC3-C80FA7E9F7F7}"/>
              </a:ext>
            </a:extLst>
          </p:cNvPr>
          <p:cNvSpPr txBox="1"/>
          <p:nvPr/>
        </p:nvSpPr>
        <p:spPr>
          <a:xfrm>
            <a:off x="613744" y="1689348"/>
            <a:ext cx="4777592" cy="51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KOSTNADER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l 12">
            <a:extLst>
              <a:ext uri="{FF2B5EF4-FFF2-40B4-BE49-F238E27FC236}">
                <a16:creationId xmlns:a16="http://schemas.microsoft.com/office/drawing/2014/main" id="{A00C5BD8-D8FB-B64B-A042-93A5C6695885}"/>
              </a:ext>
            </a:extLst>
          </p:cNvPr>
          <p:cNvGraphicFramePr>
            <a:graphicFrameLocks noGrp="1"/>
          </p:cNvGraphicFramePr>
          <p:nvPr/>
        </p:nvGraphicFramePr>
        <p:xfrm>
          <a:off x="697057" y="2387352"/>
          <a:ext cx="6096000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290">
                  <a:extLst>
                    <a:ext uri="{9D8B030D-6E8A-4147-A177-3AD203B41FA5}">
                      <a16:colId xmlns:a16="http://schemas.microsoft.com/office/drawing/2014/main" val="3029219898"/>
                    </a:ext>
                  </a:extLst>
                </a:gridCol>
                <a:gridCol w="3892379">
                  <a:extLst>
                    <a:ext uri="{9D8B030D-6E8A-4147-A177-3AD203B41FA5}">
                      <a16:colId xmlns:a16="http://schemas.microsoft.com/office/drawing/2014/main" val="3604306431"/>
                    </a:ext>
                  </a:extLst>
                </a:gridCol>
                <a:gridCol w="1399331">
                  <a:extLst>
                    <a:ext uri="{9D8B030D-6E8A-4147-A177-3AD203B41FA5}">
                      <a16:colId xmlns:a16="http://schemas.microsoft.com/office/drawing/2014/main" val="137299834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b-NO" sz="1400" dirty="0" err="1"/>
                        <a:t>Kontonr</a:t>
                      </a:r>
                      <a:r>
                        <a:rPr lang="nb-NO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Kontobetegnelse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Beløp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0789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Medlemsutvikling / rekruttering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60.000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72529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Opplæring / Kommunikasjon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567.000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57039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The Rotary Foundation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84.000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26440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Distriktsprogrammer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77.000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606694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Distriktskonferansen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256.250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42869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Administrasjon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651.100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6530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Utdelt fra Fond for tiltak, utvikling og ungdomsarbeid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50.000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902594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SUM KOSTNADER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1.745.350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5229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38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811" y="990600"/>
            <a:ext cx="48209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KLUBBKASSERERS</a:t>
            </a:r>
          </a:p>
          <a:p>
            <a:pPr marL="635" algn="ctr">
              <a:lnSpc>
                <a:spcPct val="100000"/>
              </a:lnSpc>
            </a:pPr>
            <a:r>
              <a:rPr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arbeidsoppgaver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2519192"/>
            <a:ext cx="4663440" cy="382604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Klubben,</a:t>
            </a:r>
            <a:r>
              <a:rPr sz="28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distriktet</a:t>
            </a:r>
            <a:r>
              <a:rPr sz="2800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og</a:t>
            </a:r>
            <a:r>
              <a:rPr sz="28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RI</a:t>
            </a:r>
            <a:endParaRPr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Kontingenter</a:t>
            </a:r>
            <a:endParaRPr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Rotary</a:t>
            </a:r>
            <a:r>
              <a:rPr sz="2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Foundation</a:t>
            </a:r>
            <a:r>
              <a:rPr sz="2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(TRF)</a:t>
            </a:r>
            <a:endParaRPr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22268"/>
              </a:buClr>
              <a:buFont typeface="Times New Roman"/>
              <a:buChar char="•"/>
            </a:pPr>
            <a:endParaRPr sz="34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Frivillighetsregisteret</a:t>
            </a:r>
            <a:endParaRPr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 err="1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Momskompensasjon</a:t>
            </a:r>
            <a:endParaRPr lang="nb-NO" sz="2800" spc="-1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endParaRPr lang="nb-NO" sz="2800" spc="-1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lang="nb-NO" sz="2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Distriktets økonomi</a:t>
            </a:r>
            <a:endParaRPr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5D14E71-8059-1648-9D4D-5CA54F86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">
            <a:extLst>
              <a:ext uri="{FF2B5EF4-FFF2-40B4-BE49-F238E27FC236}">
                <a16:creationId xmlns:a16="http://schemas.microsoft.com/office/drawing/2014/main" id="{F3A7E82F-1A1B-324A-B227-23BD5462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04" y="5077716"/>
            <a:ext cx="1178719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7CB795-D3F1-3543-A117-903F349E0DA9}"/>
              </a:ext>
            </a:extLst>
          </p:cNvPr>
          <p:cNvSpPr txBox="1"/>
          <p:nvPr/>
        </p:nvSpPr>
        <p:spPr>
          <a:xfrm>
            <a:off x="6884621" y="5486883"/>
            <a:ext cx="1205290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Distrikt 2305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F55DB3A-DF3D-4943-83F4-C22E34CCF793}"/>
              </a:ext>
            </a:extLst>
          </p:cNvPr>
          <p:cNvSpPr txBox="1"/>
          <p:nvPr/>
        </p:nvSpPr>
        <p:spPr>
          <a:xfrm>
            <a:off x="613744" y="1138580"/>
            <a:ext cx="4777592" cy="96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Forslag til budsjett 2024-25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5A6FFA8-31DF-6C4D-9AC3-C80FA7E9F7F7}"/>
              </a:ext>
            </a:extLst>
          </p:cNvPr>
          <p:cNvSpPr txBox="1"/>
          <p:nvPr/>
        </p:nvSpPr>
        <p:spPr>
          <a:xfrm>
            <a:off x="613743" y="1689348"/>
            <a:ext cx="6123778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KOSTNADER </a:t>
            </a:r>
            <a:r>
              <a:rPr lang="nb-NO" sz="15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 DRIFT AV DISTRIKTET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l 12">
            <a:extLst>
              <a:ext uri="{FF2B5EF4-FFF2-40B4-BE49-F238E27FC236}">
                <a16:creationId xmlns:a16="http://schemas.microsoft.com/office/drawing/2014/main" id="{A00C5BD8-D8FB-B64B-A042-93A5C6695885}"/>
              </a:ext>
            </a:extLst>
          </p:cNvPr>
          <p:cNvGraphicFramePr>
            <a:graphicFrameLocks noGrp="1"/>
          </p:cNvGraphicFramePr>
          <p:nvPr/>
        </p:nvGraphicFramePr>
        <p:xfrm>
          <a:off x="697056" y="2387352"/>
          <a:ext cx="7069165" cy="296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560">
                  <a:extLst>
                    <a:ext uri="{9D8B030D-6E8A-4147-A177-3AD203B41FA5}">
                      <a16:colId xmlns:a16="http://schemas.microsoft.com/office/drawing/2014/main" val="3029219898"/>
                    </a:ext>
                  </a:extLst>
                </a:gridCol>
                <a:gridCol w="3905216">
                  <a:extLst>
                    <a:ext uri="{9D8B030D-6E8A-4147-A177-3AD203B41FA5}">
                      <a16:colId xmlns:a16="http://schemas.microsoft.com/office/drawing/2014/main" val="3604306431"/>
                    </a:ext>
                  </a:extLst>
                </a:gridCol>
                <a:gridCol w="1085621">
                  <a:extLst>
                    <a:ext uri="{9D8B030D-6E8A-4147-A177-3AD203B41FA5}">
                      <a16:colId xmlns:a16="http://schemas.microsoft.com/office/drawing/2014/main" val="1372998347"/>
                    </a:ext>
                  </a:extLst>
                </a:gridCol>
                <a:gridCol w="1319768">
                  <a:extLst>
                    <a:ext uri="{9D8B030D-6E8A-4147-A177-3AD203B41FA5}">
                      <a16:colId xmlns:a16="http://schemas.microsoft.com/office/drawing/2014/main" val="173902901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nb-NO" sz="1400" dirty="0" err="1"/>
                        <a:t>Kontonr</a:t>
                      </a:r>
                      <a:r>
                        <a:rPr lang="nb-NO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Kontobetegnelse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Beløp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Beløp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0789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Medlemsutvikling / rekruttering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60.000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60.000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72529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Opplæring / Kommunikasjon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567.000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347.000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57039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The Rotary Foundation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84.000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6.000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26440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Distriktsprogrammer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77.000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77.000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606694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Distriktskonferansen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256.250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180.000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42869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Administrasjon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651.100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252.500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6530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Utdelt fra Fond for tiltak, utvikling og ungdomsarbeid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50.000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104178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SUM KOSTNADER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1.745.350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922.500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5229347"/>
                  </a:ext>
                </a:extLst>
              </a:tr>
            </a:tbl>
          </a:graphicData>
        </a:graphic>
      </p:graphicFrame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2400759C-EAE9-A34A-BD95-153E53659DD7}"/>
              </a:ext>
            </a:extLst>
          </p:cNvPr>
          <p:cNvCxnSpPr>
            <a:cxnSpLocks/>
          </p:cNvCxnSpPr>
          <p:nvPr/>
        </p:nvCxnSpPr>
        <p:spPr>
          <a:xfrm>
            <a:off x="5383204" y="2387352"/>
            <a:ext cx="1076261" cy="26225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DF19F77F-68B7-D64A-B217-A02FC57E6BB5}"/>
              </a:ext>
            </a:extLst>
          </p:cNvPr>
          <p:cNvCxnSpPr>
            <a:cxnSpLocks/>
          </p:cNvCxnSpPr>
          <p:nvPr/>
        </p:nvCxnSpPr>
        <p:spPr>
          <a:xfrm flipH="1">
            <a:off x="5383204" y="2387352"/>
            <a:ext cx="1076261" cy="26225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6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">
            <a:extLst>
              <a:ext uri="{FF2B5EF4-FFF2-40B4-BE49-F238E27FC236}">
                <a16:creationId xmlns:a16="http://schemas.microsoft.com/office/drawing/2014/main" id="{F3A7E82F-1A1B-324A-B227-23BD5462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04" y="5077716"/>
            <a:ext cx="1178719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7CB795-D3F1-3543-A117-903F349E0DA9}"/>
              </a:ext>
            </a:extLst>
          </p:cNvPr>
          <p:cNvSpPr txBox="1"/>
          <p:nvPr/>
        </p:nvSpPr>
        <p:spPr>
          <a:xfrm>
            <a:off x="6884621" y="5486883"/>
            <a:ext cx="1205290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Distrikt 2305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F55DB3A-DF3D-4943-83F4-C22E34CCF793}"/>
              </a:ext>
            </a:extLst>
          </p:cNvPr>
          <p:cNvSpPr txBox="1"/>
          <p:nvPr/>
        </p:nvSpPr>
        <p:spPr>
          <a:xfrm>
            <a:off x="6343196" y="2075961"/>
            <a:ext cx="2187060" cy="163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Forslag til </a:t>
            </a:r>
          </a:p>
          <a:p>
            <a:pPr algn="ctr"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budsjett </a:t>
            </a:r>
          </a:p>
          <a:p>
            <a:pPr algn="ctr">
              <a:lnSpc>
                <a:spcPct val="107000"/>
              </a:lnSpc>
              <a:spcBef>
                <a:spcPts val="900"/>
              </a:spcBef>
            </a:pPr>
            <a:r>
              <a:rPr lang="nb-NO" sz="2700" b="1" dirty="0">
                <a:solidFill>
                  <a:srgbClr val="2E74B5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2024-25</a:t>
            </a:r>
            <a:endParaRPr lang="nb-NO" sz="3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l 12">
            <a:extLst>
              <a:ext uri="{FF2B5EF4-FFF2-40B4-BE49-F238E27FC236}">
                <a16:creationId xmlns:a16="http://schemas.microsoft.com/office/drawing/2014/main" id="{A00C5BD8-D8FB-B64B-A042-93A5C6695885}"/>
              </a:ext>
            </a:extLst>
          </p:cNvPr>
          <p:cNvGraphicFramePr>
            <a:graphicFrameLocks noGrp="1"/>
          </p:cNvGraphicFramePr>
          <p:nvPr/>
        </p:nvGraphicFramePr>
        <p:xfrm>
          <a:off x="613744" y="1631744"/>
          <a:ext cx="5325982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052">
                  <a:extLst>
                    <a:ext uri="{9D8B030D-6E8A-4147-A177-3AD203B41FA5}">
                      <a16:colId xmlns:a16="http://schemas.microsoft.com/office/drawing/2014/main" val="3604306431"/>
                    </a:ext>
                  </a:extLst>
                </a:gridCol>
                <a:gridCol w="1133965">
                  <a:extLst>
                    <a:ext uri="{9D8B030D-6E8A-4147-A177-3AD203B41FA5}">
                      <a16:colId xmlns:a16="http://schemas.microsoft.com/office/drawing/2014/main" val="1372998347"/>
                    </a:ext>
                  </a:extLst>
                </a:gridCol>
                <a:gridCol w="1133965">
                  <a:extLst>
                    <a:ext uri="{9D8B030D-6E8A-4147-A177-3AD203B41FA5}">
                      <a16:colId xmlns:a16="http://schemas.microsoft.com/office/drawing/2014/main" val="20862181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Kontobetegnelse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INNTEKTER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KOSTNADER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0789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Medlemskontingent Distrikt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583.050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72529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Refusjon 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267.184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42869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Andre driftsrelaterte inntekter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15.000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6530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Finansposter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32.266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958599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Medlemsutvikling / rekruttering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60.000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80106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Opplæring / Kommunikasjon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347.000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06000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The Rotary Foundation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6.000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33418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Distriktsprogrammer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77.000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40141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Distriktskonferansen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180.000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995368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nb-NO" sz="1400" dirty="0"/>
                        <a:t>Administrasjon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252.500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605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S  U  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897.500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922.500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26437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nb-NO" sz="1400" dirty="0">
                          <a:solidFill>
                            <a:srgbClr val="FF0000"/>
                          </a:solidFill>
                        </a:rPr>
                        <a:t>Underskudd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>
                          <a:solidFill>
                            <a:srgbClr val="FF0000"/>
                          </a:solidFill>
                        </a:rPr>
                        <a:t>25.0000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55049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S  U  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897.500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897.500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0655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73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914400"/>
            <a:ext cx="48209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nb-NO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Regnskapsprogram</a:t>
            </a:r>
            <a:endParaRPr spc="-1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Bilde 7" descr="Et bilde som inneholder skjermbilde, tekst, programvare, Multimedieprogramvare&#10;&#10;Automatisk generert beskrivelse">
            <a:extLst>
              <a:ext uri="{FF2B5EF4-FFF2-40B4-BE49-F238E27FC236}">
                <a16:creationId xmlns:a16="http://schemas.microsoft.com/office/drawing/2014/main" id="{446FBA8A-4133-924E-9B01-6830E3514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35185" r="70025" b="44252"/>
          <a:stretch/>
        </p:blipFill>
        <p:spPr>
          <a:xfrm>
            <a:off x="1905000" y="1836904"/>
            <a:ext cx="4343400" cy="458169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F4B32A8-86EF-E54A-9337-F686C6E8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9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762000"/>
            <a:ext cx="48209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nb-NO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Regnskapsprogram</a:t>
            </a:r>
            <a:endParaRPr spc="-1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Bilde 6" descr="Et bilde som inneholder skjermbilde, tekst, programvare, Multimedieprogramvare&#10;&#10;Automatisk generert beskrivelse">
            <a:extLst>
              <a:ext uri="{FF2B5EF4-FFF2-40B4-BE49-F238E27FC236}">
                <a16:creationId xmlns:a16="http://schemas.microsoft.com/office/drawing/2014/main" id="{2383C758-C3A1-2549-99E6-D949A86F9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4444" r="51667" b="8519"/>
          <a:stretch/>
        </p:blipFill>
        <p:spPr>
          <a:xfrm>
            <a:off x="533399" y="2286000"/>
            <a:ext cx="7962351" cy="405923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C823EF-80AD-334E-89E1-AF4F761D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683741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6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838200"/>
            <a:ext cx="48209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nb-NO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Regnskapsprogram</a:t>
            </a:r>
            <a:endParaRPr spc="-1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Bilde 7" descr="Et bilde som inneholder tekst, skjermbilde, programvare, Multimedieprogramvare&#10;&#10;Automatisk generert beskrivelse">
            <a:extLst>
              <a:ext uri="{FF2B5EF4-FFF2-40B4-BE49-F238E27FC236}">
                <a16:creationId xmlns:a16="http://schemas.microsoft.com/office/drawing/2014/main" id="{852AA3CD-6240-7A4C-B4BD-27EBC292D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4444" r="52500" b="14444"/>
          <a:stretch/>
        </p:blipFill>
        <p:spPr>
          <a:xfrm>
            <a:off x="239513" y="2070096"/>
            <a:ext cx="8586706" cy="420573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4E53535-21E8-0247-98ED-4665EB76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1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768113"/>
            <a:ext cx="27597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KLUBBEN</a:t>
            </a:r>
            <a:endParaRPr sz="44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5132"/>
            <a:ext cx="7258684" cy="456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Fullmakter</a:t>
            </a:r>
            <a:endParaRPr sz="22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55015" lvl="1" indent="-285115">
              <a:lnSpc>
                <a:spcPts val="2130"/>
              </a:lnSpc>
              <a:spcBef>
                <a:spcPts val="65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Sørge</a:t>
            </a:r>
            <a:r>
              <a:rPr sz="1800" b="1" i="1" spc="-2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for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overføring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av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fullmakter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for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disponering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av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bankkonti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NewRomanPS-BoldItalicMT"/>
              <a:cs typeface="TimesNewRomanPS-BoldItalicMT"/>
            </a:endParaRPr>
          </a:p>
          <a:p>
            <a:pPr marL="354965" indent="-342265">
              <a:lnSpc>
                <a:spcPts val="261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Budsjett</a:t>
            </a:r>
            <a:endParaRPr sz="22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55015" lvl="1" indent="-285115">
              <a:lnSpc>
                <a:spcPts val="2130"/>
              </a:lnSpc>
              <a:spcBef>
                <a:spcPts val="6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Utarbeide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budsjett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i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samarbeid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med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det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nye</a:t>
            </a:r>
            <a:r>
              <a:rPr sz="1800" b="1" i="1" spc="-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klubbstyret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NewRomanPS-BoldItalicMT"/>
              <a:cs typeface="TimesNewRomanPS-BoldItalicMT"/>
            </a:endParaRPr>
          </a:p>
          <a:p>
            <a:pPr marL="354965" indent="-342265">
              <a:lnSpc>
                <a:spcPts val="261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Sørge</a:t>
            </a:r>
            <a:r>
              <a:rPr sz="2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for</a:t>
            </a:r>
            <a:r>
              <a:rPr sz="2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klubbens</a:t>
            </a:r>
            <a:r>
              <a:rPr sz="2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regnskapsføring</a:t>
            </a:r>
            <a:endParaRPr sz="22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55015" lvl="1" indent="-285115">
              <a:lnSpc>
                <a:spcPts val="2135"/>
              </a:lnSpc>
              <a:spcBef>
                <a:spcPts val="65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Til</a:t>
            </a:r>
            <a:r>
              <a:rPr sz="1800" b="1" i="1" spc="-2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enhver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tid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ha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oversikt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over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klubbens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inntekter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og</a:t>
            </a:r>
            <a:r>
              <a:rPr sz="1800" b="1" i="1" spc="-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utgifter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NewRomanPS-BoldItalicMT"/>
              <a:cs typeface="TimesNewRomanPS-BoldItalicMT"/>
            </a:endParaRPr>
          </a:p>
          <a:p>
            <a:pPr marL="755015" lvl="1" indent="-285115">
              <a:lnSpc>
                <a:spcPts val="2135"/>
              </a:lnSpc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Periodisk</a:t>
            </a:r>
            <a:r>
              <a:rPr sz="1800" b="1" i="1" spc="-3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rapportering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til</a:t>
            </a:r>
            <a:r>
              <a:rPr sz="1800" b="1" i="1" spc="-2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klubbens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styre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NewRomanPS-BoldItalicMT"/>
              <a:cs typeface="TimesNewRomanPS-BoldItalicMT"/>
            </a:endParaRPr>
          </a:p>
          <a:p>
            <a:pPr marL="354965" indent="-342265">
              <a:lnSpc>
                <a:spcPts val="2625"/>
              </a:lnSpc>
              <a:spcBef>
                <a:spcPts val="3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Medlemskontingent</a:t>
            </a:r>
            <a:endParaRPr sz="22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55015" lvl="1" indent="-285115">
              <a:lnSpc>
                <a:spcPts val="2145"/>
              </a:lnSpc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Kreve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inn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og</a:t>
            </a:r>
            <a:r>
              <a:rPr sz="1800" b="1" i="1" spc="-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ha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oversikt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over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medlemsinnbetalinger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NewRomanPS-BoldItalicMT"/>
              <a:cs typeface="TimesNewRomanPS-BoldItalicMT"/>
            </a:endParaRPr>
          </a:p>
          <a:p>
            <a:pPr marL="354965" indent="-342265">
              <a:lnSpc>
                <a:spcPts val="2625"/>
              </a:lnSpc>
              <a:spcBef>
                <a:spcPts val="3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Kontingenter</a:t>
            </a:r>
            <a:endParaRPr sz="22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55015" lvl="1" indent="-285115">
              <a:lnSpc>
                <a:spcPts val="2145"/>
              </a:lnSpc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Betale</a:t>
            </a:r>
            <a:r>
              <a:rPr sz="1800" b="1" i="1" spc="-3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kontingenter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til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Distriktet,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RI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samt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bidrag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til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spc="-2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TRF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NewRomanPS-BoldItalicMT"/>
              <a:cs typeface="TimesNewRomanPS-BoldItalicMT"/>
            </a:endParaRPr>
          </a:p>
          <a:p>
            <a:pPr marL="354965" indent="-342265">
              <a:lnSpc>
                <a:spcPts val="2625"/>
              </a:lnSpc>
              <a:spcBef>
                <a:spcPts val="3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Årsmøte</a:t>
            </a:r>
            <a:endParaRPr sz="22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55015" lvl="1" indent="-285115">
              <a:lnSpc>
                <a:spcPts val="2145"/>
              </a:lnSpc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Presentere</a:t>
            </a:r>
            <a:r>
              <a:rPr sz="1800" b="1" i="1" spc="-3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årsregnskap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pr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30.06.;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resultatregnskap,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balanse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og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noter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NewRomanPS-BoldItalicMT"/>
              <a:cs typeface="TimesNewRomanPS-BoldItalicMT"/>
            </a:endParaRPr>
          </a:p>
          <a:p>
            <a:pPr marL="354965" indent="-342265">
              <a:lnSpc>
                <a:spcPts val="2625"/>
              </a:lnSpc>
              <a:spcBef>
                <a:spcPts val="3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Momskompensasjon</a:t>
            </a:r>
            <a:endParaRPr sz="22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55015" lvl="1" indent="-285115">
              <a:lnSpc>
                <a:spcPts val="2145"/>
              </a:lnSpc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Søke</a:t>
            </a:r>
            <a:r>
              <a:rPr sz="1800" b="1" i="1" spc="-2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om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momskompensasjon</a:t>
            </a:r>
            <a:r>
              <a:rPr sz="1800" b="1" i="1" spc="-2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for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klubben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innen</a:t>
            </a:r>
            <a:r>
              <a:rPr sz="1800" b="1" i="1" spc="-15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 </a:t>
            </a:r>
            <a:r>
              <a:rPr sz="1800" b="1" i="1" spc="-10" dirty="0">
                <a:solidFill>
                  <a:schemeClr val="bg1">
                    <a:lumMod val="50000"/>
                  </a:schemeClr>
                </a:solidFill>
                <a:latin typeface="TimesNewRomanPS-BoldItalicMT"/>
                <a:cs typeface="TimesNewRomanPS-BoldItalicMT"/>
              </a:rPr>
              <a:t>fristen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NewRomanPS-BoldItalicMT"/>
              <a:cs typeface="TimesNewRomanPS-BoldItalicM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153EE47-88CE-1E4F-9033-1FE149D2E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2068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715962"/>
            <a:ext cx="4229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KONTINGENTER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952" y="1817045"/>
            <a:ext cx="6388100" cy="37242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Klubben:</a:t>
            </a:r>
            <a:endParaRPr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Innkreving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av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medlemskontingent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ganger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år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Distrikt</a:t>
            </a:r>
            <a:r>
              <a:rPr sz="2800" b="1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2305:</a:t>
            </a:r>
            <a:endParaRPr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Faktura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sendes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til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klubbens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president/</a:t>
            </a:r>
            <a:r>
              <a:rPr sz="1800" b="1" dirty="0" err="1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kasserer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ganger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år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Betale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faktura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innen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fristen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Rotary</a:t>
            </a:r>
            <a:r>
              <a:rPr sz="2800" b="1" spc="-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International:</a:t>
            </a:r>
            <a:endParaRPr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4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Faktura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sendes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til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klubbens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president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ganger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pr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år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Betale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faktura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innen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fristen</a:t>
            </a:r>
            <a:endParaRPr sz="1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The</a:t>
            </a:r>
            <a:r>
              <a:rPr sz="2800" b="1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Rotary</a:t>
            </a:r>
            <a:r>
              <a:rPr sz="2800" b="1" spc="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Foundation</a:t>
            </a:r>
            <a:r>
              <a:rPr sz="2800" b="1" spc="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(TRF)</a:t>
            </a:r>
            <a:r>
              <a:rPr sz="2800" b="1" spc="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bidraget</a:t>
            </a:r>
            <a:endParaRPr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76CDF5-C9C6-0D44-8F0F-939B5442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58407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Kontingenter</a:t>
            </a:r>
            <a:r>
              <a:rPr sz="4400" b="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og </a:t>
            </a:r>
            <a:r>
              <a:rPr sz="4400" b="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utgifter</a:t>
            </a:r>
            <a:endParaRPr sz="4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247140"/>
            <a:ext cx="8490585" cy="543430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 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Klubben:</a:t>
            </a:r>
            <a:endParaRPr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2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Klubbens</a:t>
            </a:r>
            <a:r>
              <a:rPr sz="16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medlemskontingent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fastsettes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på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klubbens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årsmøte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før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nytt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rotaryår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Distrikt</a:t>
            </a:r>
            <a:r>
              <a:rPr sz="1800" b="1" spc="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2305 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(202</a:t>
            </a:r>
            <a:r>
              <a:rPr lang="nb-NO"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nb-NO" sz="18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):</a:t>
            </a:r>
            <a:endParaRPr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Medlemskontingent</a:t>
            </a:r>
            <a:r>
              <a:rPr sz="1600" b="1" spc="-3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</a:t>
            </a:r>
            <a:r>
              <a:rPr sz="16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medlem/halvår</a:t>
            </a:r>
            <a:r>
              <a:rPr sz="16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består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av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155065" lvl="2" indent="-227965">
              <a:lnSpc>
                <a:spcPct val="100000"/>
              </a:lnSpc>
              <a:spcBef>
                <a:spcPts val="360"/>
              </a:spcBef>
              <a:buChar char="•"/>
              <a:tabLst>
                <a:tab pos="1155065" algn="l"/>
                <a:tab pos="1155700" algn="l"/>
              </a:tabLst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90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,- til</a:t>
            </a:r>
            <a:r>
              <a:rPr sz="16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Distrikt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69365" lvl="2" indent="-342265">
              <a:lnSpc>
                <a:spcPct val="100000"/>
              </a:lnSpc>
              <a:spcBef>
                <a:spcPts val="384"/>
              </a:spcBef>
              <a:buChar char="•"/>
              <a:tabLst>
                <a:tab pos="1269365" algn="l"/>
                <a:tab pos="1270000" algn="l"/>
              </a:tabLst>
            </a:pP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6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0,-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</a:t>
            </a:r>
            <a:r>
              <a:rPr sz="16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Norsk</a:t>
            </a:r>
            <a:r>
              <a:rPr sz="16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Rotary</a:t>
            </a:r>
            <a:r>
              <a:rPr sz="16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Forum (Norfo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fakturerer 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D2305)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69365" lvl="2" indent="-342265">
              <a:lnSpc>
                <a:spcPct val="100000"/>
              </a:lnSpc>
              <a:spcBef>
                <a:spcPts val="380"/>
              </a:spcBef>
              <a:buChar char="•"/>
              <a:tabLst>
                <a:tab pos="1269365" algn="l"/>
                <a:tab pos="1270000" algn="l"/>
              </a:tabLst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,-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Rotary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Norden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(Norfo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fakturerer 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D2305)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Faktureres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klubbene</a:t>
            </a:r>
            <a:r>
              <a:rPr sz="16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halvår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Webavgift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5565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Hjemmeside,</a:t>
            </a:r>
            <a:r>
              <a:rPr sz="1600" spc="-4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medlemsnett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155065" lvl="2" indent="-227965">
              <a:lnSpc>
                <a:spcPct val="100000"/>
              </a:lnSpc>
              <a:spcBef>
                <a:spcPts val="360"/>
              </a:spcBef>
              <a:buChar char="•"/>
              <a:tabLst>
                <a:tab pos="1155065" algn="l"/>
                <a:tab pos="1155700" algn="l"/>
              </a:tabLst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375,-</a:t>
            </a:r>
            <a:r>
              <a:rPr sz="16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</a:t>
            </a:r>
            <a:r>
              <a:rPr sz="16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klubb/halvår</a:t>
            </a:r>
            <a:r>
              <a:rPr sz="16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(Norfo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fakturerer</a:t>
            </a:r>
            <a:r>
              <a:rPr sz="16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D2305)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527050" marR="4302125" indent="228600">
              <a:lnSpc>
                <a:spcPct val="120000"/>
              </a:lnSpc>
              <a:tabLst>
                <a:tab pos="812165" algn="l"/>
              </a:tabLst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Faktureres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klubbene</a:t>
            </a:r>
            <a:r>
              <a:rPr sz="16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halvår </a:t>
            </a:r>
            <a:r>
              <a:rPr sz="160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–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Distriktskonferansen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927100" marR="4130675" lvl="2" indent="227965">
              <a:lnSpc>
                <a:spcPct val="120000"/>
              </a:lnSpc>
              <a:buChar char="•"/>
              <a:tabLst>
                <a:tab pos="1155065" algn="l"/>
                <a:tab pos="1155700" algn="l"/>
              </a:tabLst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25,-</a:t>
            </a:r>
            <a:r>
              <a:rPr sz="1600" spc="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</a:t>
            </a:r>
            <a:r>
              <a:rPr sz="1600" spc="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medlem/</a:t>
            </a:r>
            <a:r>
              <a:rPr sz="1600" spc="-1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halvår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nb-NO" sz="1600" spc="-1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927100" marR="4130675" lvl="2">
              <a:lnSpc>
                <a:spcPct val="120000"/>
              </a:lnSpc>
              <a:tabLst>
                <a:tab pos="1155065" algn="l"/>
                <a:tab pos="1155700" algn="l"/>
              </a:tabLst>
            </a:pPr>
            <a:r>
              <a:rPr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Faktureres</a:t>
            </a:r>
            <a:r>
              <a:rPr lang="nb-NO"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klubbene</a:t>
            </a:r>
            <a:r>
              <a:rPr sz="16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halvår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Rotary</a:t>
            </a:r>
            <a:r>
              <a:rPr sz="18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International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(2021-</a:t>
            </a:r>
            <a:r>
              <a:rPr sz="1800" b="1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)</a:t>
            </a:r>
            <a:endParaRPr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45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Kontingent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US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$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35,0</a:t>
            </a:r>
            <a:r>
              <a:rPr sz="16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</a:t>
            </a:r>
            <a:r>
              <a:rPr sz="16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medlem/halvår 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(2021-</a:t>
            </a:r>
            <a:r>
              <a:rPr sz="16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22)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85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2022-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23</a:t>
            </a:r>
            <a:r>
              <a:rPr lang="nb-NO" sz="1600" spc="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-US $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35,5</a:t>
            </a:r>
            <a:r>
              <a:rPr sz="1600" spc="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/</a:t>
            </a:r>
            <a:r>
              <a:rPr sz="1600" spc="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2023-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24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lang="nb-NO" sz="1600" spc="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US $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37,5</a:t>
            </a:r>
            <a:r>
              <a:rPr sz="1600" spc="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/</a:t>
            </a:r>
            <a:r>
              <a:rPr sz="1600" spc="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2024-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25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lang="nb-NO" sz="1600" spc="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US $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39,25</a:t>
            </a:r>
            <a:r>
              <a:rPr sz="1600" spc="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/</a:t>
            </a:r>
            <a:r>
              <a:rPr sz="1600" spc="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2025-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26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lang="nb-NO" sz="1600" spc="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US $ </a:t>
            </a:r>
            <a:r>
              <a:rPr sz="16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41,0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9F17FA4-6B87-C74E-9156-33B9A9A8F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843" y="939435"/>
            <a:ext cx="78867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500" b="0" kern="1200" spc="-1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Kontingenter/avgifter</a:t>
            </a:r>
            <a:endParaRPr lang="en-US" sz="4500" kern="120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178E1730-839A-424C-AC75-500023B0A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49462"/>
              </p:ext>
            </p:extLst>
          </p:nvPr>
        </p:nvGraphicFramePr>
        <p:xfrm>
          <a:off x="300458" y="2387600"/>
          <a:ext cx="8614942" cy="2794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7506">
                  <a:extLst>
                    <a:ext uri="{9D8B030D-6E8A-4147-A177-3AD203B41FA5}">
                      <a16:colId xmlns:a16="http://schemas.microsoft.com/office/drawing/2014/main" val="1190889666"/>
                    </a:ext>
                  </a:extLst>
                </a:gridCol>
                <a:gridCol w="1029711">
                  <a:extLst>
                    <a:ext uri="{9D8B030D-6E8A-4147-A177-3AD203B41FA5}">
                      <a16:colId xmlns:a16="http://schemas.microsoft.com/office/drawing/2014/main" val="752838217"/>
                    </a:ext>
                  </a:extLst>
                </a:gridCol>
                <a:gridCol w="992604">
                  <a:extLst>
                    <a:ext uri="{9D8B030D-6E8A-4147-A177-3AD203B41FA5}">
                      <a16:colId xmlns:a16="http://schemas.microsoft.com/office/drawing/2014/main" val="3148601900"/>
                    </a:ext>
                  </a:extLst>
                </a:gridCol>
                <a:gridCol w="1051357">
                  <a:extLst>
                    <a:ext uri="{9D8B030D-6E8A-4147-A177-3AD203B41FA5}">
                      <a16:colId xmlns:a16="http://schemas.microsoft.com/office/drawing/2014/main" val="667813486"/>
                    </a:ext>
                  </a:extLst>
                </a:gridCol>
                <a:gridCol w="1001882">
                  <a:extLst>
                    <a:ext uri="{9D8B030D-6E8A-4147-A177-3AD203B41FA5}">
                      <a16:colId xmlns:a16="http://schemas.microsoft.com/office/drawing/2014/main" val="2988438216"/>
                    </a:ext>
                  </a:extLst>
                </a:gridCol>
                <a:gridCol w="1001882">
                  <a:extLst>
                    <a:ext uri="{9D8B030D-6E8A-4147-A177-3AD203B41FA5}">
                      <a16:colId xmlns:a16="http://schemas.microsoft.com/office/drawing/2014/main" val="1345739211"/>
                    </a:ext>
                  </a:extLst>
                </a:gridCol>
              </a:tblGrid>
              <a:tr h="698501">
                <a:tc>
                  <a:txBody>
                    <a:bodyPr/>
                    <a:lstStyle/>
                    <a:p>
                      <a:pPr algn="r" fontAlgn="ctr"/>
                      <a:r>
                        <a:rPr lang="nb-NO" sz="1300" u="none" strike="noStrike">
                          <a:effectLst/>
                        </a:rPr>
                        <a:t> 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Fakturert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Fakturert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Fakturert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Fakturert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Budsjett pr halvår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extLst>
                  <a:ext uri="{0D108BD9-81ED-4DB2-BD59-A6C34878D82A}">
                    <a16:rowId xmlns:a16="http://schemas.microsoft.com/office/drawing/2014/main" val="109390158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r" fontAlgn="ctr"/>
                      <a:r>
                        <a:rPr lang="nb-NO" sz="1300" u="sng" strike="noStrike">
                          <a:effectLst/>
                        </a:rPr>
                        <a:t> </a:t>
                      </a:r>
                      <a:endParaRPr lang="nb-NO" sz="1300" b="0" i="0" u="sng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sng" strike="noStrike">
                          <a:effectLst/>
                        </a:rPr>
                        <a:t>2020-21</a:t>
                      </a:r>
                      <a:endParaRPr lang="nb-NO" sz="1300" b="0" i="0" u="sng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sng" strike="noStrike">
                          <a:effectLst/>
                        </a:rPr>
                        <a:t>2021-22</a:t>
                      </a:r>
                      <a:endParaRPr lang="nb-NO" sz="1300" b="0" i="0" u="sng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sng" strike="noStrike">
                          <a:effectLst/>
                        </a:rPr>
                        <a:t>2022-23</a:t>
                      </a:r>
                      <a:endParaRPr lang="nb-NO" sz="1300" b="0" i="0" u="sng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sng" strike="noStrike">
                          <a:effectLst/>
                        </a:rPr>
                        <a:t>2023-24</a:t>
                      </a:r>
                      <a:endParaRPr lang="nb-NO" sz="1300" b="1" i="0" u="sng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sng" strike="noStrike">
                          <a:effectLst/>
                        </a:rPr>
                        <a:t>2024-25</a:t>
                      </a:r>
                      <a:endParaRPr lang="nb-NO" sz="1300" b="1" i="0" u="sng" strike="noStrike">
                        <a:solidFill>
                          <a:srgbClr val="00000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extLst>
                  <a:ext uri="{0D108BD9-81ED-4DB2-BD59-A6C34878D82A}">
                    <a16:rowId xmlns:a16="http://schemas.microsoft.com/office/drawing/2014/main" val="209349808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300" u="none" strike="noStrike">
                          <a:effectLst/>
                        </a:rPr>
                        <a:t>Kontingent til distrikt (pr medlem)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185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185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185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185</a:t>
                      </a:r>
                      <a:endParaRPr lang="nb-NO" sz="1300" b="1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190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extLst>
                  <a:ext uri="{0D108BD9-81ED-4DB2-BD59-A6C34878D82A}">
                    <a16:rowId xmlns:a16="http://schemas.microsoft.com/office/drawing/2014/main" val="235455749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300" u="none" strike="noStrike">
                          <a:effectLst/>
                        </a:rPr>
                        <a:t>Kontingent til Norfo (pr medlem)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80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50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60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60</a:t>
                      </a:r>
                      <a:endParaRPr lang="nb-NO" sz="1300" b="1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60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extLst>
                  <a:ext uri="{0D108BD9-81ED-4DB2-BD59-A6C34878D82A}">
                    <a16:rowId xmlns:a16="http://schemas.microsoft.com/office/drawing/2014/main" val="213847574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300" u="none" strike="noStrike">
                          <a:effectLst/>
                        </a:rPr>
                        <a:t>Kontingent Rotary Norden (pr medlem)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40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40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40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42</a:t>
                      </a:r>
                      <a:endParaRPr lang="nb-NO" sz="1300" b="1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42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extLst>
                  <a:ext uri="{0D108BD9-81ED-4DB2-BD59-A6C34878D82A}">
                    <a16:rowId xmlns:a16="http://schemas.microsoft.com/office/drawing/2014/main" val="42846772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300" u="none" strike="noStrike">
                          <a:effectLst/>
                        </a:rPr>
                        <a:t>Webavgift (pr klubb)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375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375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375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375</a:t>
                      </a:r>
                      <a:endParaRPr lang="nb-NO" sz="1300" b="1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375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extLst>
                  <a:ext uri="{0D108BD9-81ED-4DB2-BD59-A6C34878D82A}">
                    <a16:rowId xmlns:a16="http://schemas.microsoft.com/office/drawing/2014/main" val="299433448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300" u="none" strike="noStrike">
                          <a:effectLst/>
                        </a:rPr>
                        <a:t>Tilskudd Distr.konferansen (pr medlem)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25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25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25</a:t>
                      </a:r>
                      <a:endParaRPr lang="nb-NO" sz="1300" b="0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>
                          <a:effectLst/>
                        </a:rPr>
                        <a:t>25</a:t>
                      </a:r>
                      <a:endParaRPr lang="nb-NO" sz="1300" b="1" i="0" u="none" strike="noStrike">
                        <a:solidFill>
                          <a:srgbClr val="80808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300" u="none" strike="noStrike" dirty="0">
                          <a:effectLst/>
                        </a:rPr>
                        <a:t>25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omic Sans MS Bold"/>
                      </a:endParaRPr>
                    </a:p>
                  </a:txBody>
                  <a:tcPr marL="8882" marR="8882" marT="8882" marB="0" anchor="ctr"/>
                </a:tc>
                <a:extLst>
                  <a:ext uri="{0D108BD9-81ED-4DB2-BD59-A6C34878D82A}">
                    <a16:rowId xmlns:a16="http://schemas.microsoft.com/office/drawing/2014/main" val="2972241277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40E9FCB1-E208-904D-8DC2-FEF2CEE1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838200"/>
            <a:ext cx="49383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7805" marR="5080" indent="-147574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Betaling</a:t>
            </a:r>
            <a:r>
              <a:rPr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av</a:t>
            </a:r>
            <a:r>
              <a:rPr spc="-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kontingent 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til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D2305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927" y="2458211"/>
            <a:ext cx="7539673" cy="331905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4965" marR="37465" indent="-342265">
              <a:lnSpc>
                <a:spcPts val="221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Kontingent</a:t>
            </a:r>
            <a:r>
              <a:rPr sz="2000" spc="-3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202</a:t>
            </a:r>
            <a:r>
              <a:rPr lang="nb-NO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/2</a:t>
            </a:r>
            <a:r>
              <a:rPr lang="nb-NO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ble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fastsatt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på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Årsmøtet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</a:t>
            </a:r>
            <a:r>
              <a:rPr lang="nb-NO"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7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.03.202</a:t>
            </a:r>
            <a:r>
              <a:rPr lang="nb-NO"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(PETS);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</a:t>
            </a:r>
            <a:r>
              <a:rPr lang="nb-NO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90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,-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medlem/halvår</a:t>
            </a:r>
            <a:endParaRPr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22268"/>
              </a:buClr>
              <a:buFont typeface="Arial"/>
              <a:buChar char="•"/>
            </a:pPr>
            <a:endParaRPr sz="24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Bankforbindelse:</a:t>
            </a:r>
            <a:r>
              <a:rPr sz="2000" spc="-4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SpareBank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Østlandet</a:t>
            </a:r>
            <a:endParaRPr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Kontonummer:</a:t>
            </a:r>
            <a:r>
              <a:rPr sz="2000" spc="-7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1822.29.90005</a:t>
            </a:r>
            <a:endParaRPr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22268"/>
              </a:buClr>
              <a:buFont typeface="Arial"/>
              <a:buChar char="•"/>
            </a:pPr>
            <a:endParaRPr sz="25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Faktura</a:t>
            </a:r>
            <a:r>
              <a:rPr sz="2000" spc="-3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sendes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til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president/kasserer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hvert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halvår</a:t>
            </a:r>
            <a:endParaRPr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22268"/>
              </a:buClr>
              <a:buFont typeface="Arial"/>
              <a:buChar char="•"/>
            </a:pPr>
            <a:endParaRPr sz="23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61950" marR="5080" indent="-349250">
              <a:lnSpc>
                <a:spcPct val="108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Kasserer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Morten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nb-NO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H.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Samuelsen,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Ole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O.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Lians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veg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45, </a:t>
            </a:r>
            <a:endParaRPr lang="nb-NO" sz="2000" spc="-25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61950" marR="5080" indent="-349250">
              <a:lnSpc>
                <a:spcPct val="108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2816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Gjøvik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nb-NO"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908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56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420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/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nb-NO"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hlinkClick r:id="rId2"/>
              </a:rPr>
              <a:t>samuelsen.morten.h@gmail.com</a:t>
            </a:r>
            <a:r>
              <a:rPr lang="nb-NO" sz="20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3C3F9B-9ECF-7249-9238-95240251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838200"/>
            <a:ext cx="6424930" cy="555537"/>
          </a:xfrm>
          <a:prstGeom prst="rect">
            <a:avLst/>
          </a:prstGeom>
        </p:spPr>
        <p:txBody>
          <a:bodyPr vert="horz" wrap="square" lIns="0" tIns="62484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ROTARY</a:t>
            </a:r>
            <a:r>
              <a:rPr sz="32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INTERNATIONAL</a:t>
            </a:r>
            <a:endParaRPr sz="32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927" y="2016251"/>
            <a:ext cx="7213600" cy="4404411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USD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3</a:t>
            </a:r>
            <a:r>
              <a:rPr lang="nb-NO"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7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,5</a:t>
            </a:r>
            <a:r>
              <a:rPr sz="2000" spc="-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(202</a:t>
            </a:r>
            <a:r>
              <a:rPr lang="nb-NO"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3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nb-NO"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4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pr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medlem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blir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fakturert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juli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og</a:t>
            </a:r>
            <a:r>
              <a:rPr sz="2000" spc="-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januar</a:t>
            </a:r>
            <a:endParaRPr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Citybank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Europe:</a:t>
            </a:r>
            <a:r>
              <a:rPr sz="200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Kontonummer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8301.99.05619</a:t>
            </a:r>
            <a:endParaRPr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Kontoens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navn: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Rotary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International</a:t>
            </a:r>
            <a:endParaRPr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295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Betalingsfrist</a:t>
            </a:r>
            <a:r>
              <a:rPr sz="2000" spc="-6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umiddelbart</a:t>
            </a:r>
            <a:r>
              <a:rPr sz="2000" spc="-4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ved</a:t>
            </a:r>
            <a:r>
              <a:rPr sz="2000" spc="-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mottakelse</a:t>
            </a:r>
            <a:r>
              <a:rPr sz="200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av</a:t>
            </a:r>
            <a:r>
              <a:rPr sz="2000" spc="-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faktura</a:t>
            </a:r>
            <a:endParaRPr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Betalingen</a:t>
            </a:r>
            <a:r>
              <a:rPr sz="200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merkes</a:t>
            </a:r>
            <a:r>
              <a:rPr sz="2000" spc="-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med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fakturanummer</a:t>
            </a:r>
            <a:endParaRPr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Beløpet</a:t>
            </a:r>
            <a:r>
              <a:rPr sz="200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er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regnet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om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til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NOK basert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på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RIs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dollarkurs</a:t>
            </a:r>
            <a:endParaRPr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Basis</a:t>
            </a:r>
            <a:r>
              <a:rPr sz="2000" spc="-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er</a:t>
            </a:r>
            <a:r>
              <a:rPr sz="2000" spc="-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antall</a:t>
            </a:r>
            <a:r>
              <a:rPr sz="200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medlemmer</a:t>
            </a:r>
            <a:r>
              <a:rPr sz="200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registrert</a:t>
            </a:r>
            <a:r>
              <a:rPr sz="200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00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Medlemsnettet</a:t>
            </a:r>
            <a:r>
              <a:rPr sz="200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(MNet)</a:t>
            </a:r>
            <a:r>
              <a:rPr sz="2000" spc="-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01.01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og 01.07 kl</a:t>
            </a:r>
            <a:r>
              <a:rPr sz="2000" b="1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00.00</a:t>
            </a:r>
            <a:endParaRPr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Hvis</a:t>
            </a:r>
            <a:r>
              <a:rPr sz="200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sent</a:t>
            </a:r>
            <a:r>
              <a:rPr sz="200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betalt</a:t>
            </a:r>
            <a:r>
              <a:rPr sz="200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vil</a:t>
            </a:r>
            <a:r>
              <a:rPr sz="200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valutadifferansen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bli</a:t>
            </a:r>
            <a:r>
              <a:rPr sz="200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purret</a:t>
            </a:r>
            <a:endParaRPr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Nye</a:t>
            </a:r>
            <a:r>
              <a:rPr sz="200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medlemmer</a:t>
            </a:r>
            <a:r>
              <a:rPr sz="200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blir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tillagt</a:t>
            </a:r>
            <a:r>
              <a:rPr sz="2000" spc="-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fakturaen</a:t>
            </a:r>
            <a:endParaRPr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Hvis</a:t>
            </a:r>
            <a:r>
              <a:rPr sz="2000" spc="-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betaling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skjer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etter</a:t>
            </a:r>
            <a:r>
              <a:rPr sz="2000" spc="-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120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dager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vil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klubben</a:t>
            </a:r>
            <a:r>
              <a:rPr sz="2000" spc="-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bli</a:t>
            </a:r>
            <a:r>
              <a:rPr sz="200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slettet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RI.</a:t>
            </a:r>
            <a:endParaRPr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978A9D-C682-C44E-B64C-F36FC4B2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42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800238"/>
            <a:ext cx="499364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chemeClr val="bg1">
                    <a:lumMod val="50000"/>
                  </a:schemeClr>
                </a:solidFill>
              </a:rPr>
              <a:t>Innbetalinger</a:t>
            </a:r>
            <a:r>
              <a:rPr sz="4050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4050" dirty="0">
                <a:solidFill>
                  <a:schemeClr val="bg1">
                    <a:lumMod val="50000"/>
                  </a:schemeClr>
                </a:solidFill>
              </a:rPr>
              <a:t>til</a:t>
            </a:r>
            <a:r>
              <a:rPr sz="4050" spc="-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4050" spc="-25" dirty="0">
                <a:solidFill>
                  <a:schemeClr val="bg1">
                    <a:lumMod val="50000"/>
                  </a:schemeClr>
                </a:solidFill>
              </a:rPr>
              <a:t>TRF</a:t>
            </a:r>
            <a:endParaRPr sz="4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109" y="2006737"/>
            <a:ext cx="8133080" cy="4104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60220">
              <a:lnSpc>
                <a:spcPct val="121900"/>
              </a:lnSpc>
              <a:spcBef>
                <a:spcPts val="95"/>
              </a:spcBef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Direkte</a:t>
            </a:r>
            <a:r>
              <a:rPr sz="1800" spc="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bidrag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fra</a:t>
            </a:r>
            <a:r>
              <a:rPr sz="1800" spc="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klubben</a:t>
            </a:r>
            <a:r>
              <a:rPr sz="1800" spc="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overføres</a:t>
            </a:r>
            <a:r>
              <a:rPr sz="1800" spc="7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800" spc="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NOK</a:t>
            </a:r>
            <a:r>
              <a:rPr sz="1800" spc="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til</a:t>
            </a:r>
            <a:r>
              <a:rPr sz="1800" spc="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konto</a:t>
            </a:r>
            <a:r>
              <a:rPr sz="1800" spc="5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8301</a:t>
            </a:r>
            <a:r>
              <a:rPr sz="1800" spc="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91</a:t>
            </a:r>
            <a:r>
              <a:rPr sz="1800" spc="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08018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Rotary</a:t>
            </a:r>
            <a:r>
              <a:rPr sz="1800" spc="6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International,</a:t>
            </a:r>
            <a:r>
              <a:rPr sz="1800" spc="9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Witikonerstrasse</a:t>
            </a:r>
            <a:r>
              <a:rPr sz="1800" spc="7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15,</a:t>
            </a:r>
            <a:r>
              <a:rPr sz="1800" spc="4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CH-8032</a:t>
            </a:r>
            <a:r>
              <a:rPr sz="1800" spc="7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Zürich,</a:t>
            </a:r>
            <a:r>
              <a:rPr sz="1800" spc="6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Sveits.</a:t>
            </a:r>
            <a:endParaRPr sz="1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Melding:</a:t>
            </a:r>
            <a:r>
              <a:rPr sz="1800" spc="6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Contribution</a:t>
            </a:r>
            <a:r>
              <a:rPr sz="1800" spc="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to</a:t>
            </a:r>
            <a:r>
              <a:rPr sz="1800" spc="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The</a:t>
            </a:r>
            <a:r>
              <a:rPr sz="1800" spc="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Rotary</a:t>
            </a:r>
            <a:r>
              <a:rPr sz="1800" spc="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Foundation</a:t>
            </a:r>
            <a:r>
              <a:rPr sz="1800" spc="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«Annual</a:t>
            </a:r>
            <a:r>
              <a:rPr sz="1800" spc="1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Giving»,</a:t>
            </a:r>
            <a:endParaRPr sz="1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800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klubbnummer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1800" spc="6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D2305,</a:t>
            </a:r>
            <a:r>
              <a:rPr sz="1800" spc="6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Norway.</a:t>
            </a:r>
            <a:endParaRPr sz="1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Direkte</a:t>
            </a:r>
            <a:r>
              <a:rPr sz="1800" spc="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bidrag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fra</a:t>
            </a:r>
            <a:r>
              <a:rPr sz="1800" spc="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medlemmer</a:t>
            </a:r>
            <a:r>
              <a:rPr sz="1800" spc="6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kan</a:t>
            </a:r>
            <a:r>
              <a:rPr sz="1800" spc="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gis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både</a:t>
            </a:r>
            <a:r>
              <a:rPr sz="1800" spc="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enkeltvis</a:t>
            </a:r>
            <a:r>
              <a:rPr sz="1800" spc="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og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gjennom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månedlige</a:t>
            </a:r>
            <a:r>
              <a:rPr sz="1800" spc="6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trekk.</a:t>
            </a:r>
            <a:endParaRPr sz="1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TRF-ansvarlig</a:t>
            </a:r>
            <a:r>
              <a:rPr sz="1800" spc="9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er</a:t>
            </a:r>
            <a:r>
              <a:rPr sz="1800" spc="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behjelpelig</a:t>
            </a:r>
            <a:r>
              <a:rPr sz="1800" spc="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ved</a:t>
            </a:r>
            <a:r>
              <a:rPr sz="1800" spc="4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enkeltbidrag.</a:t>
            </a:r>
            <a:endParaRPr sz="1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Månedlige</a:t>
            </a:r>
            <a:r>
              <a:rPr sz="1800" spc="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trekk</a:t>
            </a:r>
            <a:r>
              <a:rPr sz="1800" spc="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registreres</a:t>
            </a:r>
            <a:r>
              <a:rPr sz="1800" spc="5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gjennom</a:t>
            </a:r>
            <a:r>
              <a:rPr sz="1800" spc="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egen</a:t>
            </a:r>
            <a:r>
              <a:rPr sz="1800" spc="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betalingsordning</a:t>
            </a:r>
            <a:r>
              <a:rPr sz="1800" spc="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og</a:t>
            </a:r>
            <a:r>
              <a:rPr sz="1800" spc="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godkjenning</a:t>
            </a:r>
            <a:r>
              <a:rPr sz="1800" spc="6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via</a:t>
            </a:r>
            <a:r>
              <a:rPr sz="1800" spc="8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bankid.</a:t>
            </a:r>
            <a:endParaRPr sz="1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Gå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inn via</a:t>
            </a:r>
            <a:r>
              <a:rPr sz="1800" spc="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egen</a:t>
            </a:r>
            <a:r>
              <a:rPr sz="1800" spc="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link/logo</a:t>
            </a:r>
            <a:r>
              <a:rPr sz="1800" spc="6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som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ligger</a:t>
            </a:r>
            <a:r>
              <a:rPr sz="1800" spc="6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oppe</a:t>
            </a:r>
            <a:r>
              <a:rPr sz="1800" spc="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til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venstre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på</a:t>
            </a:r>
            <a:r>
              <a:rPr sz="1800" spc="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websiden</a:t>
            </a:r>
            <a:r>
              <a:rPr sz="1800" spc="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til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distriktet</a:t>
            </a:r>
            <a:endParaRPr sz="1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(link</a:t>
            </a:r>
            <a:r>
              <a:rPr sz="1800" spc="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«Opprett</a:t>
            </a:r>
            <a:r>
              <a:rPr sz="1800" spc="6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autogiro</a:t>
            </a:r>
            <a:r>
              <a:rPr sz="1800" spc="4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til</a:t>
            </a:r>
            <a:r>
              <a:rPr sz="1800" spc="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TRF»).</a:t>
            </a:r>
            <a:endParaRPr sz="1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800" spc="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løsningen</a:t>
            </a:r>
            <a:r>
              <a:rPr sz="1800" spc="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registrerer</a:t>
            </a:r>
            <a:r>
              <a:rPr sz="1800" spc="6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en</a:t>
            </a:r>
            <a:r>
              <a:rPr sz="1800" spc="2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klubb</a:t>
            </a:r>
            <a:r>
              <a:rPr sz="1800" spc="5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og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personnummer</a:t>
            </a:r>
            <a:r>
              <a:rPr sz="1800" spc="8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hvis</a:t>
            </a:r>
            <a:r>
              <a:rPr sz="1800" spc="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en</a:t>
            </a:r>
            <a:r>
              <a:rPr sz="1800" spc="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vil</a:t>
            </a:r>
            <a:r>
              <a:rPr sz="1800" spc="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ha</a:t>
            </a:r>
            <a:r>
              <a:rPr sz="1800" spc="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skattefradrag.</a:t>
            </a:r>
            <a:endParaRPr sz="1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AE5B2E-0A2B-2B48-9AB3-FDF7CDED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65" y="6096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1241</Words>
  <Application>Microsoft Macintosh PowerPoint</Application>
  <PresentationFormat>Skjermfremvisning (4:3)</PresentationFormat>
  <Paragraphs>372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Comic Sans MS Bold</vt:lpstr>
      <vt:lpstr>Times New Roman</vt:lpstr>
      <vt:lpstr>TimesNewRomanPS-BoldItalicMT</vt:lpstr>
      <vt:lpstr>Office Theme</vt:lpstr>
      <vt:lpstr>DISTRIKT 2305</vt:lpstr>
      <vt:lpstr>KLUBBKASSERERS arbeidsoppgaver</vt:lpstr>
      <vt:lpstr>KLUBBEN</vt:lpstr>
      <vt:lpstr>KONTINGENTER</vt:lpstr>
      <vt:lpstr>Kontingenter og utgifter</vt:lpstr>
      <vt:lpstr>Kontingenter/avgifter</vt:lpstr>
      <vt:lpstr>Betaling av kontingent til D2305</vt:lpstr>
      <vt:lpstr>ROTARY INTERNATIONAL</vt:lpstr>
      <vt:lpstr>Innbetalinger til TRF</vt:lpstr>
      <vt:lpstr>Øvrige betalinger</vt:lpstr>
      <vt:lpstr>FRIVILLIGHETSREGISTER</vt:lpstr>
      <vt:lpstr>MOMSKOMPENSASJON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Regnskapsprogram</vt:lpstr>
      <vt:lpstr>Regnskapsprogram</vt:lpstr>
      <vt:lpstr>Regnskapsprogram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DISTRIKT 2305</dc:title>
  <cp:lastModifiedBy>Morten H. Samuelsen</cp:lastModifiedBy>
  <cp:revision>6</cp:revision>
  <cp:lastPrinted>2023-04-09T12:55:53Z</cp:lastPrinted>
  <dcterms:created xsi:type="dcterms:W3CDTF">2023-04-03T16:20:09Z</dcterms:created>
  <dcterms:modified xsi:type="dcterms:W3CDTF">2024-04-07T07:38:38Z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2023-04-03T00:00:00Z</vt:filetime>
  </property>
  <property fmtid="{D5CDD505-2E9C-101B-9397-08002B2CF9AE}" pid="3" name="LastSaved">
    <vt:filetime>2023-04-03T00:00:00Z</vt:filetime>
  </property>
  <property fmtid="{D5CDD505-2E9C-101B-9397-08002B2CF9AE}" pid="4" name="Producer">
    <vt:lpwstr>macOS Versjon 12.4 (bygg 21F79) Quartz PDFContext</vt:lpwstr>
  </property>
</Properties>
</file>